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C61B-3F04-447E-9A9F-8BC77E899493}" type="datetimeFigureOut">
              <a:rPr lang="en-SG" smtClean="0"/>
              <a:t>29/11/2016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62960-6404-4B0B-8104-39EECEBB36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39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674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7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10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52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29/11/2016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72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29/11/2016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98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29/11/2016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2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EC80-2F6F-436D-AF3A-40A3B89B8FA4}" type="datetimeFigureOut">
              <a:rPr lang="en-SG" smtClean="0"/>
              <a:pPr/>
              <a:t>29/11/2016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6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" y="0"/>
            <a:ext cx="12187574" cy="68604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EC80-2F6F-436D-AF3A-40A3B89B8FA4}" type="datetimeFigureOut">
              <a:rPr lang="en-SG" smtClean="0"/>
              <a:pPr/>
              <a:t>29/11/2016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01DD-2860-44E8-A842-DFAD45588BF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00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404040"/>
          </a:solidFill>
          <a:latin typeface="Helvetica Light"/>
          <a:ea typeface="+mj-ea"/>
          <a:cs typeface="Helvetica Light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1115298" y="2614099"/>
            <a:ext cx="9961404" cy="1629802"/>
          </a:xfrm>
        </p:spPr>
        <p:txBody>
          <a:bodyPr>
            <a:normAutofit/>
          </a:bodyPr>
          <a:lstStyle/>
          <a:p>
            <a:pPr algn="ctr"/>
            <a:r>
              <a:rPr lang="en-SG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Customer View</a:t>
            </a:r>
            <a:endParaRPr lang="en-SG" sz="50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177010" y="3767331"/>
            <a:ext cx="4146719" cy="761780"/>
          </a:xfrm>
        </p:spPr>
        <p:txBody>
          <a:bodyPr/>
          <a:lstStyle/>
          <a:p>
            <a:pPr algn="l"/>
            <a:r>
              <a: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Demonstration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SG" dirty="0" smtClean="0"/>
              <a:t>Persona Driven Cross Sell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838199" y="968547"/>
            <a:ext cx="1143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South Asian operator is running “first </a:t>
            </a:r>
            <a:r>
              <a:rPr lang="en-US" b="1" dirty="0">
                <a:solidFill>
                  <a:srgbClr val="FF0000"/>
                </a:solidFill>
              </a:rPr>
              <a:t>month free streaming music service” </a:t>
            </a:r>
            <a:r>
              <a:rPr lang="en-US" b="1" dirty="0" smtClean="0">
                <a:solidFill>
                  <a:srgbClr val="FF0000"/>
                </a:solidFill>
              </a:rPr>
              <a:t>promotion.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Identify customers, who are likely to continue with their subscription after the promotion period ends.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38199" y="1593113"/>
            <a:ext cx="10780518" cy="841084"/>
            <a:chOff x="421726" y="2129037"/>
            <a:chExt cx="10499559" cy="841084"/>
          </a:xfrm>
        </p:grpSpPr>
        <p:sp>
          <p:nvSpPr>
            <p:cNvPr id="3" name="TextBox 2"/>
            <p:cNvSpPr txBox="1"/>
            <p:nvPr/>
          </p:nvSpPr>
          <p:spPr>
            <a:xfrm>
              <a:off x="421726" y="2129037"/>
              <a:ext cx="36406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10M customer CRM records*</a:t>
              </a:r>
            </a:p>
            <a:p>
              <a:r>
                <a:rPr lang="en-US" sz="1600" dirty="0" smtClean="0"/>
                <a:t>100M per service per user records* </a:t>
              </a:r>
            </a:p>
            <a:p>
              <a:r>
                <a:rPr lang="en-US" sz="1600" dirty="0" smtClean="0"/>
                <a:t>External demographic data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32845" y="2139124"/>
              <a:ext cx="1677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Market Interest</a:t>
              </a:r>
            </a:p>
            <a:p>
              <a:pPr algn="ctr"/>
              <a:r>
                <a:rPr lang="en-US" sz="1600" dirty="0" smtClean="0"/>
                <a:t>Revenue to carrier</a:t>
              </a:r>
            </a:p>
            <a:p>
              <a:pPr algn="ctr"/>
              <a:r>
                <a:rPr lang="en-US" sz="1600" dirty="0" smtClean="0"/>
                <a:t>Cost to Deliver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8441" y="2129037"/>
              <a:ext cx="1237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Run </a:t>
              </a:r>
              <a:endParaRPr lang="en-US" sz="1600" dirty="0"/>
            </a:p>
            <a:p>
              <a:pPr algn="ctr"/>
              <a:r>
                <a:rPr lang="en-US" sz="1600" dirty="0" smtClean="0"/>
                <a:t>Monte Carlo </a:t>
              </a:r>
            </a:p>
            <a:p>
              <a:pPr algn="ctr"/>
              <a:r>
                <a:rPr lang="en-US" sz="1600" dirty="0" smtClean="0"/>
                <a:t>Simulation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85231" y="2267532"/>
              <a:ext cx="24360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Group customers based</a:t>
              </a:r>
            </a:p>
            <a:p>
              <a:pPr algn="ctr"/>
              <a:r>
                <a:rPr lang="en-US" sz="1600" dirty="0"/>
                <a:t>o</a:t>
              </a:r>
              <a:r>
                <a:rPr lang="en-US" sz="1600" dirty="0" smtClean="0"/>
                <a:t>n profit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504347" y="2590697"/>
              <a:ext cx="455343" cy="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28015" y="2590697"/>
              <a:ext cx="464149" cy="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8039084" y="2590697"/>
              <a:ext cx="44614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51945" y="6253655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*Simulated data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54" y="2368268"/>
            <a:ext cx="7890690" cy="44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16"/>
            <a:ext cx="10515600" cy="1325563"/>
          </a:xfrm>
        </p:spPr>
        <p:txBody>
          <a:bodyPr/>
          <a:lstStyle/>
          <a:p>
            <a:r>
              <a:rPr lang="en-SG" dirty="0" smtClean="0"/>
              <a:t>Solution Architecture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77" y="5457145"/>
            <a:ext cx="898067" cy="8621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945" y="5457145"/>
            <a:ext cx="866799" cy="757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118" y="5377613"/>
            <a:ext cx="1152525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353" y="5396047"/>
            <a:ext cx="2021983" cy="1058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937" y="5396047"/>
            <a:ext cx="1147778" cy="1147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954254" y="1793523"/>
            <a:ext cx="8255358" cy="3406042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60319" y="1416176"/>
            <a:ext cx="6282339" cy="3054519"/>
            <a:chOff x="1940161" y="1467888"/>
            <a:chExt cx="6282339" cy="305451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520" y="2538997"/>
              <a:ext cx="655106" cy="65510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99418" y="1467888"/>
              <a:ext cx="1886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Microsoft Azure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161" y="2476405"/>
              <a:ext cx="780290" cy="780290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>
              <a:stCxn id="20" idx="3"/>
              <a:endCxn id="14" idx="1"/>
            </p:cNvCxnSpPr>
            <p:nvPr/>
          </p:nvCxnSpPr>
          <p:spPr>
            <a:xfrm>
              <a:off x="2720451" y="2866550"/>
              <a:ext cx="66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522" y="2596923"/>
              <a:ext cx="561722" cy="539253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>
              <a:stCxn id="14" idx="3"/>
              <a:endCxn id="24" idx="1"/>
            </p:cNvCxnSpPr>
            <p:nvPr/>
          </p:nvCxnSpPr>
          <p:spPr>
            <a:xfrm>
              <a:off x="4039626" y="2866550"/>
              <a:ext cx="6368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522" y="3676019"/>
              <a:ext cx="619474" cy="54149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3"/>
              <a:endCxn id="37" idx="1"/>
            </p:cNvCxnSpPr>
            <p:nvPr/>
          </p:nvCxnSpPr>
          <p:spPr>
            <a:xfrm>
              <a:off x="5238244" y="2866550"/>
              <a:ext cx="776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279" y="2632729"/>
              <a:ext cx="467641" cy="467641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>
              <a:off x="4957383" y="3136176"/>
              <a:ext cx="28876" cy="539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110" y="2532190"/>
              <a:ext cx="671186" cy="671186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37" idx="3"/>
              <a:endCxn id="47" idx="1"/>
            </p:cNvCxnSpPr>
            <p:nvPr/>
          </p:nvCxnSpPr>
          <p:spPr>
            <a:xfrm>
              <a:off x="6481920" y="2866550"/>
              <a:ext cx="949190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66" idx="2"/>
              <a:endCxn id="34" idx="3"/>
            </p:cNvCxnSpPr>
            <p:nvPr/>
          </p:nvCxnSpPr>
          <p:spPr>
            <a:xfrm rot="5400000">
              <a:off x="5516057" y="3209953"/>
              <a:ext cx="516754" cy="9568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5" idx="2"/>
              <a:endCxn id="34" idx="1"/>
            </p:cNvCxnSpPr>
            <p:nvPr/>
          </p:nvCxnSpPr>
          <p:spPr>
            <a:xfrm rot="16200000" flipH="1">
              <a:off x="4032020" y="3302265"/>
              <a:ext cx="325905" cy="9631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56795" y="3227474"/>
              <a:ext cx="738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Data 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Storage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32548" y="3097643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Hadoop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Cluster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3323" y="3122237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Controller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433" y="4214630"/>
              <a:ext cx="829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Statistics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1877" y="3175206"/>
              <a:ext cx="870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/>
                  </a:solidFill>
                </a:rPr>
                <a:t>UI Shinny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20" y="1089096"/>
            <a:ext cx="1546929" cy="11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89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Light</vt:lpstr>
      <vt:lpstr>Office Theme</vt:lpstr>
      <vt:lpstr>Universal Customer View</vt:lpstr>
      <vt:lpstr>Persona Driven Cross Sell</vt:lpstr>
      <vt:lpstr>Solution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Chow</dc:creator>
  <cp:lastModifiedBy>Cem DEMIRCIOGLU</cp:lastModifiedBy>
  <cp:revision>38</cp:revision>
  <dcterms:created xsi:type="dcterms:W3CDTF">2016-03-29T03:53:02Z</dcterms:created>
  <dcterms:modified xsi:type="dcterms:W3CDTF">2016-11-29T03:18:07Z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(3)2OqpvI/KolkS57pvg9ipJagGOXMEQDj+8Ws9NHlX0YOJi2+4ABOo5NFHE5jhehmF2ZaGqMv7
19FcK5t3D4MpWJl0OmLULR9LybopnPbp7hWcoERW23Yna3B2npgMUfX8fN+s3YhWGRDC1xc8
I/id9uuwzx7l5jI5cGKu26dA2GK5Tv+3Etru+rrvuyBBc893vKnc9lyqfGhVGoOafafqe2Ro
8f+Uls9ALw0+6mjWuM</vt:lpwstr>
  </property>
  <property fmtid="{D5CDD505-2E9C-101B-9397-08002B2CF9AE}" pid="3" name="_2015_ms_pID_7253431">
    <vt:lpwstr>0SJAiCsTe+vEFRugAo/5p2HvKb7s8oe3mxC7YDkwrRSyxAwYoX1WDH
ZWpnKa4JF55v+hdVCCJe0llN1OUeNY381M4Ig1k6Lcc1fRA4NDZyHEm53v9YVawiuEPWJioV
sHf59hIpcRMe9NitHf8VINITb+UPjhsrwnO5ROj7+U/nBADrg/ZmquB3aj5xaJfn7jvdMMPE
6XC2srR1SgMoEM5Y7RaldnYAouUSoKmZ9DOe</vt:lpwstr>
  </property>
  <property fmtid="{D5CDD505-2E9C-101B-9397-08002B2CF9AE}" pid="4" name="_2015_ms_pID_7253432">
    <vt:lpwstr>O2peI6VCZgC13j/YYXqS1ac=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1480389469</vt:lpwstr>
  </property>
</Properties>
</file>