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2/12/2016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2/12/2016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15298" y="2614099"/>
            <a:ext cx="9961404" cy="1629802"/>
          </a:xfrm>
        </p:spPr>
        <p:txBody>
          <a:bodyPr>
            <a:normAutofit/>
          </a:bodyPr>
          <a:lstStyle/>
          <a:p>
            <a:pPr algn="ctr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77010" y="3767331"/>
            <a:ext cx="4146719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SG" dirty="0" smtClean="0"/>
              <a:t>Persona Driven Cross Sell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968547"/>
            <a:ext cx="1143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South Asian operator is running “first </a:t>
            </a:r>
            <a:r>
              <a:rPr lang="en-US" b="1" dirty="0">
                <a:solidFill>
                  <a:srgbClr val="FF0000"/>
                </a:solidFill>
              </a:rPr>
              <a:t>month free streaming music service” </a:t>
            </a:r>
            <a:r>
              <a:rPr lang="en-US" b="1" dirty="0" smtClean="0">
                <a:solidFill>
                  <a:srgbClr val="FF0000"/>
                </a:solidFill>
              </a:rPr>
              <a:t>promotion.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Identify customers, who are likely to continue with their subscription after the promotion period ends.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199" y="1593113"/>
            <a:ext cx="10780518" cy="841084"/>
            <a:chOff x="421726" y="2129037"/>
            <a:chExt cx="10499559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421726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54" y="2368268"/>
            <a:ext cx="7890690" cy="44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SG" dirty="0" smtClean="0"/>
              <a:t>Persona Driven Cross Sell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2022721"/>
            <a:ext cx="6318654" cy="3533775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flipV="1">
            <a:off x="6095999" y="1325563"/>
            <a:ext cx="1604311" cy="1076134"/>
          </a:xfrm>
          <a:prstGeom prst="bentConnector3">
            <a:avLst>
              <a:gd name="adj1" fmla="val 1772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7038" y="853896"/>
            <a:ext cx="3506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Color of circle: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Green circles represent relatively positive CLTV changes, red ones negative.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3404386" y="1744399"/>
            <a:ext cx="1308388" cy="900833"/>
          </a:xfrm>
          <a:prstGeom prst="bentConnector3">
            <a:avLst>
              <a:gd name="adj1" fmla="val 2692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216" y="1376390"/>
            <a:ext cx="324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Size of the circle: </a:t>
            </a:r>
            <a:r>
              <a:rPr lang="en-US" dirty="0" smtClean="0">
                <a:solidFill>
                  <a:schemeClr val="accent1"/>
                </a:solidFill>
              </a:rPr>
              <a:t>Number of customers relative to total. 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388969" y="3625426"/>
            <a:ext cx="523043" cy="140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3025261"/>
            <a:ext cx="269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First figure: </a:t>
            </a:r>
            <a:r>
              <a:rPr lang="en-US" dirty="0" smtClean="0">
                <a:solidFill>
                  <a:schemeClr val="accent1"/>
                </a:solidFill>
              </a:rPr>
              <a:t>Increase </a:t>
            </a:r>
            <a:r>
              <a:rPr lang="en-US" dirty="0" smtClean="0">
                <a:solidFill>
                  <a:schemeClr val="accent1"/>
                </a:solidFill>
              </a:rPr>
              <a:t>in </a:t>
            </a:r>
            <a:r>
              <a:rPr lang="en-US" dirty="0" smtClean="0">
                <a:solidFill>
                  <a:schemeClr val="accent1"/>
                </a:solidFill>
              </a:rPr>
              <a:t>CLTV. In this case, $</a:t>
            </a:r>
            <a:r>
              <a:rPr lang="en-US" dirty="0" smtClean="0">
                <a:solidFill>
                  <a:schemeClr val="accent1"/>
                </a:solidFill>
              </a:rPr>
              <a:t>18 </a:t>
            </a:r>
            <a:r>
              <a:rPr lang="en-US" smtClean="0">
                <a:solidFill>
                  <a:schemeClr val="accent1"/>
                </a:solidFill>
              </a:rPr>
              <a:t>increase on </a:t>
            </a:r>
            <a:r>
              <a:rPr lang="en-US" dirty="0" smtClean="0">
                <a:solidFill>
                  <a:schemeClr val="accent1"/>
                </a:solidFill>
              </a:rPr>
              <a:t>already </a:t>
            </a:r>
            <a:r>
              <a:rPr lang="en-US" smtClean="0">
                <a:solidFill>
                  <a:schemeClr val="accent1"/>
                </a:solidFill>
              </a:rPr>
              <a:t>existing CLTV of .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37273" y="4548607"/>
            <a:ext cx="297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Second figure: </a:t>
            </a:r>
            <a:r>
              <a:rPr lang="en-US" dirty="0" smtClean="0">
                <a:solidFill>
                  <a:schemeClr val="accent1"/>
                </a:solidFill>
              </a:rPr>
              <a:t>Number of customers in thousands, who share the same CLTV change. In this case, 110 customers.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693834" y="5134709"/>
            <a:ext cx="443439" cy="1406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16"/>
            <a:ext cx="10515600" cy="1325563"/>
          </a:xfrm>
        </p:spPr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77" y="5457145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945" y="5457145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118" y="5377613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53" y="5396047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937" y="5396047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54254" y="1793523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60319" y="1416176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0" y="1089096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164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Light</vt:lpstr>
      <vt:lpstr>Office Theme</vt:lpstr>
      <vt:lpstr>Universal Customer View</vt:lpstr>
      <vt:lpstr>Persona Driven Cross Sell</vt:lpstr>
      <vt:lpstr>Persona Driven Cross Sell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43</cp:revision>
  <dcterms:created xsi:type="dcterms:W3CDTF">2016-03-29T03:53:02Z</dcterms:created>
  <dcterms:modified xsi:type="dcterms:W3CDTF">2016-12-02T06:42:59Z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(3)2OqpvI/KolkS57pvg9ipJagGOXMEQDj+8Ws9NHlX0YOJi2+4ABOo5NFHE5jhehmF2ZaGqMv7
19FcK5t3D4MpWJl0OmLULR9LybopnPbp7hWcoERW23Yna3B2npgMUfX8fN+s3YhWGRDC1xc8
I/id9uuwzx7l5jI5cGKu26dA2GK5Tv+3Etru+rrvuyBBc893vKnc9lyqfGhVGoOafafqe2Ro
8f+Uls9ALw0+6mjWuM</vt:lpwstr>
  </property>
  <property fmtid="{D5CDD505-2E9C-101B-9397-08002B2CF9AE}" pid="3" name="_2015_ms_pID_7253431">
    <vt:lpwstr>0SJAiCsTe+vEFRugAo/5p2HvKb7s8oe3mxC7YDkwrRSyxAwYoX1WDH
ZWpnKa4JF55v+hdVCCJe0llN1OUeNY381M4Ig1k6Lcc1fRA4NDZyHEm53v9YVawiuEPWJioV
sHf59hIpcRMe9NitHf8VINITb+UPjhsrwnO5ROj7+U/nBADrg/ZmquB3aj5xaJfn7jvdMMPE
6XC2srR1SgMoEM5Y7RaldnYAouUSoKmZ9DOe</vt:lpwstr>
  </property>
  <property fmtid="{D5CDD505-2E9C-101B-9397-08002B2CF9AE}" pid="4" name="_2015_ms_pID_7253432">
    <vt:lpwstr>O2peI6VCZgC13j/YYXqS1ac=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1480660538</vt:lpwstr>
  </property>
</Properties>
</file>