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3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50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CC61B-3F04-447E-9A9F-8BC77E899493}" type="datetimeFigureOut">
              <a:rPr lang="en-SG" smtClean="0"/>
              <a:t>8/11/2016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62960-6404-4B0B-8104-39EECEBB36E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2392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8/11/2016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31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8/11/2016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6741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8/11/2016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279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8/11/2016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0659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8/11/2016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0108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8/11/2016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1524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8/11/2016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2728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8/11/2016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298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8/11/2016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229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8/11/2016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3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8/11/2016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163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" y="0"/>
            <a:ext cx="12187574" cy="686049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2EC80-2F6F-436D-AF3A-40A3B89B8FA4}" type="datetimeFigureOut">
              <a:rPr lang="en-SG" smtClean="0"/>
              <a:pPr/>
              <a:t>8/11/2016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4009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rgbClr val="404040"/>
          </a:solidFill>
          <a:latin typeface="Helvetica Light"/>
          <a:ea typeface="+mj-ea"/>
          <a:cs typeface="Helvetica Light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 Light"/>
          <a:ea typeface="+mn-ea"/>
          <a:cs typeface="Helvetica Light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Helvetica Light"/>
          <a:ea typeface="+mn-ea"/>
          <a:cs typeface="Helvetica Light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Helvetica Light"/>
          <a:ea typeface="+mn-ea"/>
          <a:cs typeface="Helvetica Light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Light"/>
          <a:ea typeface="+mn-ea"/>
          <a:cs typeface="Helvetica Light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Light"/>
          <a:ea typeface="+mn-ea"/>
          <a:cs typeface="Helvetica Light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idx="4294967295"/>
          </p:nvPr>
        </p:nvSpPr>
        <p:spPr>
          <a:xfrm>
            <a:off x="1137975" y="2956902"/>
            <a:ext cx="9961404" cy="1629802"/>
          </a:xfrm>
        </p:spPr>
        <p:txBody>
          <a:bodyPr>
            <a:normAutofit/>
          </a:bodyPr>
          <a:lstStyle/>
          <a:p>
            <a:pPr algn="l"/>
            <a:r>
              <a:rPr lang="en-SG" sz="5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Universal Customer View</a:t>
            </a:r>
            <a:endParaRPr lang="en-SG" sz="5000" dirty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137975" y="4681731"/>
            <a:ext cx="9961404" cy="761780"/>
          </a:xfrm>
        </p:spPr>
        <p:txBody>
          <a:bodyPr/>
          <a:lstStyle/>
          <a:p>
            <a:pPr algn="l"/>
            <a:r>
              <a:rPr lang="en-S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Big Data Demonstration</a:t>
            </a:r>
            <a:endParaRPr lang="en-S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154910" y="5883998"/>
            <a:ext cx="9961404" cy="761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SG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r>
              <a:rPr lang="en-SG" sz="18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</a:t>
            </a:r>
            <a:r>
              <a:rPr lang="en-SG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- 11</a:t>
            </a:r>
            <a:r>
              <a:rPr lang="en-SG" sz="18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</a:t>
            </a:r>
            <a:r>
              <a:rPr lang="en-SG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November</a:t>
            </a:r>
            <a:endParaRPr lang="en-SG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71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Problem Statement</a:t>
            </a:r>
            <a:endParaRPr lang="en-SG" dirty="0"/>
          </a:p>
        </p:txBody>
      </p:sp>
      <p:sp>
        <p:nvSpPr>
          <p:cNvPr id="44" name="TextBox 43"/>
          <p:cNvSpPr txBox="1"/>
          <p:nvPr/>
        </p:nvSpPr>
        <p:spPr>
          <a:xfrm>
            <a:off x="838199" y="1365801"/>
            <a:ext cx="1143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real “Top Gear” is coming. How </a:t>
            </a:r>
            <a:r>
              <a:rPr lang="en-US" dirty="0" smtClean="0"/>
              <a:t>much money can we make after </a:t>
            </a:r>
            <a:r>
              <a:rPr lang="en-US" dirty="0" smtClean="0"/>
              <a:t>offering</a:t>
            </a:r>
            <a:r>
              <a:rPr lang="en-US" dirty="0" smtClean="0"/>
              <a:t> free Amazon Prime Video subscriptions? 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51945" y="2129037"/>
            <a:ext cx="11010250" cy="933417"/>
            <a:chOff x="197981" y="2129037"/>
            <a:chExt cx="10723304" cy="933417"/>
          </a:xfrm>
        </p:grpSpPr>
        <p:sp>
          <p:nvSpPr>
            <p:cNvPr id="3" name="TextBox 2"/>
            <p:cNvSpPr txBox="1"/>
            <p:nvPr/>
          </p:nvSpPr>
          <p:spPr>
            <a:xfrm>
              <a:off x="197981" y="2129037"/>
              <a:ext cx="364066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10M customer CRM records*</a:t>
              </a:r>
            </a:p>
            <a:p>
              <a:r>
                <a:rPr lang="en-US" dirty="0" smtClean="0"/>
                <a:t>100M per service per user records* </a:t>
              </a:r>
            </a:p>
            <a:p>
              <a:r>
                <a:rPr lang="en-US" dirty="0" smtClean="0"/>
                <a:t>External demographic data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39796" y="2139124"/>
              <a:ext cx="186404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Market Interest</a:t>
              </a:r>
            </a:p>
            <a:p>
              <a:pPr algn="ctr"/>
              <a:r>
                <a:rPr lang="en-US" dirty="0" smtClean="0"/>
                <a:t>Revenue to carrier</a:t>
              </a:r>
            </a:p>
            <a:p>
              <a:pPr algn="ctr"/>
              <a:r>
                <a:rPr lang="en-US" dirty="0" smtClean="0"/>
                <a:t>Cost to Deliver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413212" y="2129037"/>
              <a:ext cx="140795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Run </a:t>
              </a:r>
              <a:endParaRPr lang="en-US" dirty="0"/>
            </a:p>
            <a:p>
              <a:pPr algn="ctr"/>
              <a:r>
                <a:rPr lang="en-US" dirty="0" smtClean="0"/>
                <a:t>Monte Carlo </a:t>
              </a:r>
            </a:p>
            <a:p>
              <a:pPr algn="ctr"/>
              <a:r>
                <a:rPr lang="en-US" dirty="0" smtClean="0"/>
                <a:t>Simulation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485231" y="2267532"/>
              <a:ext cx="24360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Group customers based</a:t>
              </a:r>
            </a:p>
            <a:p>
              <a:pPr algn="ctr"/>
              <a:r>
                <a:rPr lang="en-US" dirty="0"/>
                <a:t>o</a:t>
              </a:r>
              <a:r>
                <a:rPr lang="en-US" dirty="0" smtClean="0"/>
                <a:t>n profit</a:t>
              </a:r>
              <a:endParaRPr lang="en-US" dirty="0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3504347" y="2590697"/>
              <a:ext cx="455343" cy="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5828015" y="2590697"/>
              <a:ext cx="464149" cy="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8039084" y="2590697"/>
              <a:ext cx="446147" cy="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451945" y="6253655"/>
            <a:ext cx="10326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*Simulated data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738" y="3584766"/>
            <a:ext cx="6283216" cy="310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87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Solution Architecture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44" y="5611890"/>
            <a:ext cx="898067" cy="86214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01012" y="5611890"/>
            <a:ext cx="866799" cy="7576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185" y="5532358"/>
            <a:ext cx="1152525" cy="11525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4420" y="5550792"/>
            <a:ext cx="2021983" cy="10583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0004" y="5550792"/>
            <a:ext cx="1147778" cy="1147778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1968321" y="1948268"/>
            <a:ext cx="8255358" cy="3406042"/>
          </a:xfrm>
          <a:prstGeom prst="roundRect">
            <a:avLst/>
          </a:prstGeom>
          <a:noFill/>
          <a:ln w="571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3174386" y="1570921"/>
            <a:ext cx="6282339" cy="3054519"/>
            <a:chOff x="1940161" y="1467888"/>
            <a:chExt cx="6282339" cy="3054519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4520" y="2538997"/>
              <a:ext cx="655106" cy="655106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2399418" y="1467888"/>
              <a:ext cx="18861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1"/>
                  </a:solidFill>
                </a:rPr>
                <a:t>Microsoft Azure</a:t>
              </a:r>
              <a:endParaRPr lang="en-US" sz="2000" b="1" dirty="0">
                <a:solidFill>
                  <a:schemeClr val="accent1"/>
                </a:solidFill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0161" y="2476405"/>
              <a:ext cx="780290" cy="780290"/>
            </a:xfrm>
            <a:prstGeom prst="rect">
              <a:avLst/>
            </a:prstGeom>
          </p:spPr>
        </p:pic>
        <p:cxnSp>
          <p:nvCxnSpPr>
            <p:cNvPr id="22" name="Straight Arrow Connector 21"/>
            <p:cNvCxnSpPr>
              <a:stCxn id="20" idx="3"/>
              <a:endCxn id="14" idx="1"/>
            </p:cNvCxnSpPr>
            <p:nvPr/>
          </p:nvCxnSpPr>
          <p:spPr>
            <a:xfrm>
              <a:off x="2720451" y="2866550"/>
              <a:ext cx="6640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76522" y="2596923"/>
              <a:ext cx="561722" cy="539253"/>
            </a:xfrm>
            <a:prstGeom prst="rect">
              <a:avLst/>
            </a:prstGeom>
          </p:spPr>
        </p:pic>
        <p:cxnSp>
          <p:nvCxnSpPr>
            <p:cNvPr id="25" name="Straight Arrow Connector 24"/>
            <p:cNvCxnSpPr>
              <a:stCxn id="14" idx="3"/>
              <a:endCxn id="24" idx="1"/>
            </p:cNvCxnSpPr>
            <p:nvPr/>
          </p:nvCxnSpPr>
          <p:spPr>
            <a:xfrm>
              <a:off x="4039626" y="2866550"/>
              <a:ext cx="6368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Content Placeholder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6522" y="3676019"/>
              <a:ext cx="619474" cy="541498"/>
            </a:xfrm>
            <a:prstGeom prst="rect">
              <a:avLst/>
            </a:prstGeom>
          </p:spPr>
        </p:pic>
        <p:cxnSp>
          <p:nvCxnSpPr>
            <p:cNvPr id="35" name="Straight Arrow Connector 34"/>
            <p:cNvCxnSpPr>
              <a:stCxn id="24" idx="3"/>
              <a:endCxn id="37" idx="1"/>
            </p:cNvCxnSpPr>
            <p:nvPr/>
          </p:nvCxnSpPr>
          <p:spPr>
            <a:xfrm>
              <a:off x="5238244" y="2866550"/>
              <a:ext cx="7760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4279" y="2632729"/>
              <a:ext cx="467641" cy="467641"/>
            </a:xfrm>
            <a:prstGeom prst="rect">
              <a:avLst/>
            </a:prstGeom>
          </p:spPr>
        </p:pic>
        <p:cxnSp>
          <p:nvCxnSpPr>
            <p:cNvPr id="43" name="Straight Arrow Connector 42"/>
            <p:cNvCxnSpPr>
              <a:stCxn id="24" idx="2"/>
              <a:endCxn id="34" idx="0"/>
            </p:cNvCxnSpPr>
            <p:nvPr/>
          </p:nvCxnSpPr>
          <p:spPr>
            <a:xfrm>
              <a:off x="4957383" y="3136176"/>
              <a:ext cx="28876" cy="539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1110" y="2532190"/>
              <a:ext cx="671186" cy="671186"/>
            </a:xfrm>
            <a:prstGeom prst="rect">
              <a:avLst/>
            </a:prstGeom>
          </p:spPr>
        </p:pic>
        <p:cxnSp>
          <p:nvCxnSpPr>
            <p:cNvPr id="52" name="Straight Arrow Connector 51"/>
            <p:cNvCxnSpPr>
              <a:stCxn id="37" idx="3"/>
              <a:endCxn id="47" idx="1"/>
            </p:cNvCxnSpPr>
            <p:nvPr/>
          </p:nvCxnSpPr>
          <p:spPr>
            <a:xfrm>
              <a:off x="6481920" y="2866550"/>
              <a:ext cx="949190" cy="12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66" idx="2"/>
              <a:endCxn id="34" idx="3"/>
            </p:cNvCxnSpPr>
            <p:nvPr/>
          </p:nvCxnSpPr>
          <p:spPr>
            <a:xfrm rot="5400000">
              <a:off x="5516057" y="3209953"/>
              <a:ext cx="516754" cy="95687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>
              <a:stCxn id="65" idx="2"/>
              <a:endCxn id="34" idx="1"/>
            </p:cNvCxnSpPr>
            <p:nvPr/>
          </p:nvCxnSpPr>
          <p:spPr>
            <a:xfrm rot="16200000" flipH="1">
              <a:off x="4032020" y="3302265"/>
              <a:ext cx="325905" cy="9631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956795" y="3227474"/>
              <a:ext cx="7388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</a:rPr>
                <a:t>Data </a:t>
              </a:r>
            </a:p>
            <a:p>
              <a:r>
                <a:rPr lang="en-US" sz="1400" dirty="0" smtClean="0">
                  <a:solidFill>
                    <a:schemeClr val="accent1"/>
                  </a:solidFill>
                </a:rPr>
                <a:t>Storage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332548" y="3097643"/>
              <a:ext cx="7617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</a:rPr>
                <a:t>Hadoop</a:t>
              </a:r>
            </a:p>
            <a:p>
              <a:r>
                <a:rPr lang="en-US" sz="1400" dirty="0" smtClean="0">
                  <a:solidFill>
                    <a:schemeClr val="accent1"/>
                  </a:solidFill>
                </a:rPr>
                <a:t>Cluster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793323" y="3122237"/>
              <a:ext cx="919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</a:rPr>
                <a:t>Controller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571433" y="4214630"/>
              <a:ext cx="8296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</a:rPr>
                <a:t>Statistics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351877" y="3175206"/>
              <a:ext cx="8706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</a:rPr>
                <a:t>UI Shinny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687" y="1243841"/>
            <a:ext cx="1546929" cy="117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51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82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Helvetica Light</vt:lpstr>
      <vt:lpstr>Office Theme</vt:lpstr>
      <vt:lpstr>Universal Customer View</vt:lpstr>
      <vt:lpstr>Problem Statement</vt:lpstr>
      <vt:lpstr>Solution Architecture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Calvin Chow</dc:creator>
  <cp:lastModifiedBy>Cem DEMIRCIOGLU</cp:lastModifiedBy>
  <cp:revision>30</cp:revision>
  <dcterms:created xsi:type="dcterms:W3CDTF">2016-03-29T03:53:02Z</dcterms:created>
  <dcterms:modified xsi:type="dcterms:W3CDTF">2016-11-08T09:39:33Z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(3)I/TbcXuRW3RL7iLe7BxzQBeJejvaP/Lz+z6hFHir/rQk2EzrTiLnRMijb377su2zP9Z8sAwb
zuxn9SZ1/mTOriqz839Q/8IzExpTT07wi8WZ607esOR7HhUXRWeFTdlVEI0xJSfqCMaLDKW8
9QKhIdvX6Xo78DZA5JWFRhWCQll/Otnvxms5SY0Re6H59IlUdaqi9z13k8bEiNiyeI4XifyL
RPkfraM9fz3DdI3si2</vt:lpwstr>
  </property>
  <property fmtid="{D5CDD505-2E9C-101B-9397-08002B2CF9AE}" pid="3" name="_2015_ms_pID_7253431">
    <vt:lpwstr>wZXILEavoCKXPcIGuYab56Fp71bhU1/4KxbHVSajfR2yS30RmTN3i5
kQL4dx/zLhHYaS8nHDAGLudkCIEtbn26KIUjZC+7xtrjspOOurAFTintc70H6VleiyZZ9hM+
EMINdPdLbVyZL+ArNE8UqLYAQqtI4C6ZhK4eIc82P5UbqKBhGZGMEi9zLnluowon6mjql0oC
Yf7ZnonR8Qt2nAfaG9jUbQHt2yrBV9+KAwyC</vt:lpwstr>
  </property>
  <property fmtid="{D5CDD505-2E9C-101B-9397-08002B2CF9AE}" pid="4" name="_2015_ms_pID_7253432">
    <vt:lpwstr>SQnLwWZIB4mvhg82+juVxwY=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1478596954</vt:lpwstr>
  </property>
</Properties>
</file>