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92" r:id="rId6"/>
    <p:sldId id="297" r:id="rId7"/>
    <p:sldId id="311" r:id="rId8"/>
    <p:sldId id="298" r:id="rId9"/>
    <p:sldId id="303" r:id="rId10"/>
    <p:sldId id="299" r:id="rId11"/>
    <p:sldId id="304" r:id="rId12"/>
    <p:sldId id="300" r:id="rId13"/>
    <p:sldId id="307" r:id="rId14"/>
    <p:sldId id="305" r:id="rId15"/>
    <p:sldId id="308" r:id="rId16"/>
    <p:sldId id="309" r:id="rId17"/>
    <p:sldId id="310" r:id="rId18"/>
    <p:sldId id="302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FFD59-C8F6-4D67-A945-A8FFF5E3287B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F9D83B-DAE5-443D-894E-3C8A156F2C04}">
      <dgm:prSet phldrT="[Text]"/>
      <dgm:spPr>
        <a:solidFill>
          <a:srgbClr val="1F3864"/>
        </a:solidFill>
        <a:ln>
          <a:solidFill>
            <a:srgbClr val="1F3864"/>
          </a:solidFill>
        </a:ln>
      </dgm:spPr>
      <dgm:t>
        <a:bodyPr/>
        <a:lstStyle/>
        <a:p>
          <a:r>
            <a:rPr lang="en-US" dirty="0"/>
            <a:t>Agile</a:t>
          </a:r>
        </a:p>
      </dgm:t>
    </dgm:pt>
    <dgm:pt modelId="{AFB7C0AA-0545-478E-9B36-E44C558F3F28}" type="parTrans" cxnId="{22532FF6-F4C2-491C-8032-8D16768C2016}">
      <dgm:prSet/>
      <dgm:spPr/>
      <dgm:t>
        <a:bodyPr/>
        <a:lstStyle/>
        <a:p>
          <a:endParaRPr lang="en-US"/>
        </a:p>
      </dgm:t>
    </dgm:pt>
    <dgm:pt modelId="{B84A906A-6664-41E9-A4BC-0C79158D9639}" type="sibTrans" cxnId="{22532FF6-F4C2-491C-8032-8D16768C2016}">
      <dgm:prSet/>
      <dgm:spPr/>
      <dgm:t>
        <a:bodyPr/>
        <a:lstStyle/>
        <a:p>
          <a:endParaRPr lang="en-US"/>
        </a:p>
      </dgm:t>
    </dgm:pt>
    <dgm:pt modelId="{95EC0DA6-33C5-41D6-8CC4-9D0E086EA43C}">
      <dgm:prSet phldrT="[Text]"/>
      <dgm:spPr>
        <a:solidFill>
          <a:srgbClr val="1F3864"/>
        </a:solidFill>
      </dgm:spPr>
      <dgm:t>
        <a:bodyPr/>
        <a:lstStyle/>
        <a:p>
          <a:r>
            <a:rPr lang="en-US" dirty="0"/>
            <a:t>Waterfall</a:t>
          </a:r>
        </a:p>
      </dgm:t>
    </dgm:pt>
    <dgm:pt modelId="{7FB984BB-9A99-474B-B77E-E077DE64F7BD}" type="parTrans" cxnId="{9434E559-D2C2-4712-805F-6F0EB9BD78EE}">
      <dgm:prSet/>
      <dgm:spPr/>
      <dgm:t>
        <a:bodyPr/>
        <a:lstStyle/>
        <a:p>
          <a:endParaRPr lang="en-US"/>
        </a:p>
      </dgm:t>
    </dgm:pt>
    <dgm:pt modelId="{7890E41E-D010-45DE-BB73-7932AC9A3828}" type="sibTrans" cxnId="{9434E559-D2C2-4712-805F-6F0EB9BD78EE}">
      <dgm:prSet/>
      <dgm:spPr/>
      <dgm:t>
        <a:bodyPr/>
        <a:lstStyle/>
        <a:p>
          <a:endParaRPr lang="en-US"/>
        </a:p>
      </dgm:t>
    </dgm:pt>
    <dgm:pt modelId="{77EB3966-4260-4BDF-97F6-56435442EA98}" type="pres">
      <dgm:prSet presAssocID="{A61FFD59-C8F6-4D67-A945-A8FFF5E3287B}" presName="cycle" presStyleCnt="0">
        <dgm:presLayoutVars>
          <dgm:dir/>
          <dgm:resizeHandles val="exact"/>
        </dgm:presLayoutVars>
      </dgm:prSet>
      <dgm:spPr/>
    </dgm:pt>
    <dgm:pt modelId="{F152C467-696F-43D9-ABC1-C23C1E954408}" type="pres">
      <dgm:prSet presAssocID="{8EF9D83B-DAE5-443D-894E-3C8A156F2C04}" presName="arrow" presStyleLbl="node1" presStyleIdx="0" presStyleCnt="2">
        <dgm:presLayoutVars>
          <dgm:bulletEnabled val="1"/>
        </dgm:presLayoutVars>
      </dgm:prSet>
      <dgm:spPr/>
    </dgm:pt>
    <dgm:pt modelId="{C18E1E02-B0D2-4D90-9409-FB3E022DC073}" type="pres">
      <dgm:prSet presAssocID="{95EC0DA6-33C5-41D6-8CC4-9D0E086EA43C}" presName="arrow" presStyleLbl="node1" presStyleIdx="1" presStyleCnt="2">
        <dgm:presLayoutVars>
          <dgm:bulletEnabled val="1"/>
        </dgm:presLayoutVars>
      </dgm:prSet>
      <dgm:spPr/>
    </dgm:pt>
  </dgm:ptLst>
  <dgm:cxnLst>
    <dgm:cxn modelId="{3BDD0237-83C8-4CD3-B93E-318CA2F51992}" type="presOf" srcId="{8EF9D83B-DAE5-443D-894E-3C8A156F2C04}" destId="{F152C467-696F-43D9-ABC1-C23C1E954408}" srcOrd="0" destOrd="0" presId="urn:microsoft.com/office/officeart/2005/8/layout/arrow1"/>
    <dgm:cxn modelId="{D40D2E72-4E27-40C1-83A6-7D2DC91F011C}" type="presOf" srcId="{A61FFD59-C8F6-4D67-A945-A8FFF5E3287B}" destId="{77EB3966-4260-4BDF-97F6-56435442EA98}" srcOrd="0" destOrd="0" presId="urn:microsoft.com/office/officeart/2005/8/layout/arrow1"/>
    <dgm:cxn modelId="{71CE7D57-0B41-4B8B-886C-1E1F30A90233}" type="presOf" srcId="{95EC0DA6-33C5-41D6-8CC4-9D0E086EA43C}" destId="{C18E1E02-B0D2-4D90-9409-FB3E022DC073}" srcOrd="0" destOrd="0" presId="urn:microsoft.com/office/officeart/2005/8/layout/arrow1"/>
    <dgm:cxn modelId="{9434E559-D2C2-4712-805F-6F0EB9BD78EE}" srcId="{A61FFD59-C8F6-4D67-A945-A8FFF5E3287B}" destId="{95EC0DA6-33C5-41D6-8CC4-9D0E086EA43C}" srcOrd="1" destOrd="0" parTransId="{7FB984BB-9A99-474B-B77E-E077DE64F7BD}" sibTransId="{7890E41E-D010-45DE-BB73-7932AC9A3828}"/>
    <dgm:cxn modelId="{22532FF6-F4C2-491C-8032-8D16768C2016}" srcId="{A61FFD59-C8F6-4D67-A945-A8FFF5E3287B}" destId="{8EF9D83B-DAE5-443D-894E-3C8A156F2C04}" srcOrd="0" destOrd="0" parTransId="{AFB7C0AA-0545-478E-9B36-E44C558F3F28}" sibTransId="{B84A906A-6664-41E9-A4BC-0C79158D9639}"/>
    <dgm:cxn modelId="{C1708376-8CE4-4A88-8167-BB988EE16827}" type="presParOf" srcId="{77EB3966-4260-4BDF-97F6-56435442EA98}" destId="{F152C467-696F-43D9-ABC1-C23C1E954408}" srcOrd="0" destOrd="0" presId="urn:microsoft.com/office/officeart/2005/8/layout/arrow1"/>
    <dgm:cxn modelId="{49B9009D-9C60-48CA-AC40-68AC8C7BD551}" type="presParOf" srcId="{77EB3966-4260-4BDF-97F6-56435442EA98}" destId="{C18E1E02-B0D2-4D90-9409-FB3E022DC073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2C467-696F-43D9-ABC1-C23C1E954408}">
      <dsp:nvSpPr>
        <dsp:cNvPr id="0" name=""/>
        <dsp:cNvSpPr/>
      </dsp:nvSpPr>
      <dsp:spPr>
        <a:xfrm rot="16200000">
          <a:off x="626" y="465"/>
          <a:ext cx="2460146" cy="2460146"/>
        </a:xfrm>
        <a:prstGeom prst="upArrow">
          <a:avLst>
            <a:gd name="adj1" fmla="val 50000"/>
            <a:gd name="adj2" fmla="val 35000"/>
          </a:avLst>
        </a:prstGeom>
        <a:solidFill>
          <a:srgbClr val="1F3864"/>
        </a:solidFill>
        <a:ln w="12700" cap="flat" cmpd="sng" algn="ctr">
          <a:solidFill>
            <a:srgbClr val="1F38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Agile</a:t>
          </a:r>
        </a:p>
      </dsp:txBody>
      <dsp:txXfrm rot="5400000">
        <a:off x="431153" y="615500"/>
        <a:ext cx="2029620" cy="1230073"/>
      </dsp:txXfrm>
    </dsp:sp>
    <dsp:sp modelId="{C18E1E02-B0D2-4D90-9409-FB3E022DC073}">
      <dsp:nvSpPr>
        <dsp:cNvPr id="0" name=""/>
        <dsp:cNvSpPr/>
      </dsp:nvSpPr>
      <dsp:spPr>
        <a:xfrm rot="5400000">
          <a:off x="2974373" y="465"/>
          <a:ext cx="2460146" cy="2460146"/>
        </a:xfrm>
        <a:prstGeom prst="upArrow">
          <a:avLst>
            <a:gd name="adj1" fmla="val 50000"/>
            <a:gd name="adj2" fmla="val 35000"/>
          </a:avLst>
        </a:prstGeom>
        <a:solidFill>
          <a:srgbClr val="1F38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Waterfall</a:t>
          </a:r>
        </a:p>
      </dsp:txBody>
      <dsp:txXfrm rot="-5400000">
        <a:off x="2974374" y="615502"/>
        <a:ext cx="2029620" cy="1230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12/4/2019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48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Agile:</a:t>
            </a:r>
            <a:r>
              <a:rPr lang="en-US" baseline="0" dirty="0"/>
              <a:t> </a:t>
            </a:r>
            <a:r>
              <a:rPr lang="en-US" baseline="0" dirty="0" err="1"/>
              <a:t>iteraties</a:t>
            </a:r>
            <a:r>
              <a:rPr lang="en-US" baseline="0" dirty="0"/>
              <a:t> (</a:t>
            </a:r>
            <a:r>
              <a:rPr lang="en-US" baseline="0" dirty="0" err="1"/>
              <a:t>kleine</a:t>
            </a:r>
            <a:r>
              <a:rPr lang="en-US" baseline="0" dirty="0"/>
              <a:t> </a:t>
            </a:r>
            <a:r>
              <a:rPr lang="en-US" baseline="0" dirty="0" err="1"/>
              <a:t>projecten</a:t>
            </a:r>
            <a:r>
              <a:rPr lang="en-US" baseline="0" dirty="0"/>
              <a:t>) met eigen </a:t>
            </a:r>
            <a:r>
              <a:rPr lang="en-US" baseline="0" dirty="0" err="1"/>
              <a:t>analyse+planning+testing</a:t>
            </a:r>
            <a:r>
              <a:rPr lang="en-US" baseline="0" dirty="0"/>
              <a:t>, </a:t>
            </a:r>
            <a:r>
              <a:rPr lang="en-US" baseline="0" dirty="0" err="1"/>
              <a:t>eerder</a:t>
            </a:r>
            <a:r>
              <a:rPr lang="en-US" baseline="0" dirty="0"/>
              <a:t> </a:t>
            </a:r>
            <a:r>
              <a:rPr lang="en-US" baseline="0" dirty="0" err="1"/>
              <a:t>denkwijze</a:t>
            </a:r>
            <a:r>
              <a:rPr lang="en-US" baseline="0" dirty="0"/>
              <a:t>, </a:t>
            </a:r>
            <a:r>
              <a:rPr lang="en-US" baseline="0" dirty="0" err="1"/>
              <a:t>directe</a:t>
            </a:r>
            <a:r>
              <a:rPr lang="en-US" baseline="0" dirty="0"/>
              <a:t> </a:t>
            </a:r>
            <a:r>
              <a:rPr lang="en-US" baseline="0" dirty="0" err="1"/>
              <a:t>communicatie</a:t>
            </a:r>
            <a:r>
              <a:rPr lang="en-US" baseline="0" dirty="0"/>
              <a:t>,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iedere</a:t>
            </a:r>
            <a:r>
              <a:rPr lang="en-US" baseline="0" dirty="0"/>
              <a:t> </a:t>
            </a:r>
            <a:r>
              <a:rPr lang="en-US" baseline="0" dirty="0" err="1"/>
              <a:t>iteratie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werkend</a:t>
            </a:r>
            <a:r>
              <a:rPr lang="en-US" baseline="0" dirty="0"/>
              <a:t> product</a:t>
            </a:r>
          </a:p>
          <a:p>
            <a:r>
              <a:rPr lang="en-US" baseline="0" dirty="0"/>
              <a:t>Waterfall: heel project in </a:t>
            </a:r>
            <a:r>
              <a:rPr lang="en-US" baseline="0" dirty="0" err="1"/>
              <a:t>fases</a:t>
            </a:r>
            <a:r>
              <a:rPr lang="en-US" baseline="0" dirty="0"/>
              <a:t>, </a:t>
            </a:r>
            <a:r>
              <a:rPr lang="en-US" baseline="0" dirty="0" err="1"/>
              <a:t>documentatie</a:t>
            </a:r>
            <a:r>
              <a:rPr lang="en-US" baseline="0" dirty="0"/>
              <a:t>, </a:t>
            </a:r>
            <a:r>
              <a:rPr lang="en-US" baseline="0" dirty="0" err="1"/>
              <a:t>moeilijk</a:t>
            </a:r>
            <a:r>
              <a:rPr lang="en-US" baseline="0" dirty="0"/>
              <a:t> om </a:t>
            </a:r>
            <a:r>
              <a:rPr lang="en-US" baseline="0" dirty="0" err="1"/>
              <a:t>duurtijd</a:t>
            </a:r>
            <a:r>
              <a:rPr lang="en-US" baseline="0" dirty="0"/>
              <a:t> in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schatten</a:t>
            </a:r>
            <a:r>
              <a:rPr lang="en-US" baseline="0" dirty="0"/>
              <a:t>, </a:t>
            </a:r>
            <a:r>
              <a:rPr lang="en-US" baseline="0" dirty="0" err="1"/>
              <a:t>fout</a:t>
            </a:r>
            <a:r>
              <a:rPr lang="en-US" baseline="0" dirty="0"/>
              <a:t>=</a:t>
            </a:r>
            <a:r>
              <a:rPr lang="en-US" baseline="0" dirty="0" err="1"/>
              <a:t>alles</a:t>
            </a:r>
            <a:r>
              <a:rPr lang="en-US" baseline="0" dirty="0"/>
              <a:t> </a:t>
            </a:r>
            <a:r>
              <a:rPr lang="en-US" baseline="0" dirty="0" err="1"/>
              <a:t>opnieuw</a:t>
            </a:r>
            <a:r>
              <a:rPr lang="en-US" baseline="0" dirty="0"/>
              <a:t> tot </a:t>
            </a:r>
            <a:r>
              <a:rPr lang="en-US" baseline="0" dirty="0" err="1"/>
              <a:t>bij</a:t>
            </a:r>
            <a:r>
              <a:rPr lang="en-US" baseline="0" dirty="0"/>
              <a:t> </a:t>
            </a:r>
            <a:r>
              <a:rPr lang="en-US" baseline="0" dirty="0" err="1"/>
              <a:t>fout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9719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vaste structuur van methodes waar niet van mag afgeweken worden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814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171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969" y="1698171"/>
            <a:ext cx="6798250" cy="805543"/>
          </a:xfrm>
        </p:spPr>
        <p:txBody>
          <a:bodyPr/>
          <a:lstStyle/>
          <a:p>
            <a:r>
              <a:rPr lang="en-US" sz="4800" dirty="0" err="1"/>
              <a:t>Projectmanagement</a:t>
            </a:r>
            <a:endParaRPr lang="en-US" sz="4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 pencilSize="25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875793" y="-5881"/>
            <a:ext cx="4316207" cy="6863881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5240" y="4354286"/>
            <a:ext cx="2566760" cy="1674470"/>
          </a:xfrm>
        </p:spPr>
        <p:txBody>
          <a:bodyPr>
            <a:noAutofit/>
          </a:bodyPr>
          <a:lstStyle/>
          <a:p>
            <a:r>
              <a:rPr lang="en-US" dirty="0"/>
              <a:t>Cedric Denoo</a:t>
            </a:r>
          </a:p>
          <a:p>
            <a:r>
              <a:rPr lang="en-US" dirty="0"/>
              <a:t>Cedric </a:t>
            </a:r>
            <a:r>
              <a:rPr lang="en-US" dirty="0" err="1"/>
              <a:t>Detemmerman</a:t>
            </a:r>
            <a:endParaRPr lang="en-US" dirty="0"/>
          </a:p>
          <a:p>
            <a:r>
              <a:rPr lang="en-US" dirty="0"/>
              <a:t>Levi </a:t>
            </a:r>
            <a:r>
              <a:rPr lang="en-US" dirty="0" err="1"/>
              <a:t>Goessens</a:t>
            </a:r>
            <a:endParaRPr lang="en-US" dirty="0"/>
          </a:p>
          <a:p>
            <a:r>
              <a:rPr lang="en-US" dirty="0"/>
              <a:t>Robin </a:t>
            </a:r>
            <a:r>
              <a:rPr lang="en-US" dirty="0" err="1"/>
              <a:t>Peerlinck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F454F-ACEB-490C-9ADB-9DDE352A08CD}"/>
              </a:ext>
            </a:extLst>
          </p:cNvPr>
          <p:cNvSpPr txBox="1"/>
          <p:nvPr/>
        </p:nvSpPr>
        <p:spPr>
          <a:xfrm>
            <a:off x="890836" y="2644170"/>
            <a:ext cx="621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Systeembeheer</a:t>
            </a:r>
            <a:r>
              <a:rPr lang="en-US" sz="2800" dirty="0"/>
              <a:t> vs.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C9AC86-340A-41A8-AC26-2F630177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Vragenlijst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3875E6-2882-4272-88C6-5565C66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5257" y="2365829"/>
            <a:ext cx="7844543" cy="4194627"/>
          </a:xfrm>
          <a:noFill/>
        </p:spPr>
        <p:txBody>
          <a:bodyPr/>
          <a:lstStyle/>
          <a:p>
            <a:r>
              <a:rPr lang="en-US" sz="2000" dirty="0" err="1"/>
              <a:t>Projectmanagement</a:t>
            </a:r>
            <a:r>
              <a:rPr lang="en-US" sz="2000" dirty="0"/>
              <a:t> </a:t>
            </a:r>
            <a:r>
              <a:rPr lang="en-US" sz="2000" dirty="0" err="1"/>
              <a:t>methodologieën</a:t>
            </a:r>
            <a:r>
              <a:rPr lang="en-US" sz="2000" dirty="0"/>
              <a:t> ?</a:t>
            </a:r>
          </a:p>
          <a:p>
            <a:r>
              <a:rPr lang="en-US" sz="2000" dirty="0"/>
              <a:t>Criteria </a:t>
            </a:r>
            <a:r>
              <a:rPr lang="en-US" sz="2000" dirty="0" err="1"/>
              <a:t>bij</a:t>
            </a:r>
            <a:r>
              <a:rPr lang="en-US" sz="2000" dirty="0"/>
              <a:t> </a:t>
            </a:r>
            <a:r>
              <a:rPr lang="en-US" sz="2000" dirty="0" err="1"/>
              <a:t>keuze</a:t>
            </a:r>
            <a:r>
              <a:rPr lang="en-US" sz="2000" dirty="0"/>
              <a:t> </a:t>
            </a:r>
            <a:r>
              <a:rPr lang="en-US" sz="2000" dirty="0" err="1"/>
              <a:t>methodologieën</a:t>
            </a:r>
            <a:r>
              <a:rPr lang="en-US" sz="2000" dirty="0"/>
              <a:t> ?</a:t>
            </a:r>
          </a:p>
          <a:p>
            <a:r>
              <a:rPr lang="en-US" sz="2000" dirty="0"/>
              <a:t>Method prison ?</a:t>
            </a:r>
          </a:p>
          <a:p>
            <a:r>
              <a:rPr lang="en-US" sz="2000" dirty="0" err="1"/>
              <a:t>Hybride</a:t>
            </a:r>
            <a:r>
              <a:rPr lang="en-US" sz="2000" dirty="0"/>
              <a:t> </a:t>
            </a:r>
            <a:r>
              <a:rPr lang="en-US" sz="2000" dirty="0" err="1"/>
              <a:t>methodologie</a:t>
            </a:r>
            <a:r>
              <a:rPr lang="en-US" sz="2000" dirty="0"/>
              <a:t> ?</a:t>
            </a:r>
          </a:p>
          <a:p>
            <a:r>
              <a:rPr lang="en-US" sz="2000" dirty="0"/>
              <a:t>Custom of off-the-shelf management tools ?</a:t>
            </a:r>
          </a:p>
          <a:p>
            <a:r>
              <a:rPr lang="en-US" sz="2000" dirty="0"/>
              <a:t>Ten </a:t>
            </a:r>
            <a:r>
              <a:rPr lang="en-US" sz="2000" dirty="0" err="1"/>
              <a:t>allen</a:t>
            </a:r>
            <a:r>
              <a:rPr lang="en-US" sz="2000" dirty="0"/>
              <a:t> </a:t>
            </a:r>
            <a:r>
              <a:rPr lang="en-US" sz="2000" dirty="0" err="1"/>
              <a:t>tijde</a:t>
            </a:r>
            <a:r>
              <a:rPr lang="en-US" sz="2000" dirty="0"/>
              <a:t> </a:t>
            </a:r>
            <a:r>
              <a:rPr lang="en-US" sz="2000" dirty="0" err="1"/>
              <a:t>projectmanagement</a:t>
            </a:r>
            <a:r>
              <a:rPr lang="en-US" sz="2000" dirty="0"/>
              <a:t> ?</a:t>
            </a:r>
          </a:p>
          <a:p>
            <a:r>
              <a:rPr lang="en-US" sz="2000" dirty="0" err="1"/>
              <a:t>Projectmanagement</a:t>
            </a:r>
            <a:r>
              <a:rPr lang="en-US" sz="2000" dirty="0"/>
              <a:t> </a:t>
            </a:r>
            <a:r>
              <a:rPr lang="en-US" sz="2000" dirty="0" err="1"/>
              <a:t>overbodig</a:t>
            </a:r>
            <a:r>
              <a:rPr lang="en-US" sz="2000" dirty="0"/>
              <a:t> ?</a:t>
            </a:r>
          </a:p>
          <a:p>
            <a:r>
              <a:rPr lang="en-US" sz="2000" dirty="0" err="1"/>
              <a:t>Verschillen</a:t>
            </a:r>
            <a:r>
              <a:rPr lang="en-US" sz="2000" dirty="0"/>
              <a:t> management software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systeembeheer</a:t>
            </a:r>
            <a:r>
              <a:rPr lang="en-US" sz="2000" dirty="0"/>
              <a:t> ?</a:t>
            </a:r>
          </a:p>
          <a:p>
            <a:r>
              <a:rPr lang="en-US" sz="2000" dirty="0" err="1"/>
              <a:t>Opdeling</a:t>
            </a:r>
            <a:r>
              <a:rPr lang="en-US" sz="2000" dirty="0"/>
              <a:t> </a:t>
            </a:r>
            <a:r>
              <a:rPr lang="en-US" sz="2000" dirty="0" err="1"/>
              <a:t>bedrijf</a:t>
            </a:r>
            <a:r>
              <a:rPr lang="en-US" sz="2000" dirty="0"/>
              <a:t> </a:t>
            </a:r>
            <a:r>
              <a:rPr lang="en-US" sz="2000" dirty="0" err="1"/>
              <a:t>inzake</a:t>
            </a:r>
            <a:r>
              <a:rPr lang="en-US" sz="2000" dirty="0"/>
              <a:t> IT-management ?</a:t>
            </a:r>
          </a:p>
          <a:p>
            <a:r>
              <a:rPr lang="en-US" sz="2000" dirty="0" err="1"/>
              <a:t>Iets</a:t>
            </a:r>
            <a:r>
              <a:rPr lang="en-US" sz="2000" dirty="0"/>
              <a:t> </a:t>
            </a:r>
            <a:r>
              <a:rPr lang="en-US" sz="2000" dirty="0" err="1"/>
              <a:t>veranderen</a:t>
            </a:r>
            <a:r>
              <a:rPr lang="en-US" sz="2000" dirty="0"/>
              <a:t>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projectmanagement</a:t>
            </a:r>
            <a:r>
              <a:rPr lang="en-US" sz="2000" dirty="0"/>
              <a:t> ?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A840-8325-485B-BDFC-C4AE69F5DE1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01750"/>
            <a:ext cx="439698" cy="318364"/>
          </a:xfrm>
        </p:spPr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10</a:t>
            </a:fld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3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AF80-1764-4746-8372-624ABA820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87A22-0F32-4CD2-95A7-5C0AE5ECB1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1" y="6401749"/>
            <a:ext cx="483241" cy="347393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570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ffice worker">
            <a:extLst>
              <a:ext uri="{FF2B5EF4-FFF2-40B4-BE49-F238E27FC236}">
                <a16:creationId xmlns:a16="http://schemas.microsoft.com/office/drawing/2014/main" id="{EE2981FB-C0F8-40D9-8236-7D9350582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53843" y="2360385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C9AC86-340A-41A8-AC26-2F630177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400" y="1140293"/>
            <a:ext cx="5184913" cy="432000"/>
          </a:xfrm>
        </p:spPr>
        <p:txBody>
          <a:bodyPr/>
          <a:lstStyle/>
          <a:p>
            <a:r>
              <a:rPr lang="en-US" dirty="0" err="1"/>
              <a:t>contactpersonen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A840-8325-485B-BDFC-C4AE69F5DE1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1" y="6401750"/>
            <a:ext cx="497755" cy="303850"/>
          </a:xfrm>
        </p:spPr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12</a:t>
            </a:fld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ECD6038-90AB-4A00-B9FA-E847BCC2D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071" y="2360385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50E97F-817B-422F-A71E-9339FE5C596D}"/>
              </a:ext>
            </a:extLst>
          </p:cNvPr>
          <p:cNvSpPr txBox="1"/>
          <p:nvPr/>
        </p:nvSpPr>
        <p:spPr>
          <a:xfrm>
            <a:off x="1352803" y="4484914"/>
            <a:ext cx="251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Yoshi De </a:t>
            </a:r>
            <a:r>
              <a:rPr lang="en-US" sz="2800" dirty="0" err="1"/>
              <a:t>Boeck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5DF753-BB00-4E34-A348-461628A59854}"/>
              </a:ext>
            </a:extLst>
          </p:cNvPr>
          <p:cNvSpPr txBox="1"/>
          <p:nvPr/>
        </p:nvSpPr>
        <p:spPr>
          <a:xfrm>
            <a:off x="2076206" y="5008134"/>
            <a:ext cx="1072730" cy="461665"/>
          </a:xfrm>
          <a:prstGeom prst="rect">
            <a:avLst/>
          </a:prstGeom>
          <a:noFill/>
          <a:ln cap="sq">
            <a:gradFill flip="none" rotWithShape="1">
              <a:gsLst>
                <a:gs pos="0">
                  <a:srgbClr val="1F3864"/>
                </a:gs>
                <a:gs pos="50000">
                  <a:schemeClr val="accent1">
                    <a:lumMod val="0"/>
                    <a:lumOff val="100000"/>
                  </a:schemeClr>
                </a:gs>
                <a:gs pos="100000">
                  <a:srgbClr val="1F3864"/>
                </a:gs>
              </a:gsLst>
              <a:lin ang="2700000" scaled="1"/>
              <a:tileRect/>
            </a:gra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730"/>
                      <a:gd name="connsiteY0" fmla="*/ 0 h 461665"/>
                      <a:gd name="connsiteX1" fmla="*/ 1072730 w 1072730"/>
                      <a:gd name="connsiteY1" fmla="*/ 0 h 461665"/>
                      <a:gd name="connsiteX2" fmla="*/ 1072730 w 1072730"/>
                      <a:gd name="connsiteY2" fmla="*/ 461665 h 461665"/>
                      <a:gd name="connsiteX3" fmla="*/ 0 w 1072730"/>
                      <a:gd name="connsiteY3" fmla="*/ 461665 h 461665"/>
                      <a:gd name="connsiteX4" fmla="*/ 0 w 1072730"/>
                      <a:gd name="connsiteY4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2730" h="461665" extrusionOk="0">
                        <a:moveTo>
                          <a:pt x="0" y="0"/>
                        </a:moveTo>
                        <a:cubicBezTo>
                          <a:pt x="368101" y="88564"/>
                          <a:pt x="751074" y="-49557"/>
                          <a:pt x="1072730" y="0"/>
                        </a:cubicBezTo>
                        <a:cubicBezTo>
                          <a:pt x="1091476" y="143527"/>
                          <a:pt x="1045740" y="261265"/>
                          <a:pt x="1072730" y="461665"/>
                        </a:cubicBezTo>
                        <a:cubicBezTo>
                          <a:pt x="619384" y="478338"/>
                          <a:pt x="130667" y="416079"/>
                          <a:pt x="0" y="461665"/>
                        </a:cubicBezTo>
                        <a:cubicBezTo>
                          <a:pt x="11502" y="333756"/>
                          <a:pt x="40657" y="1738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Belfius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D3BCB7-4EF2-41B2-9979-F230EFAB24C4}"/>
              </a:ext>
            </a:extLst>
          </p:cNvPr>
          <p:cNvSpPr txBox="1"/>
          <p:nvPr/>
        </p:nvSpPr>
        <p:spPr>
          <a:xfrm>
            <a:off x="6023512" y="4484914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Peter </a:t>
            </a:r>
            <a:r>
              <a:rPr lang="en-US" sz="2800" dirty="0" err="1"/>
              <a:t>Keymeulen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9D6DE-9371-4FAB-B4F1-F0C7A3E4C280}"/>
              </a:ext>
            </a:extLst>
          </p:cNvPr>
          <p:cNvSpPr txBox="1"/>
          <p:nvPr/>
        </p:nvSpPr>
        <p:spPr>
          <a:xfrm>
            <a:off x="6656352" y="5008134"/>
            <a:ext cx="1099981" cy="461665"/>
          </a:xfrm>
          <a:prstGeom prst="rect">
            <a:avLst/>
          </a:prstGeom>
          <a:noFill/>
          <a:ln cap="sq">
            <a:gradFill flip="none" rotWithShape="1">
              <a:gsLst>
                <a:gs pos="0">
                  <a:srgbClr val="1F3864"/>
                </a:gs>
                <a:gs pos="50000">
                  <a:schemeClr val="accent1">
                    <a:lumMod val="0"/>
                    <a:lumOff val="100000"/>
                  </a:schemeClr>
                </a:gs>
                <a:gs pos="100000">
                  <a:srgbClr val="1F3864"/>
                </a:gs>
              </a:gsLst>
              <a:lin ang="2700000" scaled="1"/>
              <a:tileRect/>
            </a:gra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730"/>
                      <a:gd name="connsiteY0" fmla="*/ 0 h 461665"/>
                      <a:gd name="connsiteX1" fmla="*/ 1072730 w 1072730"/>
                      <a:gd name="connsiteY1" fmla="*/ 0 h 461665"/>
                      <a:gd name="connsiteX2" fmla="*/ 1072730 w 1072730"/>
                      <a:gd name="connsiteY2" fmla="*/ 461665 h 461665"/>
                      <a:gd name="connsiteX3" fmla="*/ 0 w 1072730"/>
                      <a:gd name="connsiteY3" fmla="*/ 461665 h 461665"/>
                      <a:gd name="connsiteX4" fmla="*/ 0 w 1072730"/>
                      <a:gd name="connsiteY4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2730" h="461665" extrusionOk="0">
                        <a:moveTo>
                          <a:pt x="0" y="0"/>
                        </a:moveTo>
                        <a:cubicBezTo>
                          <a:pt x="368101" y="88564"/>
                          <a:pt x="751074" y="-49557"/>
                          <a:pt x="1072730" y="0"/>
                        </a:cubicBezTo>
                        <a:cubicBezTo>
                          <a:pt x="1091476" y="143527"/>
                          <a:pt x="1045740" y="261265"/>
                          <a:pt x="1072730" y="461665"/>
                        </a:cubicBezTo>
                        <a:cubicBezTo>
                          <a:pt x="619384" y="478338"/>
                          <a:pt x="130667" y="416079"/>
                          <a:pt x="0" y="461665"/>
                        </a:cubicBezTo>
                        <a:cubicBezTo>
                          <a:pt x="11502" y="333756"/>
                          <a:pt x="40657" y="1738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C.M.C.</a:t>
            </a:r>
          </a:p>
        </p:txBody>
      </p:sp>
    </p:spTree>
    <p:extLst>
      <p:ext uri="{BB962C8B-B14F-4D97-AF65-F5344CB8AC3E}">
        <p14:creationId xmlns:p14="http://schemas.microsoft.com/office/powerpoint/2010/main" val="155761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918888-9F40-4E08-9866-3176B137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51314"/>
            <a:ext cx="9198000" cy="432000"/>
          </a:xfrm>
        </p:spPr>
        <p:txBody>
          <a:bodyPr/>
          <a:lstStyle/>
          <a:p>
            <a:r>
              <a:rPr lang="en-US" dirty="0" err="1"/>
              <a:t>Verschillen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EBF8-8607-4887-8C72-F7665C29D47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555812" cy="318364"/>
          </a:xfrm>
        </p:spPr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13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381885-48C2-4B5B-BE8E-100F3927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36757"/>
            <a:ext cx="4434840" cy="823912"/>
          </a:xfrm>
        </p:spPr>
        <p:txBody>
          <a:bodyPr/>
          <a:lstStyle/>
          <a:p>
            <a:pPr algn="ctr"/>
            <a:r>
              <a:rPr lang="en-US" dirty="0" err="1"/>
              <a:t>Belfius</a:t>
            </a:r>
            <a:r>
              <a:rPr lang="en-US" dirty="0"/>
              <a:t>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3BA598-6B0C-47CC-A16E-8858060FB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736757"/>
            <a:ext cx="4434840" cy="823912"/>
          </a:xfrm>
        </p:spPr>
        <p:txBody>
          <a:bodyPr/>
          <a:lstStyle/>
          <a:p>
            <a:pPr algn="ctr"/>
            <a:r>
              <a:rPr lang="en-US" dirty="0"/>
              <a:t>C.M.C.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D5C742-0716-41A4-B683-FFB1E9387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765089"/>
            <a:ext cx="4434840" cy="4092911"/>
          </a:xfrm>
        </p:spPr>
        <p:txBody>
          <a:bodyPr/>
          <a:lstStyle/>
          <a:p>
            <a:r>
              <a:rPr lang="en-US" sz="2000" dirty="0"/>
              <a:t>Agile met waterfall</a:t>
            </a:r>
          </a:p>
          <a:p>
            <a:r>
              <a:rPr lang="en-US" sz="2000" dirty="0"/>
              <a:t>Van </a:t>
            </a:r>
            <a:r>
              <a:rPr lang="en-US" sz="2000" dirty="0" err="1"/>
              <a:t>bedrijf</a:t>
            </a:r>
            <a:r>
              <a:rPr lang="en-US" sz="2000" dirty="0"/>
              <a:t> </a:t>
            </a:r>
            <a:r>
              <a:rPr lang="en-US" sz="2000" dirty="0" err="1"/>
              <a:t>opgelegd</a:t>
            </a:r>
            <a:endParaRPr lang="en-US" sz="2000" dirty="0"/>
          </a:p>
          <a:p>
            <a:r>
              <a:rPr lang="en-US" sz="2000" dirty="0" err="1"/>
              <a:t>Vaste</a:t>
            </a:r>
            <a:r>
              <a:rPr lang="en-US" sz="2000" dirty="0"/>
              <a:t> procedures</a:t>
            </a:r>
          </a:p>
          <a:p>
            <a:r>
              <a:rPr lang="en-US" sz="2000" dirty="0" err="1"/>
              <a:t>Onderverdeling</a:t>
            </a:r>
            <a:r>
              <a:rPr lang="en-US" sz="2000" dirty="0"/>
              <a:t> IT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B3AA54-D94F-42E5-B964-5BB0E1297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765089"/>
            <a:ext cx="4434840" cy="4092911"/>
          </a:xfrm>
        </p:spPr>
        <p:txBody>
          <a:bodyPr/>
          <a:lstStyle/>
          <a:p>
            <a:r>
              <a:rPr lang="en-US" sz="2000" dirty="0"/>
              <a:t>Waterfall met agile</a:t>
            </a:r>
          </a:p>
          <a:p>
            <a:r>
              <a:rPr lang="en-US" sz="2000" dirty="0" err="1"/>
              <a:t>Afhankelijk</a:t>
            </a:r>
            <a:r>
              <a:rPr lang="en-US" sz="2000" dirty="0"/>
              <a:t> van criteria</a:t>
            </a:r>
          </a:p>
          <a:p>
            <a:r>
              <a:rPr lang="en-US" sz="2000" dirty="0"/>
              <a:t>Meer </a:t>
            </a:r>
            <a:r>
              <a:rPr lang="en-US" sz="2000" dirty="0" err="1"/>
              <a:t>vrijheid</a:t>
            </a:r>
            <a:endParaRPr lang="en-US" sz="2000" dirty="0"/>
          </a:p>
          <a:p>
            <a:r>
              <a:rPr lang="en-US" sz="2000" dirty="0" err="1"/>
              <a:t>Geen</a:t>
            </a:r>
            <a:r>
              <a:rPr lang="en-US" sz="2000" dirty="0"/>
              <a:t> </a:t>
            </a:r>
            <a:r>
              <a:rPr lang="en-US" sz="2000" dirty="0" err="1"/>
              <a:t>vaste</a:t>
            </a:r>
            <a:r>
              <a:rPr lang="en-US" sz="2000" dirty="0"/>
              <a:t> </a:t>
            </a:r>
            <a:r>
              <a:rPr lang="en-US" sz="2000" dirty="0" err="1"/>
              <a:t>rollen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23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918888-9F40-4E08-9866-3176B137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29" y="837265"/>
            <a:ext cx="9198000" cy="432000"/>
          </a:xfrm>
        </p:spPr>
        <p:txBody>
          <a:bodyPr/>
          <a:lstStyle/>
          <a:p>
            <a:r>
              <a:rPr lang="en-US" dirty="0" err="1"/>
              <a:t>Gelijkenissen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EBF8-8607-4887-8C72-F7665C29D47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425184" cy="303850"/>
          </a:xfrm>
        </p:spPr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14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9145-503C-4E92-9C79-8CBD6AC5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29" y="1451640"/>
            <a:ext cx="9198000" cy="5130588"/>
          </a:xfrm>
        </p:spPr>
        <p:txBody>
          <a:bodyPr/>
          <a:lstStyle/>
          <a:p>
            <a:r>
              <a:rPr lang="en-US" sz="2400" dirty="0"/>
              <a:t>Off-the-shelf management tools</a:t>
            </a:r>
          </a:p>
          <a:p>
            <a:r>
              <a:rPr lang="en-US" sz="2400" dirty="0" err="1"/>
              <a:t>Verschil</a:t>
            </a:r>
            <a:r>
              <a:rPr lang="en-US" sz="2400" dirty="0"/>
              <a:t> </a:t>
            </a:r>
            <a:r>
              <a:rPr lang="en-US" sz="2400" dirty="0" err="1"/>
              <a:t>tussen</a:t>
            </a:r>
            <a:r>
              <a:rPr lang="en-US" sz="2400" dirty="0"/>
              <a:t> management software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systeembeheer</a:t>
            </a:r>
            <a:r>
              <a:rPr lang="en-US" sz="2400" dirty="0"/>
              <a:t> </a:t>
            </a:r>
            <a:r>
              <a:rPr lang="en-US" sz="2400" dirty="0" err="1"/>
              <a:t>beperkt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97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35A1-1854-4F29-9E27-6054057BE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conclusie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60E4E-9134-40BA-A65B-0EC4D02D0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2" y="6401750"/>
            <a:ext cx="439698" cy="30385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02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EEC2-D8F2-4B2C-8E76-52994C7BE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BC698-99F1-4A07-8AF2-42529E5D3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1" y="6401750"/>
            <a:ext cx="497755" cy="45625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782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Voorwoord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758D19-5B33-4394-9088-08103D9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Projectmanagement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8D25F-0B26-4034-9C03-D04C7E3E3A3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Fasen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47D88-4388-4649-B8A1-221424B4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4886" y="2976201"/>
            <a:ext cx="5184800" cy="3283700"/>
          </a:xfrm>
          <a:noFill/>
        </p:spPr>
        <p:txBody>
          <a:bodyPr/>
          <a:lstStyle/>
          <a:p>
            <a:r>
              <a:rPr lang="en-US" sz="2400" dirty="0"/>
              <a:t>Opening</a:t>
            </a:r>
          </a:p>
          <a:p>
            <a:r>
              <a:rPr lang="en-US" sz="2400" dirty="0"/>
              <a:t>Planning</a:t>
            </a:r>
          </a:p>
          <a:p>
            <a:r>
              <a:rPr lang="en-US" sz="2400" dirty="0" err="1"/>
              <a:t>Uitvoering</a:t>
            </a:r>
            <a:endParaRPr lang="en-US" sz="2400" dirty="0"/>
          </a:p>
          <a:p>
            <a:r>
              <a:rPr lang="en-US" sz="2400" dirty="0" err="1"/>
              <a:t>Controle</a:t>
            </a:r>
            <a:endParaRPr lang="en-US" sz="2400" dirty="0"/>
          </a:p>
          <a:p>
            <a:r>
              <a:rPr lang="en-US" sz="2400" dirty="0" err="1"/>
              <a:t>Afsluiting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1B05-6193-4D2D-AAA2-E8F19B1E34C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3</a:t>
            </a:fld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5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758D19-5B33-4394-9088-08103D9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voorkomende</a:t>
            </a:r>
            <a:r>
              <a:rPr lang="en-US" dirty="0"/>
              <a:t> </a:t>
            </a:r>
            <a:r>
              <a:rPr lang="en-US" dirty="0" err="1"/>
              <a:t>Methodologieen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1B05-6193-4D2D-AAA2-E8F19B1E34C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4</a:t>
            </a:fld>
            <a:endParaRPr lang="en-US" noProof="0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E00F632-01F5-4AB2-A251-8D7D59040D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6784616"/>
              </p:ext>
            </p:extLst>
          </p:nvPr>
        </p:nvGraphicFramePr>
        <p:xfrm>
          <a:off x="1727513" y="3124000"/>
          <a:ext cx="5435146" cy="2461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53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9650-2E65-4763-B3CA-CCEAE19C6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Literatuur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onderzoek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0F2BC-E24B-4F94-B04D-F38482B14C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5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296484-4C3F-4B93-918B-3DDFDFE7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Literatuur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307B7-9B34-4C7F-B648-4AB764EC87E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Bronnen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B0CD-7970-4E4D-8477-33B979773BB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noFill/>
        </p:spPr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6</a:t>
            </a:fld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57DD718-B1AB-4BDA-A6DA-4FE9AC1F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02" y="4574216"/>
            <a:ext cx="2872346" cy="146852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E63EEF9-583A-4507-9C35-0F9E05F4B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3730" y="4285492"/>
            <a:ext cx="2872346" cy="874192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D4B0205-84D2-4ED5-8A00-E9B3630B6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059" y="5070349"/>
            <a:ext cx="1589088" cy="97490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262A1BE-7D32-464C-AC8F-77E27A359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002" y="3050189"/>
            <a:ext cx="4314825" cy="7048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E34DF35-CD17-4228-B963-343D4409B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2175" y="3590176"/>
            <a:ext cx="17430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AEB7-9B05-40A5-B504-6D244D798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hypothese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401FB-449D-4C6B-B155-ADE063FA3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04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C9AC86-340A-41A8-AC26-2F630177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 </a:t>
            </a:r>
            <a:r>
              <a:rPr lang="en-US" dirty="0" err="1"/>
              <a:t>literatuur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3875E6-2882-4272-88C6-5565C66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466" y="2824410"/>
            <a:ext cx="7449424" cy="3283700"/>
          </a:xfrm>
          <a:noFill/>
        </p:spPr>
        <p:txBody>
          <a:bodyPr/>
          <a:lstStyle/>
          <a:p>
            <a:r>
              <a:rPr lang="en-US" sz="2400" dirty="0" err="1"/>
              <a:t>Weinig</a:t>
            </a:r>
            <a:r>
              <a:rPr lang="en-US" sz="2400" dirty="0"/>
              <a:t> </a:t>
            </a:r>
            <a:r>
              <a:rPr lang="en-US" sz="2400" dirty="0" err="1"/>
              <a:t>specifiek</a:t>
            </a:r>
            <a:r>
              <a:rPr lang="en-US" sz="2400" dirty="0"/>
              <a:t> over </a:t>
            </a:r>
            <a:r>
              <a:rPr lang="en-US" sz="2400" dirty="0" err="1"/>
              <a:t>systeembeheer</a:t>
            </a:r>
            <a:endParaRPr lang="en-US" sz="2400" dirty="0"/>
          </a:p>
          <a:p>
            <a:r>
              <a:rPr lang="en-US" sz="2400" dirty="0"/>
              <a:t>PM in software-development = PM in </a:t>
            </a:r>
            <a:r>
              <a:rPr lang="en-US" sz="2400" dirty="0" err="1"/>
              <a:t>systeembeheer</a:t>
            </a:r>
            <a:r>
              <a:rPr lang="en-US" sz="2400" dirty="0"/>
              <a:t> ?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A840-8325-485B-BDFC-C4AE69F5DE1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8</a:t>
            </a:fld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9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0631-51CF-4B07-A89B-7F5ABBA49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Voorbereiding</a:t>
            </a:r>
            <a:r>
              <a:rPr lang="en-US" dirty="0"/>
              <a:t> interview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1D612-1196-41DC-9367-8686363DF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693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1F3864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236</Words>
  <Application>Microsoft Office PowerPoint</Application>
  <PresentationFormat>Widescreen</PresentationFormat>
  <Paragraphs>81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Projectmanagement</vt:lpstr>
      <vt:lpstr>Voorwoord</vt:lpstr>
      <vt:lpstr>Projectmanagement</vt:lpstr>
      <vt:lpstr>Meest voorkomende Methodologieen</vt:lpstr>
      <vt:lpstr>Literatuur en onderzoek</vt:lpstr>
      <vt:lpstr>Literatuur</vt:lpstr>
      <vt:lpstr>hypothese</vt:lpstr>
      <vt:lpstr>in de literatuur</vt:lpstr>
      <vt:lpstr>Voorbereiding interview</vt:lpstr>
      <vt:lpstr>Vragenlijst</vt:lpstr>
      <vt:lpstr>Interview</vt:lpstr>
      <vt:lpstr>contactpersonen</vt:lpstr>
      <vt:lpstr>Verschillen</vt:lpstr>
      <vt:lpstr>Gelijkenissen</vt:lpstr>
      <vt:lpstr>Analyse en conclusie</vt:lpstr>
      <vt:lpstr>Vragen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2019-12-03T16:52:26Z</dcterms:created>
  <dcterms:modified xsi:type="dcterms:W3CDTF">2019-12-04T09:52:58Z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