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Amatic SC"/>
      <p:regular r:id="rId34"/>
      <p:bold r:id="rId35"/>
    </p:embeddedFont>
    <p:embeddedFont>
      <p:font typeface="Montserrat"/>
      <p:regular r:id="rId36"/>
      <p:bold r:id="rId37"/>
      <p:italic r:id="rId38"/>
      <p:boldItalic r:id="rId39"/>
    </p:embeddedFont>
    <p:embeddedFont>
      <p:font typeface="Proxima Nova Extrabold"/>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C314C7-7A49-4262-94A6-D1F77783E49B}">
  <a:tblStyle styleId="{13C314C7-7A49-4262-94A6-D1F77783E4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Extra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AmaticSC-bold.fntdata"/><Relationship Id="rId12" Type="http://schemas.openxmlformats.org/officeDocument/2006/relationships/slide" Target="slides/slide7.xml"/><Relationship Id="rId34" Type="http://schemas.openxmlformats.org/officeDocument/2006/relationships/font" Target="fonts/AmaticSC-regular.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cca96a11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cca96a11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cca96a117_4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cca96a117_4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Almost 20% of those rejected are in strong need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c2994d5e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c2994d5e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novel Fair Score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2c2994d5ed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2c2994d5ed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b="1" lang="en" sz="1200">
                <a:solidFill>
                  <a:schemeClr val="dk1"/>
                </a:solidFill>
              </a:rPr>
              <a:t>Subsidized period</a:t>
            </a:r>
            <a:r>
              <a:rPr lang="en" sz="1200">
                <a:solidFill>
                  <a:schemeClr val="dk1"/>
                </a:solidFill>
              </a:rPr>
              <a:t> (In-school) No payments and no interest accumulated</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Deferred period</a:t>
            </a:r>
            <a:r>
              <a:rPr lang="en" sz="1200">
                <a:solidFill>
                  <a:schemeClr val="dk1"/>
                </a:solidFill>
              </a:rPr>
              <a:t> (after graduation) No payments but interest starts to accumulate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Repayment period</a:t>
            </a:r>
            <a:r>
              <a:rPr lang="en" sz="1200">
                <a:solidFill>
                  <a:schemeClr val="dk1"/>
                </a:solidFill>
              </a:rPr>
              <a:t> (2 yrs after graduation) Payments start</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3263b075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3263b075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b="1" lang="en" sz="1200">
                <a:solidFill>
                  <a:schemeClr val="dk1"/>
                </a:solidFill>
              </a:rPr>
              <a:t>Subsidized period</a:t>
            </a:r>
            <a:r>
              <a:rPr lang="en" sz="1200">
                <a:solidFill>
                  <a:schemeClr val="dk1"/>
                </a:solidFill>
              </a:rPr>
              <a:t> (In-school) No payments and no interest accumulated</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Deferred period</a:t>
            </a:r>
            <a:r>
              <a:rPr lang="en" sz="1200">
                <a:solidFill>
                  <a:schemeClr val="dk1"/>
                </a:solidFill>
              </a:rPr>
              <a:t> (after graduation) No payments but interest starts to accumulate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Repayment period</a:t>
            </a:r>
            <a:r>
              <a:rPr lang="en" sz="1200">
                <a:solidFill>
                  <a:schemeClr val="dk1"/>
                </a:solidFill>
              </a:rPr>
              <a:t> (2 yrs after graduation) Payments start</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fc9536b8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fc9536b8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2fc9536b8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2fc9536b8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2ad6d0ec27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2ad6d0ec27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2fc9536b8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2fc9536b8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2ad6d0ec27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2ad6d0ec27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2ad6d0ec27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2ad6d0ec27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ad6d0ec2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ad6d0ec2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2ad6d0ec27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2ad6d0ec27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2ad6d0ec27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2ad6d0ec27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 quantify impact of solution? we are proof of concept for 25, attract donors and scale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2ad6d0ec27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2ad6d0ec27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2cca96a1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2cca96a1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2c522d0e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2c522d0e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cca96a117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cca96a117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rPr>
              <a:t>For-profit lending is a $446.2B industry1</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 Andrew Latham CFP®( Managing Editor) Andrew is the Content Director for SuperMoney. (2021, December 9). </a:t>
            </a:r>
            <a:r>
              <a:rPr i="1" lang="en" sz="1000">
                <a:solidFill>
                  <a:schemeClr val="dk1"/>
                </a:solidFill>
              </a:rPr>
              <a:t>2021 Student Loan Industry Study</a:t>
            </a:r>
            <a:r>
              <a:rPr lang="en" sz="1000">
                <a:solidFill>
                  <a:schemeClr val="dk1"/>
                </a:solidFill>
              </a:rPr>
              <a:t>. SuperMoney. Retrieved May 18, 2022, from https://www.supermoney.com/studies/student-loan-industry-study/#:~:text=SuperMoney%20estimates%20the%20size%20of,%2486.1%20billion%20in%20private%20loans. </a:t>
            </a: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d6d0ec2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d6d0ec2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13/15 survey, 4/15</a:t>
            </a:r>
            <a:endParaRPr sz="1200">
              <a:solidFill>
                <a:schemeClr val="dk1"/>
              </a:solidFill>
            </a:endParaRPr>
          </a:p>
          <a:p>
            <a:pPr indent="0" lvl="0" marL="0" rtl="0" algn="l">
              <a:lnSpc>
                <a:spcPct val="115000"/>
              </a:lnSpc>
              <a:spcBef>
                <a:spcPts val="1200"/>
              </a:spcBef>
              <a:spcAft>
                <a:spcPts val="1200"/>
              </a:spcAft>
              <a:buNone/>
            </a:pPr>
            <a:r>
              <a:rPr lang="en" sz="1200">
                <a:solidFill>
                  <a:schemeClr val="dk1"/>
                </a:solidFill>
              </a:rPr>
              <a:t>Rest of federal funding is federal loans</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ad6d0ec2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ad6d0ec2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because we have a personal connection to this issue, we are specifically looking to </a:t>
            </a:r>
            <a:r>
              <a:rPr lang="en"/>
              <a:t>target</a:t>
            </a:r>
            <a:r>
              <a:rPr lang="en"/>
              <a:t> students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ab8cf25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ab8cf25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map like shown to show where our niche 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cca96a117_4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cca96a117_4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map like shown to show where our niche 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ad6d0ec27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ad6d0ec27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cca96a117_4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cca96a117_4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Almost 20% of those rejected are in strong need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cdenq/foothill-business-innovation-challenge-2022" TargetMode="Externa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cdenq/foothill-business-innovation-challenge-2022" TargetMode="Externa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3.png"/><Relationship Id="rId6"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societyhealth.vcu.edu/work/the-projects/why-education-matters-to-health-exploring-the-causes.html#:~:text=Education%20can%20also%20lead%20to,and%20may%20improve%20cognitive%20abilit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jpg"/><Relationship Id="rId4" Type="http://schemas.openxmlformats.org/officeDocument/2006/relationships/image" Target="../media/image25.jpg"/><Relationship Id="rId5"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 Id="rId10"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886450" y="3533150"/>
            <a:ext cx="3371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800">
                <a:solidFill>
                  <a:srgbClr val="56575B"/>
                </a:solidFill>
                <a:latin typeface="Proxima Nova Extrabold"/>
                <a:ea typeface="Proxima Nova Extrabold"/>
                <a:cs typeface="Proxima Nova Extrabold"/>
                <a:sym typeface="Proxima Nova Extrabold"/>
              </a:rPr>
              <a:t>Non-profit </a:t>
            </a:r>
            <a:r>
              <a:rPr lang="en" sz="1800">
                <a:solidFill>
                  <a:srgbClr val="819CAD"/>
                </a:solidFill>
                <a:latin typeface="Proxima Nova Extrabold"/>
                <a:ea typeface="Proxima Nova Extrabold"/>
                <a:cs typeface="Proxima Nova Extrabold"/>
                <a:sym typeface="Proxima Nova Extrabold"/>
              </a:rPr>
              <a:t>“last-stretch”</a:t>
            </a:r>
            <a:r>
              <a:rPr lang="en" sz="1800">
                <a:solidFill>
                  <a:srgbClr val="56575B"/>
                </a:solidFill>
                <a:latin typeface="Proxima Nova Extrabold"/>
                <a:ea typeface="Proxima Nova Extrabold"/>
                <a:cs typeface="Proxima Nova Extrabold"/>
                <a:sym typeface="Proxima Nova Extrabold"/>
              </a:rPr>
              <a:t> </a:t>
            </a:r>
            <a:r>
              <a:rPr lang="en" sz="1800">
                <a:solidFill>
                  <a:srgbClr val="56575B"/>
                </a:solidFill>
                <a:latin typeface="Proxima Nova Extrabold"/>
                <a:ea typeface="Proxima Nova Extrabold"/>
                <a:cs typeface="Proxima Nova Extrabold"/>
                <a:sym typeface="Proxima Nova Extrabold"/>
              </a:rPr>
              <a:t>financing for </a:t>
            </a:r>
            <a:r>
              <a:rPr lang="en" sz="1800">
                <a:solidFill>
                  <a:srgbClr val="819CAD"/>
                </a:solidFill>
                <a:latin typeface="Proxima Nova Extrabold"/>
                <a:ea typeface="Proxima Nova Extrabold"/>
                <a:cs typeface="Proxima Nova Extrabold"/>
                <a:sym typeface="Proxima Nova Extrabold"/>
              </a:rPr>
              <a:t>those</a:t>
            </a:r>
            <a:r>
              <a:rPr lang="en" sz="1800">
                <a:solidFill>
                  <a:srgbClr val="56575B"/>
                </a:solidFill>
                <a:latin typeface="Proxima Nova Extrabold"/>
                <a:ea typeface="Proxima Nova Extrabold"/>
                <a:cs typeface="Proxima Nova Extrabold"/>
                <a:sym typeface="Proxima Nova Extrabold"/>
              </a:rPr>
              <a:t> </a:t>
            </a:r>
            <a:r>
              <a:rPr lang="en" sz="1800">
                <a:solidFill>
                  <a:srgbClr val="819CAD"/>
                </a:solidFill>
                <a:latin typeface="Proxima Nova Extrabold"/>
                <a:ea typeface="Proxima Nova Extrabold"/>
                <a:cs typeface="Proxima Nova Extrabold"/>
                <a:sym typeface="Proxima Nova Extrabold"/>
              </a:rPr>
              <a:t>in need</a:t>
            </a:r>
            <a:endParaRPr sz="1800">
              <a:solidFill>
                <a:srgbClr val="56575B"/>
              </a:solidFill>
              <a:latin typeface="Proxima Nova Extrabold"/>
              <a:ea typeface="Proxima Nova Extrabold"/>
              <a:cs typeface="Proxima Nova Extrabold"/>
              <a:sym typeface="Proxima Nova Extrabold"/>
            </a:endParaRPr>
          </a:p>
        </p:txBody>
      </p:sp>
      <p:sp>
        <p:nvSpPr>
          <p:cNvPr id="55" name="Google Shape;55;p13"/>
          <p:cNvSpPr txBox="1"/>
          <p:nvPr/>
        </p:nvSpPr>
        <p:spPr>
          <a:xfrm>
            <a:off x="3116400" y="2855138"/>
            <a:ext cx="29112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rgbClr val="56575B"/>
                </a:solidFill>
                <a:latin typeface="Proxima Nova Extrabold"/>
                <a:ea typeface="Proxima Nova Extrabold"/>
                <a:cs typeface="Proxima Nova Extrabold"/>
                <a:sym typeface="Proxima Nova Extrabold"/>
              </a:rPr>
              <a:t>Fair</a:t>
            </a:r>
            <a:r>
              <a:rPr lang="en" sz="3700">
                <a:latin typeface="Proxima Nova Extrabold"/>
                <a:ea typeface="Proxima Nova Extrabold"/>
                <a:cs typeface="Proxima Nova Extrabold"/>
                <a:sym typeface="Proxima Nova Extrabold"/>
              </a:rPr>
              <a:t> </a:t>
            </a:r>
            <a:r>
              <a:rPr lang="en" sz="3700">
                <a:solidFill>
                  <a:srgbClr val="819CAD"/>
                </a:solidFill>
                <a:latin typeface="Proxima Nova Extrabold"/>
                <a:ea typeface="Proxima Nova Extrabold"/>
                <a:cs typeface="Proxima Nova Extrabold"/>
                <a:sym typeface="Proxima Nova Extrabold"/>
              </a:rPr>
              <a:t>Chance</a:t>
            </a:r>
            <a:endParaRPr sz="3700">
              <a:solidFill>
                <a:srgbClr val="819CAD"/>
              </a:solidFill>
              <a:latin typeface="Proxima Nova Extrabold"/>
              <a:ea typeface="Proxima Nova Extrabold"/>
              <a:cs typeface="Proxima Nova Extrabold"/>
              <a:sym typeface="Proxima Nova Extrabold"/>
            </a:endParaRPr>
          </a:p>
        </p:txBody>
      </p:sp>
      <p:pic>
        <p:nvPicPr>
          <p:cNvPr id="56" name="Google Shape;56;p13"/>
          <p:cNvPicPr preferRelativeResize="0"/>
          <p:nvPr/>
        </p:nvPicPr>
        <p:blipFill rotWithShape="1">
          <a:blip r:embed="rId3">
            <a:alphaModFix/>
          </a:blip>
          <a:srcRect b="37371" l="26236" r="27113" t="7312"/>
          <a:stretch/>
        </p:blipFill>
        <p:spPr>
          <a:xfrm>
            <a:off x="3569525" y="477850"/>
            <a:ext cx="2004950" cy="2377300"/>
          </a:xfrm>
          <a:prstGeom prst="rect">
            <a:avLst/>
          </a:prstGeom>
          <a:noFill/>
          <a:ln>
            <a:noFill/>
          </a:ln>
        </p:spPr>
      </p:pic>
      <p:sp>
        <p:nvSpPr>
          <p:cNvPr id="57" name="Google Shape;57;p13"/>
          <p:cNvSpPr/>
          <p:nvPr/>
        </p:nvSpPr>
        <p:spPr>
          <a:xfrm>
            <a:off x="0" y="4755650"/>
            <a:ext cx="9144000" cy="408300"/>
          </a:xfrm>
          <a:prstGeom prst="rect">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a:off x="2805900" y="4775149"/>
            <a:ext cx="3532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Proxima Nova"/>
                <a:ea typeface="Proxima Nova"/>
                <a:cs typeface="Proxima Nova"/>
                <a:sym typeface="Proxima Nova"/>
              </a:rPr>
              <a:t>Bryan Denq • Christopher Denq • Mark Lovett</a:t>
            </a:r>
            <a:endParaRPr sz="12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2"/>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       FAIR SCORE Results</a:t>
            </a:r>
            <a:endParaRPr b="1">
              <a:latin typeface="Montserrat"/>
              <a:ea typeface="Montserrat"/>
              <a:cs typeface="Montserrat"/>
              <a:sym typeface="Montserrat"/>
            </a:endParaRPr>
          </a:p>
        </p:txBody>
      </p:sp>
      <p:grpSp>
        <p:nvGrpSpPr>
          <p:cNvPr id="370" name="Google Shape;370;p22"/>
          <p:cNvGrpSpPr/>
          <p:nvPr/>
        </p:nvGrpSpPr>
        <p:grpSpPr>
          <a:xfrm>
            <a:off x="74574" y="4755654"/>
            <a:ext cx="8998777" cy="356679"/>
            <a:chOff x="74574" y="4755654"/>
            <a:chExt cx="8998777" cy="356679"/>
          </a:xfrm>
        </p:grpSpPr>
        <p:grpSp>
          <p:nvGrpSpPr>
            <p:cNvPr id="371" name="Google Shape;371;p22"/>
            <p:cNvGrpSpPr/>
            <p:nvPr/>
          </p:nvGrpSpPr>
          <p:grpSpPr>
            <a:xfrm>
              <a:off x="2741751" y="4757421"/>
              <a:ext cx="1266508" cy="354063"/>
              <a:chOff x="662100" y="4329899"/>
              <a:chExt cx="1033800" cy="686700"/>
            </a:xfrm>
          </p:grpSpPr>
          <p:sp>
            <p:nvSpPr>
              <p:cNvPr id="372" name="Google Shape;372;p22"/>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73" name="Google Shape;373;p22"/>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374" name="Google Shape;374;p22"/>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375" name="Google Shape;375;p22"/>
            <p:cNvGrpSpPr/>
            <p:nvPr/>
          </p:nvGrpSpPr>
          <p:grpSpPr>
            <a:xfrm>
              <a:off x="784412" y="4756854"/>
              <a:ext cx="1084249" cy="354063"/>
              <a:chOff x="662100" y="4329899"/>
              <a:chExt cx="1033800" cy="686700"/>
            </a:xfrm>
          </p:grpSpPr>
          <p:sp>
            <p:nvSpPr>
              <p:cNvPr id="376" name="Google Shape;376;p22"/>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77" name="Google Shape;377;p22"/>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378" name="Google Shape;378;p22"/>
            <p:cNvGrpSpPr/>
            <p:nvPr/>
          </p:nvGrpSpPr>
          <p:grpSpPr>
            <a:xfrm>
              <a:off x="4806768" y="4757571"/>
              <a:ext cx="1084249" cy="354063"/>
              <a:chOff x="662100" y="4329899"/>
              <a:chExt cx="1033800" cy="686700"/>
            </a:xfrm>
          </p:grpSpPr>
          <p:sp>
            <p:nvSpPr>
              <p:cNvPr id="379" name="Google Shape;379;p22"/>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80" name="Google Shape;380;p22"/>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381" name="Google Shape;381;p22"/>
            <p:cNvGrpSpPr/>
            <p:nvPr/>
          </p:nvGrpSpPr>
          <p:grpSpPr>
            <a:xfrm rot="-300">
              <a:off x="7888616" y="4756945"/>
              <a:ext cx="1184735" cy="354063"/>
              <a:chOff x="662100" y="4329896"/>
              <a:chExt cx="1033800" cy="686700"/>
            </a:xfrm>
          </p:grpSpPr>
          <p:sp>
            <p:nvSpPr>
              <p:cNvPr id="382" name="Google Shape;382;p22"/>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83" name="Google Shape;383;p22"/>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384" name="Google Shape;384;p22"/>
            <p:cNvGrpSpPr/>
            <p:nvPr/>
          </p:nvGrpSpPr>
          <p:grpSpPr>
            <a:xfrm>
              <a:off x="6647790" y="4758219"/>
              <a:ext cx="1333086" cy="354063"/>
              <a:chOff x="662094" y="4329899"/>
              <a:chExt cx="962100" cy="686700"/>
            </a:xfrm>
          </p:grpSpPr>
          <p:sp>
            <p:nvSpPr>
              <p:cNvPr id="385" name="Google Shape;385;p22"/>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86" name="Google Shape;386;p22"/>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387" name="Google Shape;387;p22"/>
            <p:cNvGrpSpPr/>
            <p:nvPr/>
          </p:nvGrpSpPr>
          <p:grpSpPr>
            <a:xfrm rot="-328">
              <a:off x="1763524" y="4758218"/>
              <a:ext cx="1084249" cy="354063"/>
              <a:chOff x="662100" y="4329899"/>
              <a:chExt cx="1033800" cy="686700"/>
            </a:xfrm>
          </p:grpSpPr>
          <p:sp>
            <p:nvSpPr>
              <p:cNvPr id="388" name="Google Shape;388;p22"/>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89" name="Google Shape;389;p22"/>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390" name="Google Shape;390;p22"/>
            <p:cNvGrpSpPr/>
            <p:nvPr/>
          </p:nvGrpSpPr>
          <p:grpSpPr>
            <a:xfrm rot="-353">
              <a:off x="3905510" y="4756895"/>
              <a:ext cx="1007128" cy="354063"/>
              <a:chOff x="662100" y="4329899"/>
              <a:chExt cx="1033800" cy="686700"/>
            </a:xfrm>
          </p:grpSpPr>
          <p:sp>
            <p:nvSpPr>
              <p:cNvPr id="391" name="Google Shape;391;p22"/>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92" name="Google Shape;392;p22"/>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393" name="Google Shape;393;p22"/>
            <p:cNvGrpSpPr/>
            <p:nvPr/>
          </p:nvGrpSpPr>
          <p:grpSpPr>
            <a:xfrm>
              <a:off x="5787991" y="4755654"/>
              <a:ext cx="954714" cy="354063"/>
              <a:chOff x="662100" y="4329899"/>
              <a:chExt cx="1033800" cy="686700"/>
            </a:xfrm>
          </p:grpSpPr>
          <p:sp>
            <p:nvSpPr>
              <p:cNvPr id="394" name="Google Shape;394;p22"/>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95" name="Google Shape;395;p22"/>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pic>
        <p:nvPicPr>
          <p:cNvPr id="396" name="Google Shape;396;p22"/>
          <p:cNvPicPr preferRelativeResize="0"/>
          <p:nvPr/>
        </p:nvPicPr>
        <p:blipFill>
          <a:blip r:embed="rId3">
            <a:alphaModFix/>
          </a:blip>
          <a:stretch>
            <a:fillRect/>
          </a:stretch>
        </p:blipFill>
        <p:spPr>
          <a:xfrm>
            <a:off x="4919002" y="2650618"/>
            <a:ext cx="1227319" cy="1490816"/>
          </a:xfrm>
          <a:prstGeom prst="rect">
            <a:avLst/>
          </a:prstGeom>
          <a:noFill/>
          <a:ln>
            <a:noFill/>
          </a:ln>
        </p:spPr>
      </p:pic>
      <p:pic>
        <p:nvPicPr>
          <p:cNvPr id="397" name="Google Shape;397;p22"/>
          <p:cNvPicPr preferRelativeResize="0"/>
          <p:nvPr/>
        </p:nvPicPr>
        <p:blipFill>
          <a:blip r:embed="rId3">
            <a:alphaModFix/>
          </a:blip>
          <a:stretch>
            <a:fillRect/>
          </a:stretch>
        </p:blipFill>
        <p:spPr>
          <a:xfrm>
            <a:off x="2394266" y="2653205"/>
            <a:ext cx="1227319" cy="1490816"/>
          </a:xfrm>
          <a:prstGeom prst="rect">
            <a:avLst/>
          </a:prstGeom>
          <a:noFill/>
          <a:ln>
            <a:noFill/>
          </a:ln>
        </p:spPr>
      </p:pic>
      <p:pic>
        <p:nvPicPr>
          <p:cNvPr id="398" name="Google Shape;398;p22"/>
          <p:cNvPicPr preferRelativeResize="0"/>
          <p:nvPr/>
        </p:nvPicPr>
        <p:blipFill>
          <a:blip r:embed="rId3">
            <a:alphaModFix/>
          </a:blip>
          <a:stretch>
            <a:fillRect/>
          </a:stretch>
        </p:blipFill>
        <p:spPr>
          <a:xfrm>
            <a:off x="6199764" y="2652347"/>
            <a:ext cx="1227319" cy="1490816"/>
          </a:xfrm>
          <a:prstGeom prst="rect">
            <a:avLst/>
          </a:prstGeom>
          <a:noFill/>
          <a:ln>
            <a:noFill/>
          </a:ln>
        </p:spPr>
      </p:pic>
      <p:pic>
        <p:nvPicPr>
          <p:cNvPr id="399" name="Google Shape;399;p22"/>
          <p:cNvPicPr preferRelativeResize="0"/>
          <p:nvPr/>
        </p:nvPicPr>
        <p:blipFill>
          <a:blip r:embed="rId3">
            <a:alphaModFix/>
          </a:blip>
          <a:stretch>
            <a:fillRect/>
          </a:stretch>
        </p:blipFill>
        <p:spPr>
          <a:xfrm>
            <a:off x="3659405" y="2659396"/>
            <a:ext cx="1227319" cy="1490816"/>
          </a:xfrm>
          <a:prstGeom prst="rect">
            <a:avLst/>
          </a:prstGeom>
          <a:noFill/>
          <a:ln>
            <a:noFill/>
          </a:ln>
        </p:spPr>
      </p:pic>
      <p:pic>
        <p:nvPicPr>
          <p:cNvPr id="400" name="Google Shape;400;p22"/>
          <p:cNvPicPr preferRelativeResize="0"/>
          <p:nvPr/>
        </p:nvPicPr>
        <p:blipFill>
          <a:blip r:embed="rId3">
            <a:alphaModFix/>
          </a:blip>
          <a:stretch>
            <a:fillRect/>
          </a:stretch>
        </p:blipFill>
        <p:spPr>
          <a:xfrm>
            <a:off x="4924377" y="1070418"/>
            <a:ext cx="1227319" cy="1490816"/>
          </a:xfrm>
          <a:prstGeom prst="rect">
            <a:avLst/>
          </a:prstGeom>
          <a:noFill/>
          <a:ln>
            <a:noFill/>
          </a:ln>
        </p:spPr>
      </p:pic>
      <p:pic>
        <p:nvPicPr>
          <p:cNvPr id="401" name="Google Shape;401;p22"/>
          <p:cNvPicPr preferRelativeResize="0"/>
          <p:nvPr/>
        </p:nvPicPr>
        <p:blipFill>
          <a:blip r:embed="rId3">
            <a:alphaModFix/>
          </a:blip>
          <a:stretch>
            <a:fillRect/>
          </a:stretch>
        </p:blipFill>
        <p:spPr>
          <a:xfrm>
            <a:off x="6205139" y="1072147"/>
            <a:ext cx="1227319" cy="1490816"/>
          </a:xfrm>
          <a:prstGeom prst="rect">
            <a:avLst/>
          </a:prstGeom>
          <a:noFill/>
          <a:ln>
            <a:noFill/>
          </a:ln>
        </p:spPr>
      </p:pic>
      <p:pic>
        <p:nvPicPr>
          <p:cNvPr id="402" name="Google Shape;402;p22"/>
          <p:cNvPicPr preferRelativeResize="0"/>
          <p:nvPr/>
        </p:nvPicPr>
        <p:blipFill>
          <a:blip r:embed="rId3">
            <a:alphaModFix/>
          </a:blip>
          <a:stretch>
            <a:fillRect/>
          </a:stretch>
        </p:blipFill>
        <p:spPr>
          <a:xfrm>
            <a:off x="1113504" y="2651476"/>
            <a:ext cx="1227319" cy="1490816"/>
          </a:xfrm>
          <a:prstGeom prst="rect">
            <a:avLst/>
          </a:prstGeom>
          <a:noFill/>
          <a:ln>
            <a:noFill/>
          </a:ln>
        </p:spPr>
      </p:pic>
      <p:sp>
        <p:nvSpPr>
          <p:cNvPr id="403" name="Google Shape;403;p22"/>
          <p:cNvSpPr/>
          <p:nvPr/>
        </p:nvSpPr>
        <p:spPr>
          <a:xfrm>
            <a:off x="7736988" y="4151095"/>
            <a:ext cx="179100" cy="179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4" name="Google Shape;404;p22"/>
          <p:cNvPicPr preferRelativeResize="0"/>
          <p:nvPr/>
        </p:nvPicPr>
        <p:blipFill rotWithShape="1">
          <a:blip r:embed="rId4">
            <a:alphaModFix/>
          </a:blip>
          <a:srcRect b="37371" l="26236" r="27113" t="7312"/>
          <a:stretch/>
        </p:blipFill>
        <p:spPr>
          <a:xfrm>
            <a:off x="436022" y="271800"/>
            <a:ext cx="483003" cy="572700"/>
          </a:xfrm>
          <a:prstGeom prst="rect">
            <a:avLst/>
          </a:prstGeom>
          <a:noFill/>
          <a:ln>
            <a:noFill/>
          </a:ln>
        </p:spPr>
      </p:pic>
      <p:sp>
        <p:nvSpPr>
          <p:cNvPr id="405" name="Google Shape;405;p22"/>
          <p:cNvSpPr txBox="1"/>
          <p:nvPr/>
        </p:nvSpPr>
        <p:spPr>
          <a:xfrm>
            <a:off x="7893250" y="3831200"/>
            <a:ext cx="122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Helped</a:t>
            </a:r>
            <a:endParaRPr/>
          </a:p>
          <a:p>
            <a:pPr indent="0" lvl="0" marL="0" rtl="0" algn="l">
              <a:spcBef>
                <a:spcPts val="0"/>
              </a:spcBef>
              <a:spcAft>
                <a:spcPts val="0"/>
              </a:spcAft>
              <a:buNone/>
            </a:pPr>
            <a:r>
              <a:t/>
            </a:r>
            <a:endParaRPr/>
          </a:p>
        </p:txBody>
      </p:sp>
      <p:pic>
        <p:nvPicPr>
          <p:cNvPr id="406" name="Google Shape;406;p22"/>
          <p:cNvPicPr preferRelativeResize="0"/>
          <p:nvPr/>
        </p:nvPicPr>
        <p:blipFill>
          <a:blip r:embed="rId3">
            <a:alphaModFix/>
          </a:blip>
          <a:stretch>
            <a:fillRect/>
          </a:stretch>
        </p:blipFill>
        <p:spPr>
          <a:xfrm>
            <a:off x="2394266" y="1069597"/>
            <a:ext cx="1227319" cy="1490816"/>
          </a:xfrm>
          <a:prstGeom prst="rect">
            <a:avLst/>
          </a:prstGeom>
          <a:noFill/>
          <a:ln>
            <a:noFill/>
          </a:ln>
        </p:spPr>
      </p:pic>
      <p:pic>
        <p:nvPicPr>
          <p:cNvPr id="407" name="Google Shape;407;p22"/>
          <p:cNvPicPr preferRelativeResize="0"/>
          <p:nvPr/>
        </p:nvPicPr>
        <p:blipFill>
          <a:blip r:embed="rId3">
            <a:alphaModFix/>
          </a:blip>
          <a:stretch>
            <a:fillRect/>
          </a:stretch>
        </p:blipFill>
        <p:spPr>
          <a:xfrm>
            <a:off x="3659405" y="1067010"/>
            <a:ext cx="1227319" cy="1490816"/>
          </a:xfrm>
          <a:prstGeom prst="rect">
            <a:avLst/>
          </a:prstGeom>
          <a:noFill/>
          <a:ln>
            <a:noFill/>
          </a:ln>
        </p:spPr>
      </p:pic>
      <p:pic>
        <p:nvPicPr>
          <p:cNvPr id="408" name="Google Shape;408;p22"/>
          <p:cNvPicPr preferRelativeResize="0"/>
          <p:nvPr/>
        </p:nvPicPr>
        <p:blipFill>
          <a:blip r:embed="rId3">
            <a:alphaModFix/>
          </a:blip>
          <a:stretch>
            <a:fillRect/>
          </a:stretch>
        </p:blipFill>
        <p:spPr>
          <a:xfrm>
            <a:off x="1113504" y="1067868"/>
            <a:ext cx="1227319" cy="14908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3"/>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Solution to High Interest Rates</a:t>
            </a:r>
            <a:endParaRPr b="1">
              <a:latin typeface="Montserrat"/>
              <a:ea typeface="Montserrat"/>
              <a:cs typeface="Montserrat"/>
              <a:sym typeface="Montserrat"/>
            </a:endParaRPr>
          </a:p>
        </p:txBody>
      </p:sp>
      <p:sp>
        <p:nvSpPr>
          <p:cNvPr id="414" name="Google Shape;414;p23"/>
          <p:cNvSpPr txBox="1"/>
          <p:nvPr>
            <p:ph idx="1" type="body"/>
          </p:nvPr>
        </p:nvSpPr>
        <p:spPr>
          <a:xfrm>
            <a:off x="311700" y="918750"/>
            <a:ext cx="8520600" cy="3650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Problem: financial aid is </a:t>
            </a:r>
            <a:r>
              <a:rPr lang="en" u="sng">
                <a:solidFill>
                  <a:schemeClr val="dk1"/>
                </a:solidFill>
              </a:rPr>
              <a:t>not enough</a:t>
            </a:r>
            <a:r>
              <a:rPr lang="en">
                <a:solidFill>
                  <a:schemeClr val="dk1"/>
                </a:solidFill>
              </a:rPr>
              <a:t>; alternatives have </a:t>
            </a:r>
            <a:r>
              <a:rPr lang="en" u="sng">
                <a:solidFill>
                  <a:schemeClr val="dk1"/>
                </a:solidFill>
              </a:rPr>
              <a:t>high interest rate</a:t>
            </a:r>
            <a:br>
              <a:rPr lang="en" u="sng">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FAIR RATE on </a:t>
            </a:r>
            <a:r>
              <a:rPr b="1" lang="en">
                <a:solidFill>
                  <a:schemeClr val="dk1"/>
                </a:solidFill>
              </a:rPr>
              <a:t>every</a:t>
            </a:r>
            <a:r>
              <a:rPr lang="en">
                <a:solidFill>
                  <a:schemeClr val="dk1"/>
                </a:solidFill>
              </a:rPr>
              <a:t> non-profit loan we give</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0% interest while in school (</a:t>
            </a:r>
            <a:r>
              <a:rPr b="1" lang="en" sz="1800">
                <a:solidFill>
                  <a:schemeClr val="dk1"/>
                </a:solidFill>
              </a:rPr>
              <a:t>subsidized</a:t>
            </a:r>
            <a:r>
              <a:rPr lang="en" sz="1800">
                <a:solidFill>
                  <a:schemeClr val="dk1"/>
                </a:solidFill>
              </a:rPr>
              <a:t>)</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Low interest while job searching (</a:t>
            </a:r>
            <a:r>
              <a:rPr b="1" lang="en" sz="1800">
                <a:solidFill>
                  <a:schemeClr val="dk1"/>
                </a:solidFill>
              </a:rPr>
              <a:t>deferred</a:t>
            </a:r>
            <a:r>
              <a:rPr lang="en" sz="1800">
                <a:solidFill>
                  <a:schemeClr val="dk1"/>
                </a:solidFill>
              </a:rPr>
              <a:t>)</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Repayments only once they get a job (</a:t>
            </a:r>
            <a:r>
              <a:rPr b="1" lang="en" sz="1800">
                <a:solidFill>
                  <a:schemeClr val="dk1"/>
                </a:solidFill>
              </a:rPr>
              <a:t>repayment</a:t>
            </a:r>
            <a:r>
              <a:rPr lang="en" sz="1800">
                <a:solidFill>
                  <a:schemeClr val="dk1"/>
                </a:solidFill>
              </a:rPr>
              <a:t>)</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Removing short-term financial burden → increases long-term student success</a:t>
            </a:r>
            <a:endParaRPr sz="1800">
              <a:solidFill>
                <a:schemeClr val="dk1"/>
              </a:solidFill>
            </a:endParaRPr>
          </a:p>
        </p:txBody>
      </p:sp>
      <p:grpSp>
        <p:nvGrpSpPr>
          <p:cNvPr id="415" name="Google Shape;415;p23"/>
          <p:cNvGrpSpPr/>
          <p:nvPr/>
        </p:nvGrpSpPr>
        <p:grpSpPr>
          <a:xfrm>
            <a:off x="74574" y="4755654"/>
            <a:ext cx="8998777" cy="356679"/>
            <a:chOff x="74574" y="4755654"/>
            <a:chExt cx="8998777" cy="356679"/>
          </a:xfrm>
        </p:grpSpPr>
        <p:grpSp>
          <p:nvGrpSpPr>
            <p:cNvPr id="416" name="Google Shape;416;p23"/>
            <p:cNvGrpSpPr/>
            <p:nvPr/>
          </p:nvGrpSpPr>
          <p:grpSpPr>
            <a:xfrm>
              <a:off x="2741751" y="4757421"/>
              <a:ext cx="1266508" cy="354063"/>
              <a:chOff x="662100" y="4329899"/>
              <a:chExt cx="1033800" cy="686700"/>
            </a:xfrm>
          </p:grpSpPr>
          <p:sp>
            <p:nvSpPr>
              <p:cNvPr id="417" name="Google Shape;417;p23"/>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18" name="Google Shape;418;p23"/>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419" name="Google Shape;419;p23"/>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420" name="Google Shape;420;p23"/>
            <p:cNvGrpSpPr/>
            <p:nvPr/>
          </p:nvGrpSpPr>
          <p:grpSpPr>
            <a:xfrm>
              <a:off x="784412" y="4756854"/>
              <a:ext cx="1084249" cy="354063"/>
              <a:chOff x="662100" y="4329899"/>
              <a:chExt cx="1033800" cy="686700"/>
            </a:xfrm>
          </p:grpSpPr>
          <p:sp>
            <p:nvSpPr>
              <p:cNvPr id="421" name="Google Shape;421;p23"/>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22" name="Google Shape;422;p23"/>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423" name="Google Shape;423;p23"/>
            <p:cNvGrpSpPr/>
            <p:nvPr/>
          </p:nvGrpSpPr>
          <p:grpSpPr>
            <a:xfrm>
              <a:off x="4806768" y="4757571"/>
              <a:ext cx="1084249" cy="354063"/>
              <a:chOff x="662100" y="4329899"/>
              <a:chExt cx="1033800" cy="686700"/>
            </a:xfrm>
          </p:grpSpPr>
          <p:sp>
            <p:nvSpPr>
              <p:cNvPr id="424" name="Google Shape;424;p23"/>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25" name="Google Shape;425;p23"/>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426" name="Google Shape;426;p23"/>
            <p:cNvGrpSpPr/>
            <p:nvPr/>
          </p:nvGrpSpPr>
          <p:grpSpPr>
            <a:xfrm rot="-300">
              <a:off x="7888616" y="4756945"/>
              <a:ext cx="1184735" cy="354063"/>
              <a:chOff x="662100" y="4329896"/>
              <a:chExt cx="1033800" cy="686700"/>
            </a:xfrm>
          </p:grpSpPr>
          <p:sp>
            <p:nvSpPr>
              <p:cNvPr id="427" name="Google Shape;427;p23"/>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28" name="Google Shape;428;p23"/>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429" name="Google Shape;429;p23"/>
            <p:cNvGrpSpPr/>
            <p:nvPr/>
          </p:nvGrpSpPr>
          <p:grpSpPr>
            <a:xfrm>
              <a:off x="6647790" y="4758219"/>
              <a:ext cx="1333086" cy="354063"/>
              <a:chOff x="662094" y="4329899"/>
              <a:chExt cx="962100" cy="686700"/>
            </a:xfrm>
          </p:grpSpPr>
          <p:sp>
            <p:nvSpPr>
              <p:cNvPr id="430" name="Google Shape;430;p23"/>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31" name="Google Shape;431;p23"/>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432" name="Google Shape;432;p23"/>
            <p:cNvGrpSpPr/>
            <p:nvPr/>
          </p:nvGrpSpPr>
          <p:grpSpPr>
            <a:xfrm rot="-328">
              <a:off x="1763524" y="4758218"/>
              <a:ext cx="1084249" cy="354063"/>
              <a:chOff x="662100" y="4329899"/>
              <a:chExt cx="1033800" cy="686700"/>
            </a:xfrm>
          </p:grpSpPr>
          <p:sp>
            <p:nvSpPr>
              <p:cNvPr id="433" name="Google Shape;433;p23"/>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34" name="Google Shape;434;p23"/>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435" name="Google Shape;435;p23"/>
            <p:cNvGrpSpPr/>
            <p:nvPr/>
          </p:nvGrpSpPr>
          <p:grpSpPr>
            <a:xfrm rot="-353">
              <a:off x="3905510" y="4756895"/>
              <a:ext cx="1007128" cy="354063"/>
              <a:chOff x="662100" y="4329899"/>
              <a:chExt cx="1033800" cy="686700"/>
            </a:xfrm>
          </p:grpSpPr>
          <p:sp>
            <p:nvSpPr>
              <p:cNvPr id="436" name="Google Shape;436;p23"/>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37" name="Google Shape;437;p23"/>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438" name="Google Shape;438;p23"/>
            <p:cNvGrpSpPr/>
            <p:nvPr/>
          </p:nvGrpSpPr>
          <p:grpSpPr>
            <a:xfrm>
              <a:off x="5787991" y="4755654"/>
              <a:ext cx="954714" cy="354063"/>
              <a:chOff x="662100" y="4329899"/>
              <a:chExt cx="1033800" cy="686700"/>
            </a:xfrm>
          </p:grpSpPr>
          <p:sp>
            <p:nvSpPr>
              <p:cNvPr id="439" name="Google Shape;439;p23"/>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40" name="Google Shape;440;p23"/>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pSp>
        <p:nvGrpSpPr>
          <p:cNvPr id="445" name="Google Shape;445;p24"/>
          <p:cNvGrpSpPr/>
          <p:nvPr/>
        </p:nvGrpSpPr>
        <p:grpSpPr>
          <a:xfrm>
            <a:off x="74574" y="4755654"/>
            <a:ext cx="8998777" cy="356679"/>
            <a:chOff x="74574" y="4755654"/>
            <a:chExt cx="8998777" cy="356679"/>
          </a:xfrm>
        </p:grpSpPr>
        <p:grpSp>
          <p:nvGrpSpPr>
            <p:cNvPr id="446" name="Google Shape;446;p24"/>
            <p:cNvGrpSpPr/>
            <p:nvPr/>
          </p:nvGrpSpPr>
          <p:grpSpPr>
            <a:xfrm>
              <a:off x="2741751" y="4757421"/>
              <a:ext cx="1266508" cy="354063"/>
              <a:chOff x="662100" y="4329899"/>
              <a:chExt cx="1033800" cy="686700"/>
            </a:xfrm>
          </p:grpSpPr>
          <p:sp>
            <p:nvSpPr>
              <p:cNvPr id="447" name="Google Shape;447;p24"/>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48" name="Google Shape;448;p2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449" name="Google Shape;449;p24"/>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450" name="Google Shape;450;p24"/>
            <p:cNvGrpSpPr/>
            <p:nvPr/>
          </p:nvGrpSpPr>
          <p:grpSpPr>
            <a:xfrm>
              <a:off x="784412" y="4756854"/>
              <a:ext cx="1084249" cy="354063"/>
              <a:chOff x="662100" y="4329899"/>
              <a:chExt cx="1033800" cy="686700"/>
            </a:xfrm>
          </p:grpSpPr>
          <p:sp>
            <p:nvSpPr>
              <p:cNvPr id="451" name="Google Shape;451;p24"/>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52" name="Google Shape;452;p2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453" name="Google Shape;453;p24"/>
            <p:cNvGrpSpPr/>
            <p:nvPr/>
          </p:nvGrpSpPr>
          <p:grpSpPr>
            <a:xfrm>
              <a:off x="4806768" y="4757571"/>
              <a:ext cx="1084249" cy="354063"/>
              <a:chOff x="662100" y="4329899"/>
              <a:chExt cx="1033800" cy="686700"/>
            </a:xfrm>
          </p:grpSpPr>
          <p:sp>
            <p:nvSpPr>
              <p:cNvPr id="454" name="Google Shape;454;p24"/>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55" name="Google Shape;455;p2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Financials</a:t>
                </a:r>
                <a:endParaRPr sz="1100">
                  <a:solidFill>
                    <a:schemeClr val="lt1"/>
                  </a:solidFill>
                  <a:latin typeface="Proxima Nova"/>
                  <a:ea typeface="Proxima Nova"/>
                  <a:cs typeface="Proxima Nova"/>
                  <a:sym typeface="Proxima Nova"/>
                </a:endParaRPr>
              </a:p>
            </p:txBody>
          </p:sp>
        </p:grpSp>
        <p:grpSp>
          <p:nvGrpSpPr>
            <p:cNvPr id="456" name="Google Shape;456;p24"/>
            <p:cNvGrpSpPr/>
            <p:nvPr/>
          </p:nvGrpSpPr>
          <p:grpSpPr>
            <a:xfrm rot="-300">
              <a:off x="7888616" y="4756945"/>
              <a:ext cx="1184735" cy="354063"/>
              <a:chOff x="662100" y="4329896"/>
              <a:chExt cx="1033800" cy="686700"/>
            </a:xfrm>
          </p:grpSpPr>
          <p:sp>
            <p:nvSpPr>
              <p:cNvPr id="457" name="Google Shape;457;p24"/>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58" name="Google Shape;458;p24"/>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459" name="Google Shape;459;p24"/>
            <p:cNvGrpSpPr/>
            <p:nvPr/>
          </p:nvGrpSpPr>
          <p:grpSpPr>
            <a:xfrm>
              <a:off x="6647790" y="4758219"/>
              <a:ext cx="1333086" cy="354063"/>
              <a:chOff x="662094" y="4329899"/>
              <a:chExt cx="962100" cy="686700"/>
            </a:xfrm>
          </p:grpSpPr>
          <p:sp>
            <p:nvSpPr>
              <p:cNvPr id="460" name="Google Shape;460;p24"/>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61" name="Google Shape;461;p24"/>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462" name="Google Shape;462;p24"/>
            <p:cNvGrpSpPr/>
            <p:nvPr/>
          </p:nvGrpSpPr>
          <p:grpSpPr>
            <a:xfrm rot="-328">
              <a:off x="1763524" y="4758218"/>
              <a:ext cx="1084249" cy="354063"/>
              <a:chOff x="662100" y="4329899"/>
              <a:chExt cx="1033800" cy="686700"/>
            </a:xfrm>
          </p:grpSpPr>
          <p:sp>
            <p:nvSpPr>
              <p:cNvPr id="463" name="Google Shape;463;p24"/>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64" name="Google Shape;464;p2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465" name="Google Shape;465;p24"/>
            <p:cNvGrpSpPr/>
            <p:nvPr/>
          </p:nvGrpSpPr>
          <p:grpSpPr>
            <a:xfrm rot="-353">
              <a:off x="3905510" y="4756895"/>
              <a:ext cx="1007128" cy="354063"/>
              <a:chOff x="662100" y="4329899"/>
              <a:chExt cx="1033800" cy="686700"/>
            </a:xfrm>
          </p:grpSpPr>
          <p:sp>
            <p:nvSpPr>
              <p:cNvPr id="466" name="Google Shape;466;p24"/>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67" name="Google Shape;467;p2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468" name="Google Shape;468;p24"/>
            <p:cNvGrpSpPr/>
            <p:nvPr/>
          </p:nvGrpSpPr>
          <p:grpSpPr>
            <a:xfrm>
              <a:off x="5787991" y="4755654"/>
              <a:ext cx="954714" cy="354063"/>
              <a:chOff x="662100" y="4329899"/>
              <a:chExt cx="1033800" cy="686700"/>
            </a:xfrm>
          </p:grpSpPr>
          <p:sp>
            <p:nvSpPr>
              <p:cNvPr id="469" name="Google Shape;469;p24"/>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70" name="Google Shape;470;p2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pic>
        <p:nvPicPr>
          <p:cNvPr id="471" name="Google Shape;471;p24"/>
          <p:cNvPicPr preferRelativeResize="0"/>
          <p:nvPr/>
        </p:nvPicPr>
        <p:blipFill>
          <a:blip r:embed="rId3">
            <a:alphaModFix/>
          </a:blip>
          <a:stretch>
            <a:fillRect/>
          </a:stretch>
        </p:blipFill>
        <p:spPr>
          <a:xfrm>
            <a:off x="4616349" y="1212724"/>
            <a:ext cx="4342613" cy="2895070"/>
          </a:xfrm>
          <a:prstGeom prst="rect">
            <a:avLst/>
          </a:prstGeom>
          <a:noFill/>
          <a:ln>
            <a:noFill/>
          </a:ln>
        </p:spPr>
      </p:pic>
      <p:sp>
        <p:nvSpPr>
          <p:cNvPr id="472" name="Google Shape;472;p24"/>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Loan Structure</a:t>
            </a:r>
            <a:endParaRPr b="1">
              <a:latin typeface="Montserrat"/>
              <a:ea typeface="Montserrat"/>
              <a:cs typeface="Montserrat"/>
              <a:sym typeface="Montserrat"/>
            </a:endParaRPr>
          </a:p>
        </p:txBody>
      </p:sp>
      <p:pic>
        <p:nvPicPr>
          <p:cNvPr id="473" name="Google Shape;473;p24"/>
          <p:cNvPicPr preferRelativeResize="0"/>
          <p:nvPr/>
        </p:nvPicPr>
        <p:blipFill>
          <a:blip r:embed="rId4">
            <a:alphaModFix/>
          </a:blip>
          <a:stretch>
            <a:fillRect/>
          </a:stretch>
        </p:blipFill>
        <p:spPr>
          <a:xfrm>
            <a:off x="163925" y="1197225"/>
            <a:ext cx="4343400" cy="29260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p25"/>
          <p:cNvGrpSpPr/>
          <p:nvPr/>
        </p:nvGrpSpPr>
        <p:grpSpPr>
          <a:xfrm>
            <a:off x="74574" y="4755654"/>
            <a:ext cx="8998777" cy="356679"/>
            <a:chOff x="74574" y="4755654"/>
            <a:chExt cx="8998777" cy="356679"/>
          </a:xfrm>
        </p:grpSpPr>
        <p:grpSp>
          <p:nvGrpSpPr>
            <p:cNvPr id="479" name="Google Shape;479;p25"/>
            <p:cNvGrpSpPr/>
            <p:nvPr/>
          </p:nvGrpSpPr>
          <p:grpSpPr>
            <a:xfrm>
              <a:off x="2741751" y="4757421"/>
              <a:ext cx="1266508" cy="354063"/>
              <a:chOff x="662100" y="4329899"/>
              <a:chExt cx="1033800" cy="686700"/>
            </a:xfrm>
          </p:grpSpPr>
          <p:sp>
            <p:nvSpPr>
              <p:cNvPr id="480" name="Google Shape;480;p25"/>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81" name="Google Shape;481;p2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482" name="Google Shape;482;p25"/>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483" name="Google Shape;483;p25"/>
            <p:cNvGrpSpPr/>
            <p:nvPr/>
          </p:nvGrpSpPr>
          <p:grpSpPr>
            <a:xfrm>
              <a:off x="784412" y="4756854"/>
              <a:ext cx="1084249" cy="354063"/>
              <a:chOff x="662100" y="4329899"/>
              <a:chExt cx="1033800" cy="686700"/>
            </a:xfrm>
          </p:grpSpPr>
          <p:sp>
            <p:nvSpPr>
              <p:cNvPr id="484" name="Google Shape;484;p25"/>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85" name="Google Shape;485;p2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486" name="Google Shape;486;p25"/>
            <p:cNvGrpSpPr/>
            <p:nvPr/>
          </p:nvGrpSpPr>
          <p:grpSpPr>
            <a:xfrm>
              <a:off x="4806768" y="4757571"/>
              <a:ext cx="1084249" cy="354063"/>
              <a:chOff x="662100" y="4329899"/>
              <a:chExt cx="1033800" cy="686700"/>
            </a:xfrm>
          </p:grpSpPr>
          <p:sp>
            <p:nvSpPr>
              <p:cNvPr id="487" name="Google Shape;487;p25"/>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88" name="Google Shape;488;p2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Financials</a:t>
                </a:r>
                <a:endParaRPr sz="1100">
                  <a:solidFill>
                    <a:schemeClr val="lt1"/>
                  </a:solidFill>
                  <a:latin typeface="Proxima Nova"/>
                  <a:ea typeface="Proxima Nova"/>
                  <a:cs typeface="Proxima Nova"/>
                  <a:sym typeface="Proxima Nova"/>
                </a:endParaRPr>
              </a:p>
            </p:txBody>
          </p:sp>
        </p:grpSp>
        <p:grpSp>
          <p:nvGrpSpPr>
            <p:cNvPr id="489" name="Google Shape;489;p25"/>
            <p:cNvGrpSpPr/>
            <p:nvPr/>
          </p:nvGrpSpPr>
          <p:grpSpPr>
            <a:xfrm rot="-300">
              <a:off x="7888616" y="4756945"/>
              <a:ext cx="1184735" cy="354063"/>
              <a:chOff x="662100" y="4329896"/>
              <a:chExt cx="1033800" cy="686700"/>
            </a:xfrm>
          </p:grpSpPr>
          <p:sp>
            <p:nvSpPr>
              <p:cNvPr id="490" name="Google Shape;490;p25"/>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91" name="Google Shape;491;p25"/>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492" name="Google Shape;492;p25"/>
            <p:cNvGrpSpPr/>
            <p:nvPr/>
          </p:nvGrpSpPr>
          <p:grpSpPr>
            <a:xfrm>
              <a:off x="6647790" y="4758219"/>
              <a:ext cx="1333086" cy="354063"/>
              <a:chOff x="662094" y="4329899"/>
              <a:chExt cx="962100" cy="686700"/>
            </a:xfrm>
          </p:grpSpPr>
          <p:sp>
            <p:nvSpPr>
              <p:cNvPr id="493" name="Google Shape;493;p25"/>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94" name="Google Shape;494;p25"/>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495" name="Google Shape;495;p25"/>
            <p:cNvGrpSpPr/>
            <p:nvPr/>
          </p:nvGrpSpPr>
          <p:grpSpPr>
            <a:xfrm rot="-328">
              <a:off x="1763524" y="4758218"/>
              <a:ext cx="1084249" cy="354063"/>
              <a:chOff x="662100" y="4329899"/>
              <a:chExt cx="1033800" cy="686700"/>
            </a:xfrm>
          </p:grpSpPr>
          <p:sp>
            <p:nvSpPr>
              <p:cNvPr id="496" name="Google Shape;496;p25"/>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497" name="Google Shape;497;p2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498" name="Google Shape;498;p25"/>
            <p:cNvGrpSpPr/>
            <p:nvPr/>
          </p:nvGrpSpPr>
          <p:grpSpPr>
            <a:xfrm rot="-353">
              <a:off x="3905510" y="4756895"/>
              <a:ext cx="1007128" cy="354063"/>
              <a:chOff x="662100" y="4329899"/>
              <a:chExt cx="1033800" cy="686700"/>
            </a:xfrm>
          </p:grpSpPr>
          <p:sp>
            <p:nvSpPr>
              <p:cNvPr id="499" name="Google Shape;499;p25"/>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00" name="Google Shape;500;p2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501" name="Google Shape;501;p25"/>
            <p:cNvGrpSpPr/>
            <p:nvPr/>
          </p:nvGrpSpPr>
          <p:grpSpPr>
            <a:xfrm>
              <a:off x="5787991" y="4755654"/>
              <a:ext cx="954714" cy="354063"/>
              <a:chOff x="662100" y="4329899"/>
              <a:chExt cx="1033800" cy="686700"/>
            </a:xfrm>
          </p:grpSpPr>
          <p:sp>
            <p:nvSpPr>
              <p:cNvPr id="502" name="Google Shape;502;p25"/>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03" name="Google Shape;503;p2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pic>
        <p:nvPicPr>
          <p:cNvPr id="504" name="Google Shape;504;p25"/>
          <p:cNvPicPr preferRelativeResize="0"/>
          <p:nvPr/>
        </p:nvPicPr>
        <p:blipFill>
          <a:blip r:embed="rId3">
            <a:alphaModFix/>
          </a:blip>
          <a:stretch>
            <a:fillRect/>
          </a:stretch>
        </p:blipFill>
        <p:spPr>
          <a:xfrm>
            <a:off x="4616349" y="1212724"/>
            <a:ext cx="4342613" cy="2895070"/>
          </a:xfrm>
          <a:prstGeom prst="rect">
            <a:avLst/>
          </a:prstGeom>
          <a:noFill/>
          <a:ln>
            <a:noFill/>
          </a:ln>
        </p:spPr>
      </p:pic>
      <p:sp>
        <p:nvSpPr>
          <p:cNvPr id="505" name="Google Shape;505;p25"/>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Loan Structure</a:t>
            </a:r>
            <a:endParaRPr b="1">
              <a:latin typeface="Montserrat"/>
              <a:ea typeface="Montserrat"/>
              <a:cs typeface="Montserrat"/>
              <a:sym typeface="Montserrat"/>
            </a:endParaRPr>
          </a:p>
        </p:txBody>
      </p:sp>
      <p:pic>
        <p:nvPicPr>
          <p:cNvPr id="506" name="Google Shape;506;p25"/>
          <p:cNvPicPr preferRelativeResize="0"/>
          <p:nvPr/>
        </p:nvPicPr>
        <p:blipFill>
          <a:blip r:embed="rId4">
            <a:alphaModFix/>
          </a:blip>
          <a:stretch>
            <a:fillRect/>
          </a:stretch>
        </p:blipFill>
        <p:spPr>
          <a:xfrm>
            <a:off x="163925" y="1197225"/>
            <a:ext cx="4343400" cy="2926080"/>
          </a:xfrm>
          <a:prstGeom prst="rect">
            <a:avLst/>
          </a:prstGeom>
          <a:noFill/>
          <a:ln>
            <a:noFill/>
          </a:ln>
        </p:spPr>
      </p:pic>
      <p:sp>
        <p:nvSpPr>
          <p:cNvPr id="507" name="Google Shape;507;p25"/>
          <p:cNvSpPr txBox="1"/>
          <p:nvPr/>
        </p:nvSpPr>
        <p:spPr>
          <a:xfrm>
            <a:off x="3573313" y="4123300"/>
            <a:ext cx="2001300" cy="492600"/>
          </a:xfrm>
          <a:prstGeom prst="rect">
            <a:avLst/>
          </a:prstGeom>
          <a:solidFill>
            <a:srgbClr val="CFE2F3"/>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rPr>
              <a:t>$~3k savings</a:t>
            </a:r>
            <a:endParaRPr b="1"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6"/>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Montserrat"/>
                <a:ea typeface="Montserrat"/>
                <a:cs typeface="Montserrat"/>
                <a:sym typeface="Montserrat"/>
              </a:rPr>
              <a:t>5 Year Financial Plan</a:t>
            </a:r>
            <a:endParaRPr b="1">
              <a:latin typeface="Montserrat"/>
              <a:ea typeface="Montserrat"/>
              <a:cs typeface="Montserrat"/>
              <a:sym typeface="Montserrat"/>
            </a:endParaRPr>
          </a:p>
          <a:p>
            <a:pPr indent="0" lvl="0" marL="0" rtl="0" algn="l">
              <a:spcBef>
                <a:spcPts val="0"/>
              </a:spcBef>
              <a:spcAft>
                <a:spcPts val="0"/>
              </a:spcAft>
              <a:buClr>
                <a:srgbClr val="000000"/>
              </a:buClr>
              <a:buSzPct val="39285"/>
              <a:buFont typeface="Arial"/>
              <a:buNone/>
            </a:pPr>
            <a:r>
              <a:t/>
            </a:r>
            <a:endParaRPr b="1">
              <a:latin typeface="Montserrat"/>
              <a:ea typeface="Montserrat"/>
              <a:cs typeface="Montserrat"/>
              <a:sym typeface="Montserrat"/>
            </a:endParaRPr>
          </a:p>
        </p:txBody>
      </p:sp>
      <p:grpSp>
        <p:nvGrpSpPr>
          <p:cNvPr id="513" name="Google Shape;513;p26"/>
          <p:cNvGrpSpPr/>
          <p:nvPr/>
        </p:nvGrpSpPr>
        <p:grpSpPr>
          <a:xfrm>
            <a:off x="74574" y="4755654"/>
            <a:ext cx="8998777" cy="356679"/>
            <a:chOff x="74574" y="4755654"/>
            <a:chExt cx="8998777" cy="356679"/>
          </a:xfrm>
        </p:grpSpPr>
        <p:grpSp>
          <p:nvGrpSpPr>
            <p:cNvPr id="514" name="Google Shape;514;p26"/>
            <p:cNvGrpSpPr/>
            <p:nvPr/>
          </p:nvGrpSpPr>
          <p:grpSpPr>
            <a:xfrm>
              <a:off x="2741751" y="4757421"/>
              <a:ext cx="1266508" cy="354063"/>
              <a:chOff x="662100" y="4329899"/>
              <a:chExt cx="1033800" cy="686700"/>
            </a:xfrm>
          </p:grpSpPr>
          <p:sp>
            <p:nvSpPr>
              <p:cNvPr id="515" name="Google Shape;515;p26"/>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16" name="Google Shape;516;p2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517" name="Google Shape;517;p26"/>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518" name="Google Shape;518;p26"/>
            <p:cNvGrpSpPr/>
            <p:nvPr/>
          </p:nvGrpSpPr>
          <p:grpSpPr>
            <a:xfrm>
              <a:off x="784412" y="4756854"/>
              <a:ext cx="1084249" cy="354063"/>
              <a:chOff x="662100" y="4329899"/>
              <a:chExt cx="1033800" cy="686700"/>
            </a:xfrm>
          </p:grpSpPr>
          <p:sp>
            <p:nvSpPr>
              <p:cNvPr id="519" name="Google Shape;519;p26"/>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20" name="Google Shape;520;p2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521" name="Google Shape;521;p26"/>
            <p:cNvGrpSpPr/>
            <p:nvPr/>
          </p:nvGrpSpPr>
          <p:grpSpPr>
            <a:xfrm>
              <a:off x="4806768" y="4757571"/>
              <a:ext cx="1084249" cy="354063"/>
              <a:chOff x="662100" y="4329899"/>
              <a:chExt cx="1033800" cy="686700"/>
            </a:xfrm>
          </p:grpSpPr>
          <p:sp>
            <p:nvSpPr>
              <p:cNvPr id="522" name="Google Shape;522;p26"/>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23" name="Google Shape;523;p2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Financials</a:t>
                </a:r>
                <a:endParaRPr sz="1100">
                  <a:solidFill>
                    <a:schemeClr val="lt1"/>
                  </a:solidFill>
                  <a:latin typeface="Proxima Nova"/>
                  <a:ea typeface="Proxima Nova"/>
                  <a:cs typeface="Proxima Nova"/>
                  <a:sym typeface="Proxima Nova"/>
                </a:endParaRPr>
              </a:p>
            </p:txBody>
          </p:sp>
        </p:grpSp>
        <p:grpSp>
          <p:nvGrpSpPr>
            <p:cNvPr id="524" name="Google Shape;524;p26"/>
            <p:cNvGrpSpPr/>
            <p:nvPr/>
          </p:nvGrpSpPr>
          <p:grpSpPr>
            <a:xfrm rot="-300">
              <a:off x="7888616" y="4756945"/>
              <a:ext cx="1184735" cy="354063"/>
              <a:chOff x="662100" y="4329896"/>
              <a:chExt cx="1033800" cy="686700"/>
            </a:xfrm>
          </p:grpSpPr>
          <p:sp>
            <p:nvSpPr>
              <p:cNvPr id="525" name="Google Shape;525;p26"/>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26" name="Google Shape;526;p26"/>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527" name="Google Shape;527;p26"/>
            <p:cNvGrpSpPr/>
            <p:nvPr/>
          </p:nvGrpSpPr>
          <p:grpSpPr>
            <a:xfrm>
              <a:off x="6647790" y="4758219"/>
              <a:ext cx="1333086" cy="354063"/>
              <a:chOff x="662094" y="4329899"/>
              <a:chExt cx="962100" cy="686700"/>
            </a:xfrm>
          </p:grpSpPr>
          <p:sp>
            <p:nvSpPr>
              <p:cNvPr id="528" name="Google Shape;528;p26"/>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29" name="Google Shape;529;p26"/>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530" name="Google Shape;530;p26"/>
            <p:cNvGrpSpPr/>
            <p:nvPr/>
          </p:nvGrpSpPr>
          <p:grpSpPr>
            <a:xfrm rot="-328">
              <a:off x="1763524" y="4758218"/>
              <a:ext cx="1084249" cy="354063"/>
              <a:chOff x="662100" y="4329899"/>
              <a:chExt cx="1033800" cy="686700"/>
            </a:xfrm>
          </p:grpSpPr>
          <p:sp>
            <p:nvSpPr>
              <p:cNvPr id="531" name="Google Shape;531;p26"/>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32" name="Google Shape;532;p2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533" name="Google Shape;533;p26"/>
            <p:cNvGrpSpPr/>
            <p:nvPr/>
          </p:nvGrpSpPr>
          <p:grpSpPr>
            <a:xfrm rot="-353">
              <a:off x="3905510" y="4756895"/>
              <a:ext cx="1007128" cy="354063"/>
              <a:chOff x="662100" y="4329899"/>
              <a:chExt cx="1033800" cy="686700"/>
            </a:xfrm>
          </p:grpSpPr>
          <p:sp>
            <p:nvSpPr>
              <p:cNvPr id="534" name="Google Shape;534;p26"/>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35" name="Google Shape;535;p2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536" name="Google Shape;536;p26"/>
            <p:cNvGrpSpPr/>
            <p:nvPr/>
          </p:nvGrpSpPr>
          <p:grpSpPr>
            <a:xfrm>
              <a:off x="5787991" y="4755654"/>
              <a:ext cx="954714" cy="354063"/>
              <a:chOff x="662100" y="4329899"/>
              <a:chExt cx="1033800" cy="686700"/>
            </a:xfrm>
          </p:grpSpPr>
          <p:sp>
            <p:nvSpPr>
              <p:cNvPr id="537" name="Google Shape;537;p26"/>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38" name="Google Shape;538;p2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sp>
        <p:nvSpPr>
          <p:cNvPr id="539" name="Google Shape;539;p26"/>
          <p:cNvSpPr txBox="1"/>
          <p:nvPr/>
        </p:nvSpPr>
        <p:spPr>
          <a:xfrm>
            <a:off x="3072000" y="630900"/>
            <a:ext cx="3000000" cy="46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27">
                <a:solidFill>
                  <a:schemeClr val="dk1"/>
                </a:solidFill>
              </a:rPr>
              <a:t>Cost</a:t>
            </a:r>
            <a:endParaRPr/>
          </a:p>
        </p:txBody>
      </p:sp>
      <p:sp>
        <p:nvSpPr>
          <p:cNvPr id="540" name="Google Shape;540;p26"/>
          <p:cNvSpPr txBox="1"/>
          <p:nvPr/>
        </p:nvSpPr>
        <p:spPr>
          <a:xfrm>
            <a:off x="3072000" y="2962400"/>
            <a:ext cx="3000000" cy="46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27">
                <a:solidFill>
                  <a:schemeClr val="dk1"/>
                </a:solidFill>
              </a:rPr>
              <a:t>Revenue</a:t>
            </a:r>
            <a:endParaRPr/>
          </a:p>
        </p:txBody>
      </p:sp>
      <p:sp>
        <p:nvSpPr>
          <p:cNvPr id="541" name="Google Shape;541;p26"/>
          <p:cNvSpPr txBox="1"/>
          <p:nvPr/>
        </p:nvSpPr>
        <p:spPr>
          <a:xfrm>
            <a:off x="-60650" y="2202300"/>
            <a:ext cx="44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42" name="Google Shape;542;p26"/>
          <p:cNvPicPr preferRelativeResize="0"/>
          <p:nvPr/>
        </p:nvPicPr>
        <p:blipFill>
          <a:blip r:embed="rId3">
            <a:alphaModFix/>
          </a:blip>
          <a:stretch>
            <a:fillRect/>
          </a:stretch>
        </p:blipFill>
        <p:spPr>
          <a:xfrm>
            <a:off x="1979675" y="1015114"/>
            <a:ext cx="5184650" cy="1916468"/>
          </a:xfrm>
          <a:prstGeom prst="rect">
            <a:avLst/>
          </a:prstGeom>
          <a:noFill/>
          <a:ln>
            <a:noFill/>
          </a:ln>
        </p:spPr>
      </p:pic>
      <p:pic>
        <p:nvPicPr>
          <p:cNvPr id="543" name="Google Shape;543;p26"/>
          <p:cNvPicPr preferRelativeResize="0"/>
          <p:nvPr/>
        </p:nvPicPr>
        <p:blipFill>
          <a:blip r:embed="rId4">
            <a:alphaModFix/>
          </a:blip>
          <a:stretch>
            <a:fillRect/>
          </a:stretch>
        </p:blipFill>
        <p:spPr>
          <a:xfrm>
            <a:off x="1981638" y="3303500"/>
            <a:ext cx="5184649" cy="134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7"/>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9285"/>
              <a:buFont typeface="Arial"/>
              <a:buNone/>
            </a:pPr>
            <a:r>
              <a:rPr b="1" lang="en">
                <a:latin typeface="Montserrat"/>
                <a:ea typeface="Montserrat"/>
                <a:cs typeface="Montserrat"/>
                <a:sym typeface="Montserrat"/>
              </a:rPr>
              <a:t>Current Financial Plan</a:t>
            </a:r>
            <a:endParaRPr b="1">
              <a:latin typeface="Montserrat"/>
              <a:ea typeface="Montserrat"/>
              <a:cs typeface="Montserrat"/>
              <a:sym typeface="Montserrat"/>
            </a:endParaRPr>
          </a:p>
        </p:txBody>
      </p:sp>
      <p:grpSp>
        <p:nvGrpSpPr>
          <p:cNvPr id="549" name="Google Shape;549;p27"/>
          <p:cNvGrpSpPr/>
          <p:nvPr/>
        </p:nvGrpSpPr>
        <p:grpSpPr>
          <a:xfrm>
            <a:off x="74574" y="4755654"/>
            <a:ext cx="8998777" cy="356679"/>
            <a:chOff x="74574" y="4755654"/>
            <a:chExt cx="8998777" cy="356679"/>
          </a:xfrm>
        </p:grpSpPr>
        <p:grpSp>
          <p:nvGrpSpPr>
            <p:cNvPr id="550" name="Google Shape;550;p27"/>
            <p:cNvGrpSpPr/>
            <p:nvPr/>
          </p:nvGrpSpPr>
          <p:grpSpPr>
            <a:xfrm>
              <a:off x="2741751" y="4757421"/>
              <a:ext cx="1266508" cy="354063"/>
              <a:chOff x="662100" y="4329899"/>
              <a:chExt cx="1033800" cy="686700"/>
            </a:xfrm>
          </p:grpSpPr>
          <p:sp>
            <p:nvSpPr>
              <p:cNvPr id="551" name="Google Shape;551;p27"/>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52" name="Google Shape;552;p2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553" name="Google Shape;553;p27"/>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554" name="Google Shape;554;p27"/>
            <p:cNvGrpSpPr/>
            <p:nvPr/>
          </p:nvGrpSpPr>
          <p:grpSpPr>
            <a:xfrm>
              <a:off x="784412" y="4756854"/>
              <a:ext cx="1084249" cy="354063"/>
              <a:chOff x="662100" y="4329899"/>
              <a:chExt cx="1033800" cy="686700"/>
            </a:xfrm>
          </p:grpSpPr>
          <p:sp>
            <p:nvSpPr>
              <p:cNvPr id="555" name="Google Shape;555;p27"/>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56" name="Google Shape;556;p2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557" name="Google Shape;557;p27"/>
            <p:cNvGrpSpPr/>
            <p:nvPr/>
          </p:nvGrpSpPr>
          <p:grpSpPr>
            <a:xfrm>
              <a:off x="4806768" y="4757571"/>
              <a:ext cx="1084249" cy="354063"/>
              <a:chOff x="662100" y="4329899"/>
              <a:chExt cx="1033800" cy="686700"/>
            </a:xfrm>
          </p:grpSpPr>
          <p:sp>
            <p:nvSpPr>
              <p:cNvPr id="558" name="Google Shape;558;p27"/>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59" name="Google Shape;559;p2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Financials</a:t>
                </a:r>
                <a:endParaRPr sz="1100">
                  <a:solidFill>
                    <a:schemeClr val="lt1"/>
                  </a:solidFill>
                  <a:latin typeface="Proxima Nova"/>
                  <a:ea typeface="Proxima Nova"/>
                  <a:cs typeface="Proxima Nova"/>
                  <a:sym typeface="Proxima Nova"/>
                </a:endParaRPr>
              </a:p>
            </p:txBody>
          </p:sp>
        </p:grpSp>
        <p:grpSp>
          <p:nvGrpSpPr>
            <p:cNvPr id="560" name="Google Shape;560;p27"/>
            <p:cNvGrpSpPr/>
            <p:nvPr/>
          </p:nvGrpSpPr>
          <p:grpSpPr>
            <a:xfrm rot="-300">
              <a:off x="7888616" y="4756945"/>
              <a:ext cx="1184735" cy="354063"/>
              <a:chOff x="662100" y="4329896"/>
              <a:chExt cx="1033800" cy="686700"/>
            </a:xfrm>
          </p:grpSpPr>
          <p:sp>
            <p:nvSpPr>
              <p:cNvPr id="561" name="Google Shape;561;p27"/>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62" name="Google Shape;562;p27"/>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563" name="Google Shape;563;p27"/>
            <p:cNvGrpSpPr/>
            <p:nvPr/>
          </p:nvGrpSpPr>
          <p:grpSpPr>
            <a:xfrm>
              <a:off x="6647790" y="4758219"/>
              <a:ext cx="1333086" cy="354063"/>
              <a:chOff x="662094" y="4329899"/>
              <a:chExt cx="962100" cy="686700"/>
            </a:xfrm>
          </p:grpSpPr>
          <p:sp>
            <p:nvSpPr>
              <p:cNvPr id="564" name="Google Shape;564;p27"/>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65" name="Google Shape;565;p27"/>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566" name="Google Shape;566;p27"/>
            <p:cNvGrpSpPr/>
            <p:nvPr/>
          </p:nvGrpSpPr>
          <p:grpSpPr>
            <a:xfrm rot="-328">
              <a:off x="1763524" y="4758218"/>
              <a:ext cx="1084249" cy="354063"/>
              <a:chOff x="662100" y="4329899"/>
              <a:chExt cx="1033800" cy="686700"/>
            </a:xfrm>
          </p:grpSpPr>
          <p:sp>
            <p:nvSpPr>
              <p:cNvPr id="567" name="Google Shape;567;p27"/>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68" name="Google Shape;568;p2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569" name="Google Shape;569;p27"/>
            <p:cNvGrpSpPr/>
            <p:nvPr/>
          </p:nvGrpSpPr>
          <p:grpSpPr>
            <a:xfrm rot="-353">
              <a:off x="3905510" y="4756895"/>
              <a:ext cx="1007128" cy="354063"/>
              <a:chOff x="662100" y="4329899"/>
              <a:chExt cx="1033800" cy="686700"/>
            </a:xfrm>
          </p:grpSpPr>
          <p:sp>
            <p:nvSpPr>
              <p:cNvPr id="570" name="Google Shape;570;p27"/>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71" name="Google Shape;571;p2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572" name="Google Shape;572;p27"/>
            <p:cNvGrpSpPr/>
            <p:nvPr/>
          </p:nvGrpSpPr>
          <p:grpSpPr>
            <a:xfrm>
              <a:off x="5787991" y="4755654"/>
              <a:ext cx="954714" cy="354063"/>
              <a:chOff x="662100" y="4329899"/>
              <a:chExt cx="1033800" cy="686700"/>
            </a:xfrm>
          </p:grpSpPr>
          <p:sp>
            <p:nvSpPr>
              <p:cNvPr id="573" name="Google Shape;573;p27"/>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74" name="Google Shape;574;p2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sp>
        <p:nvSpPr>
          <p:cNvPr id="575" name="Google Shape;575;p27"/>
          <p:cNvSpPr txBox="1"/>
          <p:nvPr/>
        </p:nvSpPr>
        <p:spPr>
          <a:xfrm>
            <a:off x="3073975" y="1011900"/>
            <a:ext cx="3000000" cy="46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27">
                <a:solidFill>
                  <a:schemeClr val="dk1"/>
                </a:solidFill>
              </a:rPr>
              <a:t>Cost</a:t>
            </a:r>
            <a:endParaRPr/>
          </a:p>
        </p:txBody>
      </p:sp>
      <p:sp>
        <p:nvSpPr>
          <p:cNvPr id="576" name="Google Shape;576;p27"/>
          <p:cNvSpPr txBox="1"/>
          <p:nvPr/>
        </p:nvSpPr>
        <p:spPr>
          <a:xfrm>
            <a:off x="-60650" y="2202300"/>
            <a:ext cx="44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577" name="Google Shape;577;p27"/>
          <p:cNvGraphicFramePr/>
          <p:nvPr/>
        </p:nvGraphicFramePr>
        <p:xfrm>
          <a:off x="2015200" y="1587663"/>
          <a:ext cx="3000000" cy="3000000"/>
        </p:xfrm>
        <a:graphic>
          <a:graphicData uri="http://schemas.openxmlformats.org/drawingml/2006/table">
            <a:tbl>
              <a:tblPr>
                <a:noFill/>
                <a:tableStyleId>{13C314C7-7A49-4262-94A6-D1F77783E49B}</a:tableStyleId>
              </a:tblPr>
              <a:tblGrid>
                <a:gridCol w="3619500"/>
                <a:gridCol w="1498025"/>
              </a:tblGrid>
              <a:tr h="381000">
                <a:tc>
                  <a:txBody>
                    <a:bodyPr/>
                    <a:lstStyle/>
                    <a:p>
                      <a:pPr indent="0" lvl="0" marL="0" rtl="0" algn="l">
                        <a:spcBef>
                          <a:spcPts val="0"/>
                        </a:spcBef>
                        <a:spcAft>
                          <a:spcPts val="0"/>
                        </a:spcAft>
                        <a:buNone/>
                      </a:pPr>
                      <a:r>
                        <a:rPr b="1" lang="en">
                          <a:solidFill>
                            <a:schemeClr val="dk1"/>
                          </a:solidFill>
                        </a:rPr>
                        <a:t>Capital Expenses</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Non-Profit Application Fee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$875</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Operational Expenses</a:t>
                      </a:r>
                      <a:endParaRPr/>
                    </a:p>
                    <a:p>
                      <a:pPr indent="-317500" lvl="0" marL="457200" rtl="0" algn="l">
                        <a:spcBef>
                          <a:spcPts val="0"/>
                        </a:spcBef>
                        <a:spcAft>
                          <a:spcPts val="0"/>
                        </a:spcAft>
                        <a:buSzPts val="1400"/>
                        <a:buChar char="-"/>
                      </a:pPr>
                      <a:r>
                        <a:rPr lang="en"/>
                        <a:t>Finalizing company details</a:t>
                      </a:r>
                      <a:endParaRPr/>
                    </a:p>
                    <a:p>
                      <a:pPr indent="-317500" lvl="0" marL="457200" rtl="0" algn="l">
                        <a:spcBef>
                          <a:spcPts val="0"/>
                        </a:spcBef>
                        <a:spcAft>
                          <a:spcPts val="0"/>
                        </a:spcAft>
                        <a:buSzPts val="1400"/>
                        <a:buChar char="-"/>
                      </a:pPr>
                      <a:r>
                        <a:rPr lang="en"/>
                        <a:t>Improve AI-model</a:t>
                      </a:r>
                      <a:endParaRPr/>
                    </a:p>
                    <a:p>
                      <a:pPr indent="-317500" lvl="0" marL="457200" rtl="0" algn="l">
                        <a:spcBef>
                          <a:spcPts val="0"/>
                        </a:spcBef>
                        <a:spcAft>
                          <a:spcPts val="0"/>
                        </a:spcAft>
                        <a:buSzPts val="1400"/>
                        <a:buChar char="-"/>
                      </a:pPr>
                      <a:r>
                        <a:rPr lang="en"/>
                        <a:t>Securing partnerships, get donors</a:t>
                      </a:r>
                      <a:endParaRPr/>
                    </a:p>
                    <a:p>
                      <a:pPr indent="-317500" lvl="0" marL="457200" rtl="0" algn="l">
                        <a:spcBef>
                          <a:spcPts val="0"/>
                        </a:spcBef>
                        <a:spcAft>
                          <a:spcPts val="0"/>
                        </a:spcAft>
                        <a:buSzPts val="1400"/>
                        <a:buChar char="-"/>
                      </a:pPr>
                      <a:r>
                        <a:rPr lang="en"/>
                        <a:t>Expanding team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First Loans</a:t>
                      </a:r>
                      <a:endParaRPr/>
                    </a:p>
                    <a:p>
                      <a:pPr indent="-317500" lvl="0" marL="457200" rtl="0" algn="l">
                        <a:spcBef>
                          <a:spcPts val="0"/>
                        </a:spcBef>
                        <a:spcAft>
                          <a:spcPts val="0"/>
                        </a:spcAft>
                        <a:buSzPts val="1400"/>
                        <a:buChar char="-"/>
                      </a:pPr>
                      <a:r>
                        <a:rPr lang="en"/>
                        <a:t>5 Students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$25k</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8"/>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Current Progress: Working Prototype!</a:t>
            </a:r>
            <a:endParaRPr b="1">
              <a:latin typeface="Montserrat"/>
              <a:ea typeface="Montserrat"/>
              <a:cs typeface="Montserrat"/>
              <a:sym typeface="Montserrat"/>
            </a:endParaRPr>
          </a:p>
        </p:txBody>
      </p:sp>
      <p:grpSp>
        <p:nvGrpSpPr>
          <p:cNvPr id="583" name="Google Shape;583;p28"/>
          <p:cNvGrpSpPr/>
          <p:nvPr/>
        </p:nvGrpSpPr>
        <p:grpSpPr>
          <a:xfrm>
            <a:off x="74574" y="4755654"/>
            <a:ext cx="8998777" cy="356679"/>
            <a:chOff x="74574" y="4755654"/>
            <a:chExt cx="8998777" cy="356679"/>
          </a:xfrm>
        </p:grpSpPr>
        <p:grpSp>
          <p:nvGrpSpPr>
            <p:cNvPr id="584" name="Google Shape;584;p28"/>
            <p:cNvGrpSpPr/>
            <p:nvPr/>
          </p:nvGrpSpPr>
          <p:grpSpPr>
            <a:xfrm>
              <a:off x="2741751" y="4757421"/>
              <a:ext cx="1266508" cy="354063"/>
              <a:chOff x="662100" y="4329899"/>
              <a:chExt cx="1033800" cy="686700"/>
            </a:xfrm>
          </p:grpSpPr>
          <p:sp>
            <p:nvSpPr>
              <p:cNvPr id="585" name="Google Shape;585;p28"/>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86" name="Google Shape;586;p2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587" name="Google Shape;587;p28"/>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588" name="Google Shape;588;p28"/>
            <p:cNvGrpSpPr/>
            <p:nvPr/>
          </p:nvGrpSpPr>
          <p:grpSpPr>
            <a:xfrm>
              <a:off x="784412" y="4756854"/>
              <a:ext cx="1084249" cy="354063"/>
              <a:chOff x="662100" y="4329899"/>
              <a:chExt cx="1033800" cy="686700"/>
            </a:xfrm>
          </p:grpSpPr>
          <p:sp>
            <p:nvSpPr>
              <p:cNvPr id="589" name="Google Shape;589;p28"/>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90" name="Google Shape;590;p2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591" name="Google Shape;591;p28"/>
            <p:cNvGrpSpPr/>
            <p:nvPr/>
          </p:nvGrpSpPr>
          <p:grpSpPr>
            <a:xfrm>
              <a:off x="4806768" y="4757571"/>
              <a:ext cx="1084249" cy="354063"/>
              <a:chOff x="662100" y="4329899"/>
              <a:chExt cx="1033800" cy="686700"/>
            </a:xfrm>
          </p:grpSpPr>
          <p:sp>
            <p:nvSpPr>
              <p:cNvPr id="592" name="Google Shape;592;p28"/>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93" name="Google Shape;593;p2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Financials</a:t>
                </a:r>
                <a:endParaRPr sz="1100">
                  <a:solidFill>
                    <a:schemeClr val="lt1"/>
                  </a:solidFill>
                  <a:latin typeface="Proxima Nova"/>
                  <a:ea typeface="Proxima Nova"/>
                  <a:cs typeface="Proxima Nova"/>
                  <a:sym typeface="Proxima Nova"/>
                </a:endParaRPr>
              </a:p>
            </p:txBody>
          </p:sp>
        </p:grpSp>
        <p:grpSp>
          <p:nvGrpSpPr>
            <p:cNvPr id="594" name="Google Shape;594;p28"/>
            <p:cNvGrpSpPr/>
            <p:nvPr/>
          </p:nvGrpSpPr>
          <p:grpSpPr>
            <a:xfrm rot="-300">
              <a:off x="7888616" y="4756945"/>
              <a:ext cx="1184735" cy="354063"/>
              <a:chOff x="662100" y="4329896"/>
              <a:chExt cx="1033800" cy="686700"/>
            </a:xfrm>
          </p:grpSpPr>
          <p:sp>
            <p:nvSpPr>
              <p:cNvPr id="595" name="Google Shape;595;p28"/>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96" name="Google Shape;596;p28"/>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597" name="Google Shape;597;p28"/>
            <p:cNvGrpSpPr/>
            <p:nvPr/>
          </p:nvGrpSpPr>
          <p:grpSpPr>
            <a:xfrm>
              <a:off x="6647790" y="4758219"/>
              <a:ext cx="1333086" cy="354063"/>
              <a:chOff x="662094" y="4329899"/>
              <a:chExt cx="962100" cy="686700"/>
            </a:xfrm>
          </p:grpSpPr>
          <p:sp>
            <p:nvSpPr>
              <p:cNvPr id="598" name="Google Shape;598;p28"/>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599" name="Google Shape;599;p28"/>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600" name="Google Shape;600;p28"/>
            <p:cNvGrpSpPr/>
            <p:nvPr/>
          </p:nvGrpSpPr>
          <p:grpSpPr>
            <a:xfrm rot="-328">
              <a:off x="1763524" y="4758218"/>
              <a:ext cx="1084249" cy="354063"/>
              <a:chOff x="662100" y="4329899"/>
              <a:chExt cx="1033800" cy="686700"/>
            </a:xfrm>
          </p:grpSpPr>
          <p:sp>
            <p:nvSpPr>
              <p:cNvPr id="601" name="Google Shape;601;p28"/>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02" name="Google Shape;602;p2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603" name="Google Shape;603;p28"/>
            <p:cNvGrpSpPr/>
            <p:nvPr/>
          </p:nvGrpSpPr>
          <p:grpSpPr>
            <a:xfrm rot="-353">
              <a:off x="3905510" y="4756895"/>
              <a:ext cx="1007128" cy="354063"/>
              <a:chOff x="662100" y="4329899"/>
              <a:chExt cx="1033800" cy="686700"/>
            </a:xfrm>
          </p:grpSpPr>
          <p:sp>
            <p:nvSpPr>
              <p:cNvPr id="604" name="Google Shape;604;p28"/>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05" name="Google Shape;605;p2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606" name="Google Shape;606;p28"/>
            <p:cNvGrpSpPr/>
            <p:nvPr/>
          </p:nvGrpSpPr>
          <p:grpSpPr>
            <a:xfrm>
              <a:off x="5787991" y="4755654"/>
              <a:ext cx="954714" cy="354063"/>
              <a:chOff x="662100" y="4329899"/>
              <a:chExt cx="1033800" cy="686700"/>
            </a:xfrm>
          </p:grpSpPr>
          <p:sp>
            <p:nvSpPr>
              <p:cNvPr id="607" name="Google Shape;607;p28"/>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08" name="Google Shape;608;p2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Current</a:t>
                </a:r>
                <a:endParaRPr sz="1100">
                  <a:solidFill>
                    <a:schemeClr val="lt1"/>
                  </a:solidFill>
                  <a:latin typeface="Proxima Nova"/>
                  <a:ea typeface="Proxima Nova"/>
                  <a:cs typeface="Proxima Nova"/>
                  <a:sym typeface="Proxima Nova"/>
                </a:endParaRPr>
              </a:p>
            </p:txBody>
          </p:sp>
        </p:grpSp>
      </p:grpSp>
      <p:sp>
        <p:nvSpPr>
          <p:cNvPr id="609" name="Google Shape;609;p28"/>
          <p:cNvSpPr txBox="1"/>
          <p:nvPr>
            <p:ph idx="1" type="body"/>
          </p:nvPr>
        </p:nvSpPr>
        <p:spPr>
          <a:xfrm>
            <a:off x="311700" y="926275"/>
            <a:ext cx="8520600" cy="365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Live and working Prediction Algorithm | </a:t>
            </a:r>
            <a:r>
              <a:rPr lang="en" u="sng">
                <a:solidFill>
                  <a:srgbClr val="6D9EEB"/>
                </a:solidFill>
                <a:hlinkClick r:id="rId3">
                  <a:extLst>
                    <a:ext uri="{A12FA001-AC4F-418D-AE19-62706E023703}">
                      <ahyp:hlinkClr val="tx"/>
                    </a:ext>
                  </a:extLst>
                </a:hlinkClick>
              </a:rPr>
              <a:t>Github</a:t>
            </a:r>
            <a:endParaRPr>
              <a:solidFill>
                <a:srgbClr val="6D9EEB"/>
              </a:solidFill>
            </a:endParaRPr>
          </a:p>
        </p:txBody>
      </p:sp>
      <p:pic>
        <p:nvPicPr>
          <p:cNvPr id="610" name="Google Shape;610;p28"/>
          <p:cNvPicPr preferRelativeResize="0"/>
          <p:nvPr/>
        </p:nvPicPr>
        <p:blipFill>
          <a:blip r:embed="rId4">
            <a:alphaModFix/>
          </a:blip>
          <a:stretch>
            <a:fillRect/>
          </a:stretch>
        </p:blipFill>
        <p:spPr>
          <a:xfrm>
            <a:off x="2079275" y="1344900"/>
            <a:ext cx="4651408" cy="33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9"/>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Current Progress: Working Prototype!</a:t>
            </a:r>
            <a:endParaRPr b="1">
              <a:latin typeface="Montserrat"/>
              <a:ea typeface="Montserrat"/>
              <a:cs typeface="Montserrat"/>
              <a:sym typeface="Montserrat"/>
            </a:endParaRPr>
          </a:p>
        </p:txBody>
      </p:sp>
      <p:grpSp>
        <p:nvGrpSpPr>
          <p:cNvPr id="616" name="Google Shape;616;p29"/>
          <p:cNvGrpSpPr/>
          <p:nvPr/>
        </p:nvGrpSpPr>
        <p:grpSpPr>
          <a:xfrm>
            <a:off x="74574" y="4755654"/>
            <a:ext cx="8998777" cy="356679"/>
            <a:chOff x="74574" y="4755654"/>
            <a:chExt cx="8998777" cy="356679"/>
          </a:xfrm>
        </p:grpSpPr>
        <p:grpSp>
          <p:nvGrpSpPr>
            <p:cNvPr id="617" name="Google Shape;617;p29"/>
            <p:cNvGrpSpPr/>
            <p:nvPr/>
          </p:nvGrpSpPr>
          <p:grpSpPr>
            <a:xfrm>
              <a:off x="2741751" y="4757421"/>
              <a:ext cx="1266508" cy="354063"/>
              <a:chOff x="662100" y="4329899"/>
              <a:chExt cx="1033800" cy="686700"/>
            </a:xfrm>
          </p:grpSpPr>
          <p:sp>
            <p:nvSpPr>
              <p:cNvPr id="618" name="Google Shape;618;p29"/>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19" name="Google Shape;619;p2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620" name="Google Shape;620;p29"/>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621" name="Google Shape;621;p29"/>
            <p:cNvGrpSpPr/>
            <p:nvPr/>
          </p:nvGrpSpPr>
          <p:grpSpPr>
            <a:xfrm>
              <a:off x="784412" y="4756854"/>
              <a:ext cx="1084249" cy="354063"/>
              <a:chOff x="662100" y="4329899"/>
              <a:chExt cx="1033800" cy="686700"/>
            </a:xfrm>
          </p:grpSpPr>
          <p:sp>
            <p:nvSpPr>
              <p:cNvPr id="622" name="Google Shape;622;p29"/>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23" name="Google Shape;623;p2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624" name="Google Shape;624;p29"/>
            <p:cNvGrpSpPr/>
            <p:nvPr/>
          </p:nvGrpSpPr>
          <p:grpSpPr>
            <a:xfrm>
              <a:off x="4806768" y="4757571"/>
              <a:ext cx="1084249" cy="354063"/>
              <a:chOff x="662100" y="4329899"/>
              <a:chExt cx="1033800" cy="686700"/>
            </a:xfrm>
          </p:grpSpPr>
          <p:sp>
            <p:nvSpPr>
              <p:cNvPr id="625" name="Google Shape;625;p29"/>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26" name="Google Shape;626;p2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Financials</a:t>
                </a:r>
                <a:endParaRPr sz="1100">
                  <a:solidFill>
                    <a:schemeClr val="lt1"/>
                  </a:solidFill>
                  <a:latin typeface="Proxima Nova"/>
                  <a:ea typeface="Proxima Nova"/>
                  <a:cs typeface="Proxima Nova"/>
                  <a:sym typeface="Proxima Nova"/>
                </a:endParaRPr>
              </a:p>
            </p:txBody>
          </p:sp>
        </p:grpSp>
        <p:grpSp>
          <p:nvGrpSpPr>
            <p:cNvPr id="627" name="Google Shape;627;p29"/>
            <p:cNvGrpSpPr/>
            <p:nvPr/>
          </p:nvGrpSpPr>
          <p:grpSpPr>
            <a:xfrm rot="-300">
              <a:off x="7888616" y="4756945"/>
              <a:ext cx="1184735" cy="354063"/>
              <a:chOff x="662100" y="4329896"/>
              <a:chExt cx="1033800" cy="686700"/>
            </a:xfrm>
          </p:grpSpPr>
          <p:sp>
            <p:nvSpPr>
              <p:cNvPr id="628" name="Google Shape;628;p29"/>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29" name="Google Shape;629;p29"/>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630" name="Google Shape;630;p29"/>
            <p:cNvGrpSpPr/>
            <p:nvPr/>
          </p:nvGrpSpPr>
          <p:grpSpPr>
            <a:xfrm>
              <a:off x="6647790" y="4758219"/>
              <a:ext cx="1333086" cy="354063"/>
              <a:chOff x="662094" y="4329899"/>
              <a:chExt cx="962100" cy="686700"/>
            </a:xfrm>
          </p:grpSpPr>
          <p:sp>
            <p:nvSpPr>
              <p:cNvPr id="631" name="Google Shape;631;p29"/>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32" name="Google Shape;632;p29"/>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633" name="Google Shape;633;p29"/>
            <p:cNvGrpSpPr/>
            <p:nvPr/>
          </p:nvGrpSpPr>
          <p:grpSpPr>
            <a:xfrm rot="-328">
              <a:off x="1763524" y="4758218"/>
              <a:ext cx="1084249" cy="354063"/>
              <a:chOff x="662100" y="4329899"/>
              <a:chExt cx="1033800" cy="686700"/>
            </a:xfrm>
          </p:grpSpPr>
          <p:sp>
            <p:nvSpPr>
              <p:cNvPr id="634" name="Google Shape;634;p29"/>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35" name="Google Shape;635;p2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636" name="Google Shape;636;p29"/>
            <p:cNvGrpSpPr/>
            <p:nvPr/>
          </p:nvGrpSpPr>
          <p:grpSpPr>
            <a:xfrm rot="-353">
              <a:off x="3905510" y="4756895"/>
              <a:ext cx="1007128" cy="354063"/>
              <a:chOff x="662100" y="4329899"/>
              <a:chExt cx="1033800" cy="686700"/>
            </a:xfrm>
          </p:grpSpPr>
          <p:sp>
            <p:nvSpPr>
              <p:cNvPr id="637" name="Google Shape;637;p29"/>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38" name="Google Shape;638;p2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639" name="Google Shape;639;p29"/>
            <p:cNvGrpSpPr/>
            <p:nvPr/>
          </p:nvGrpSpPr>
          <p:grpSpPr>
            <a:xfrm>
              <a:off x="5787991" y="4755654"/>
              <a:ext cx="954714" cy="354063"/>
              <a:chOff x="662100" y="4329899"/>
              <a:chExt cx="1033800" cy="686700"/>
            </a:xfrm>
          </p:grpSpPr>
          <p:sp>
            <p:nvSpPr>
              <p:cNvPr id="640" name="Google Shape;640;p29"/>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41" name="Google Shape;641;p2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Current</a:t>
                </a:r>
                <a:endParaRPr sz="1100">
                  <a:solidFill>
                    <a:schemeClr val="lt1"/>
                  </a:solidFill>
                  <a:latin typeface="Proxima Nova"/>
                  <a:ea typeface="Proxima Nova"/>
                  <a:cs typeface="Proxima Nova"/>
                  <a:sym typeface="Proxima Nova"/>
                </a:endParaRPr>
              </a:p>
            </p:txBody>
          </p:sp>
        </p:grpSp>
      </p:grpSp>
      <p:sp>
        <p:nvSpPr>
          <p:cNvPr id="642" name="Google Shape;642;p29"/>
          <p:cNvSpPr txBox="1"/>
          <p:nvPr>
            <p:ph idx="1" type="body"/>
          </p:nvPr>
        </p:nvSpPr>
        <p:spPr>
          <a:xfrm>
            <a:off x="311700" y="926275"/>
            <a:ext cx="8520600" cy="365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Live and working Prediction Algorithm | </a:t>
            </a:r>
            <a:r>
              <a:rPr lang="en" u="sng">
                <a:solidFill>
                  <a:srgbClr val="6D9EEB"/>
                </a:solidFill>
                <a:hlinkClick r:id="rId3">
                  <a:extLst>
                    <a:ext uri="{A12FA001-AC4F-418D-AE19-62706E023703}">
                      <ahyp:hlinkClr val="tx"/>
                    </a:ext>
                  </a:extLst>
                </a:hlinkClick>
              </a:rPr>
              <a:t>Github</a:t>
            </a:r>
            <a:endParaRPr>
              <a:solidFill>
                <a:srgbClr val="6D9EEB"/>
              </a:solidFill>
            </a:endParaRPr>
          </a:p>
        </p:txBody>
      </p:sp>
      <p:pic>
        <p:nvPicPr>
          <p:cNvPr id="643" name="Google Shape;643;p29"/>
          <p:cNvPicPr preferRelativeResize="0"/>
          <p:nvPr/>
        </p:nvPicPr>
        <p:blipFill>
          <a:blip r:embed="rId4">
            <a:alphaModFix/>
          </a:blip>
          <a:stretch>
            <a:fillRect/>
          </a:stretch>
        </p:blipFill>
        <p:spPr>
          <a:xfrm>
            <a:off x="2079275" y="1344900"/>
            <a:ext cx="4651408" cy="3343200"/>
          </a:xfrm>
          <a:prstGeom prst="rect">
            <a:avLst/>
          </a:prstGeom>
          <a:noFill/>
          <a:ln>
            <a:noFill/>
          </a:ln>
        </p:spPr>
      </p:pic>
      <p:sp>
        <p:nvSpPr>
          <p:cNvPr id="644" name="Google Shape;644;p29"/>
          <p:cNvSpPr/>
          <p:nvPr/>
        </p:nvSpPr>
        <p:spPr>
          <a:xfrm>
            <a:off x="4687075" y="2230450"/>
            <a:ext cx="842700" cy="356700"/>
          </a:xfrm>
          <a:prstGeom prst="donut">
            <a:avLst>
              <a:gd fmla="val 8281"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5" name="Google Shape;645;p29"/>
          <p:cNvCxnSpPr>
            <a:stCxn id="644" idx="2"/>
          </p:cNvCxnSpPr>
          <p:nvPr/>
        </p:nvCxnSpPr>
        <p:spPr>
          <a:xfrm rot="10800000">
            <a:off x="4371175" y="2220700"/>
            <a:ext cx="315900" cy="188100"/>
          </a:xfrm>
          <a:prstGeom prst="straightConnector1">
            <a:avLst/>
          </a:prstGeom>
          <a:noFill/>
          <a:ln cap="flat" cmpd="sng" w="28575">
            <a:solidFill>
              <a:srgbClr val="FF99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0"/>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Call-to-Action: Looking Ahead</a:t>
            </a:r>
            <a:endParaRPr b="1">
              <a:latin typeface="Montserrat"/>
              <a:ea typeface="Montserrat"/>
              <a:cs typeface="Montserrat"/>
              <a:sym typeface="Montserrat"/>
            </a:endParaRPr>
          </a:p>
        </p:txBody>
      </p:sp>
      <p:sp>
        <p:nvSpPr>
          <p:cNvPr id="651" name="Google Shape;651;p30"/>
          <p:cNvSpPr txBox="1"/>
          <p:nvPr>
            <p:ph idx="1" type="body"/>
          </p:nvPr>
        </p:nvSpPr>
        <p:spPr>
          <a:xfrm>
            <a:off x="311700" y="926275"/>
            <a:ext cx="8520600" cy="3650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b="1" lang="en">
                <a:solidFill>
                  <a:schemeClr val="dk1"/>
                </a:solidFill>
              </a:rPr>
              <a:t>Seeking:</a:t>
            </a:r>
            <a:endParaRPr b="1">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a:t>
            </a:r>
            <a:r>
              <a:rPr lang="en" sz="1800">
                <a:solidFill>
                  <a:schemeClr val="dk1"/>
                </a:solidFill>
              </a:rPr>
              <a:t>nvestors, donors, partnerships (</a:t>
            </a:r>
            <a:r>
              <a:rPr lang="en" sz="1800">
                <a:solidFill>
                  <a:schemeClr val="dk1"/>
                </a:solidFill>
              </a:rPr>
              <a:t>Khan Academy, Coursera, Udemy</a:t>
            </a:r>
            <a:r>
              <a:rPr lang="en" sz="1800">
                <a:solidFill>
                  <a:schemeClr val="dk1"/>
                </a:solidFill>
              </a:rPr>
              <a:t>)</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Applying to:</a:t>
            </a:r>
            <a:endParaRPr b="1">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Coca Cola Foundation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3M Foundation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The Carnegie Foundation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Federal Grants</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Recruiting for:</a:t>
            </a:r>
            <a:endParaRPr b="1">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Legal, Accounting, HR</a:t>
            </a:r>
            <a:br>
              <a:rPr lang="en" sz="1800">
                <a:solidFill>
                  <a:schemeClr val="dk1"/>
                </a:solidFill>
              </a:rPr>
            </a:br>
            <a:endParaRPr sz="1800">
              <a:solidFill>
                <a:schemeClr val="dk1"/>
              </a:solidFill>
            </a:endParaRPr>
          </a:p>
        </p:txBody>
      </p:sp>
      <p:grpSp>
        <p:nvGrpSpPr>
          <p:cNvPr id="652" name="Google Shape;652;p30"/>
          <p:cNvGrpSpPr/>
          <p:nvPr/>
        </p:nvGrpSpPr>
        <p:grpSpPr>
          <a:xfrm>
            <a:off x="74574" y="4755654"/>
            <a:ext cx="8998777" cy="356679"/>
            <a:chOff x="74574" y="4755654"/>
            <a:chExt cx="8998777" cy="356679"/>
          </a:xfrm>
        </p:grpSpPr>
        <p:grpSp>
          <p:nvGrpSpPr>
            <p:cNvPr id="653" name="Google Shape;653;p30"/>
            <p:cNvGrpSpPr/>
            <p:nvPr/>
          </p:nvGrpSpPr>
          <p:grpSpPr>
            <a:xfrm>
              <a:off x="2741751" y="4757421"/>
              <a:ext cx="1266508" cy="354063"/>
              <a:chOff x="662100" y="4329899"/>
              <a:chExt cx="1033800" cy="686700"/>
            </a:xfrm>
          </p:grpSpPr>
          <p:sp>
            <p:nvSpPr>
              <p:cNvPr id="654" name="Google Shape;654;p30"/>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55" name="Google Shape;655;p3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656" name="Google Shape;656;p30"/>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657" name="Google Shape;657;p30"/>
            <p:cNvGrpSpPr/>
            <p:nvPr/>
          </p:nvGrpSpPr>
          <p:grpSpPr>
            <a:xfrm>
              <a:off x="784412" y="4756854"/>
              <a:ext cx="1084249" cy="354063"/>
              <a:chOff x="662100" y="4329899"/>
              <a:chExt cx="1033800" cy="686700"/>
            </a:xfrm>
          </p:grpSpPr>
          <p:sp>
            <p:nvSpPr>
              <p:cNvPr id="658" name="Google Shape;658;p30"/>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59" name="Google Shape;659;p3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660" name="Google Shape;660;p30"/>
            <p:cNvGrpSpPr/>
            <p:nvPr/>
          </p:nvGrpSpPr>
          <p:grpSpPr>
            <a:xfrm>
              <a:off x="4806768" y="4757571"/>
              <a:ext cx="1084249" cy="354063"/>
              <a:chOff x="662100" y="4329899"/>
              <a:chExt cx="1033800" cy="686700"/>
            </a:xfrm>
          </p:grpSpPr>
          <p:sp>
            <p:nvSpPr>
              <p:cNvPr id="661" name="Google Shape;661;p30"/>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62" name="Google Shape;662;p3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Financials</a:t>
                </a:r>
                <a:endParaRPr sz="1100">
                  <a:solidFill>
                    <a:schemeClr val="lt1"/>
                  </a:solidFill>
                  <a:latin typeface="Proxima Nova"/>
                  <a:ea typeface="Proxima Nova"/>
                  <a:cs typeface="Proxima Nova"/>
                  <a:sym typeface="Proxima Nova"/>
                </a:endParaRPr>
              </a:p>
            </p:txBody>
          </p:sp>
        </p:grpSp>
        <p:grpSp>
          <p:nvGrpSpPr>
            <p:cNvPr id="663" name="Google Shape;663;p30"/>
            <p:cNvGrpSpPr/>
            <p:nvPr/>
          </p:nvGrpSpPr>
          <p:grpSpPr>
            <a:xfrm rot="-300">
              <a:off x="7888616" y="4756945"/>
              <a:ext cx="1184735" cy="354063"/>
              <a:chOff x="662100" y="4329896"/>
              <a:chExt cx="1033800" cy="686700"/>
            </a:xfrm>
          </p:grpSpPr>
          <p:sp>
            <p:nvSpPr>
              <p:cNvPr id="664" name="Google Shape;664;p30"/>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65" name="Google Shape;665;p30"/>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666" name="Google Shape;666;p30"/>
            <p:cNvGrpSpPr/>
            <p:nvPr/>
          </p:nvGrpSpPr>
          <p:grpSpPr>
            <a:xfrm>
              <a:off x="6647790" y="4758219"/>
              <a:ext cx="1333086" cy="354063"/>
              <a:chOff x="662094" y="4329899"/>
              <a:chExt cx="962100" cy="686700"/>
            </a:xfrm>
          </p:grpSpPr>
          <p:sp>
            <p:nvSpPr>
              <p:cNvPr id="667" name="Google Shape;667;p30"/>
              <p:cNvSpPr/>
              <p:nvPr/>
            </p:nvSpPr>
            <p:spPr>
              <a:xfrm>
                <a:off x="662094" y="4355415"/>
                <a:ext cx="9621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68" name="Google Shape;668;p30"/>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Call-to-Action</a:t>
                </a:r>
                <a:endParaRPr sz="1100">
                  <a:solidFill>
                    <a:schemeClr val="lt1"/>
                  </a:solidFill>
                  <a:latin typeface="Proxima Nova"/>
                  <a:ea typeface="Proxima Nova"/>
                  <a:cs typeface="Proxima Nova"/>
                  <a:sym typeface="Proxima Nova"/>
                </a:endParaRPr>
              </a:p>
            </p:txBody>
          </p:sp>
        </p:grpSp>
        <p:grpSp>
          <p:nvGrpSpPr>
            <p:cNvPr id="669" name="Google Shape;669;p30"/>
            <p:cNvGrpSpPr/>
            <p:nvPr/>
          </p:nvGrpSpPr>
          <p:grpSpPr>
            <a:xfrm rot="-328">
              <a:off x="1763524" y="4758218"/>
              <a:ext cx="1084249" cy="354063"/>
              <a:chOff x="662100" y="4329899"/>
              <a:chExt cx="1033800" cy="686700"/>
            </a:xfrm>
          </p:grpSpPr>
          <p:sp>
            <p:nvSpPr>
              <p:cNvPr id="670" name="Google Shape;670;p30"/>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71" name="Google Shape;671;p3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672" name="Google Shape;672;p30"/>
            <p:cNvGrpSpPr/>
            <p:nvPr/>
          </p:nvGrpSpPr>
          <p:grpSpPr>
            <a:xfrm rot="-353">
              <a:off x="3905510" y="4756895"/>
              <a:ext cx="1007128" cy="354063"/>
              <a:chOff x="662100" y="4329899"/>
              <a:chExt cx="1033800" cy="686700"/>
            </a:xfrm>
          </p:grpSpPr>
          <p:sp>
            <p:nvSpPr>
              <p:cNvPr id="673" name="Google Shape;673;p30"/>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74" name="Google Shape;674;p3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675" name="Google Shape;675;p30"/>
            <p:cNvGrpSpPr/>
            <p:nvPr/>
          </p:nvGrpSpPr>
          <p:grpSpPr>
            <a:xfrm>
              <a:off x="5787991" y="4755654"/>
              <a:ext cx="954714" cy="354063"/>
              <a:chOff x="662100" y="4329899"/>
              <a:chExt cx="1033800" cy="686700"/>
            </a:xfrm>
          </p:grpSpPr>
          <p:sp>
            <p:nvSpPr>
              <p:cNvPr id="676" name="Google Shape;676;p30"/>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77" name="Google Shape;677;p3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Current</a:t>
                </a:r>
                <a:endParaRPr sz="1100">
                  <a:solidFill>
                    <a:schemeClr val="lt1"/>
                  </a:solidFill>
                  <a:latin typeface="Proxima Nova"/>
                  <a:ea typeface="Proxima Nova"/>
                  <a:cs typeface="Proxima Nova"/>
                  <a:sym typeface="Proxima Nova"/>
                </a:endParaRPr>
              </a:p>
            </p:txBody>
          </p:sp>
        </p:grpSp>
      </p:grpSp>
      <p:pic>
        <p:nvPicPr>
          <p:cNvPr id="678" name="Google Shape;678;p30"/>
          <p:cNvPicPr preferRelativeResize="0"/>
          <p:nvPr/>
        </p:nvPicPr>
        <p:blipFill>
          <a:blip r:embed="rId3">
            <a:alphaModFix/>
          </a:blip>
          <a:stretch>
            <a:fillRect/>
          </a:stretch>
        </p:blipFill>
        <p:spPr>
          <a:xfrm>
            <a:off x="4785550" y="2095725"/>
            <a:ext cx="2231298" cy="729650"/>
          </a:xfrm>
          <a:prstGeom prst="rect">
            <a:avLst/>
          </a:prstGeom>
          <a:noFill/>
          <a:ln>
            <a:noFill/>
          </a:ln>
        </p:spPr>
      </p:pic>
      <p:pic>
        <p:nvPicPr>
          <p:cNvPr id="679" name="Google Shape;679;p30"/>
          <p:cNvPicPr preferRelativeResize="0"/>
          <p:nvPr/>
        </p:nvPicPr>
        <p:blipFill rotWithShape="1">
          <a:blip r:embed="rId4">
            <a:alphaModFix/>
          </a:blip>
          <a:srcRect b="0" l="24813" r="23811" t="0"/>
          <a:stretch/>
        </p:blipFill>
        <p:spPr>
          <a:xfrm>
            <a:off x="7755775" y="2466451"/>
            <a:ext cx="1191773" cy="1304851"/>
          </a:xfrm>
          <a:prstGeom prst="rect">
            <a:avLst/>
          </a:prstGeom>
          <a:noFill/>
          <a:ln>
            <a:noFill/>
          </a:ln>
        </p:spPr>
      </p:pic>
      <p:pic>
        <p:nvPicPr>
          <p:cNvPr id="680" name="Google Shape;680;p30"/>
          <p:cNvPicPr preferRelativeResize="0"/>
          <p:nvPr/>
        </p:nvPicPr>
        <p:blipFill>
          <a:blip r:embed="rId5">
            <a:alphaModFix/>
          </a:blip>
          <a:stretch>
            <a:fillRect/>
          </a:stretch>
        </p:blipFill>
        <p:spPr>
          <a:xfrm>
            <a:off x="4316063" y="3369050"/>
            <a:ext cx="1495363" cy="787099"/>
          </a:xfrm>
          <a:prstGeom prst="rect">
            <a:avLst/>
          </a:prstGeom>
          <a:noFill/>
          <a:ln>
            <a:noFill/>
          </a:ln>
        </p:spPr>
      </p:pic>
      <p:pic>
        <p:nvPicPr>
          <p:cNvPr id="681" name="Google Shape;681;p30"/>
          <p:cNvPicPr preferRelativeResize="0"/>
          <p:nvPr/>
        </p:nvPicPr>
        <p:blipFill rotWithShape="1">
          <a:blip r:embed="rId6">
            <a:alphaModFix/>
          </a:blip>
          <a:srcRect b="14803" l="30911" r="31345" t="14570"/>
          <a:stretch/>
        </p:blipFill>
        <p:spPr>
          <a:xfrm>
            <a:off x="6432050" y="3175775"/>
            <a:ext cx="1038228" cy="1019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1"/>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Conclusion</a:t>
            </a:r>
            <a:endParaRPr b="1">
              <a:latin typeface="Montserrat"/>
              <a:ea typeface="Montserrat"/>
              <a:cs typeface="Montserrat"/>
              <a:sym typeface="Montserrat"/>
            </a:endParaRPr>
          </a:p>
        </p:txBody>
      </p:sp>
      <p:sp>
        <p:nvSpPr>
          <p:cNvPr id="687" name="Google Shape;687;p31"/>
          <p:cNvSpPr txBox="1"/>
          <p:nvPr>
            <p:ph idx="1" type="body"/>
          </p:nvPr>
        </p:nvSpPr>
        <p:spPr>
          <a:xfrm>
            <a:off x="311700" y="926275"/>
            <a:ext cx="8520600" cy="3650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FAIR CHANCE is </a:t>
            </a:r>
            <a:r>
              <a:rPr b="1" lang="en">
                <a:solidFill>
                  <a:schemeClr val="dk1"/>
                </a:solidFill>
              </a:rPr>
              <a:t>non-profit</a:t>
            </a:r>
            <a:r>
              <a:rPr lang="en">
                <a:solidFill>
                  <a:schemeClr val="dk1"/>
                </a:solidFill>
              </a:rPr>
              <a:t>, “last-stretch” lendor looking to help those underserved by traditional financial aid</a:t>
            </a:r>
            <a:br>
              <a:rPr lang="en">
                <a:solidFill>
                  <a:schemeClr val="dk1"/>
                </a:solidFill>
              </a:rPr>
            </a:b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FAIR CHANCE solutions: </a:t>
            </a:r>
            <a:endParaRPr>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(1) </a:t>
            </a:r>
            <a:r>
              <a:rPr lang="en" sz="1800">
                <a:solidFill>
                  <a:schemeClr val="dk1"/>
                </a:solidFill>
              </a:rPr>
              <a:t>FAIR SCORE → better identify those in need</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(2) FAIR RATE → remove </a:t>
            </a:r>
            <a:r>
              <a:rPr lang="en" sz="1800">
                <a:solidFill>
                  <a:schemeClr val="dk1"/>
                </a:solidFill>
              </a:rPr>
              <a:t>financial</a:t>
            </a:r>
            <a:r>
              <a:rPr lang="en" sz="1800">
                <a:solidFill>
                  <a:schemeClr val="dk1"/>
                </a:solidFill>
              </a:rPr>
              <a:t> burden of high interest rate</a:t>
            </a:r>
            <a:br>
              <a:rPr lang="en" sz="1800">
                <a:solidFill>
                  <a:schemeClr val="dk1"/>
                </a:solidFill>
              </a:rPr>
            </a:b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FAIR RATE’s business model</a:t>
            </a:r>
            <a:endParaRPr>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Subsidized, deferred interest rate</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Repayments after they have full-time salary</a:t>
            </a:r>
            <a:br>
              <a:rPr lang="en" sz="1800">
                <a:solidFill>
                  <a:schemeClr val="dk1"/>
                </a:solidFill>
              </a:rPr>
            </a:b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Looking for investors, donors, partners, and potential employees </a:t>
            </a:r>
            <a:endParaRPr>
              <a:solidFill>
                <a:schemeClr val="dk1"/>
              </a:solidFill>
            </a:endParaRPr>
          </a:p>
        </p:txBody>
      </p:sp>
      <p:grpSp>
        <p:nvGrpSpPr>
          <p:cNvPr id="688" name="Google Shape;688;p31"/>
          <p:cNvGrpSpPr/>
          <p:nvPr/>
        </p:nvGrpSpPr>
        <p:grpSpPr>
          <a:xfrm>
            <a:off x="74574" y="4755654"/>
            <a:ext cx="8998777" cy="356679"/>
            <a:chOff x="74574" y="4755654"/>
            <a:chExt cx="8998777" cy="356679"/>
          </a:xfrm>
        </p:grpSpPr>
        <p:grpSp>
          <p:nvGrpSpPr>
            <p:cNvPr id="689" name="Google Shape;689;p31"/>
            <p:cNvGrpSpPr/>
            <p:nvPr/>
          </p:nvGrpSpPr>
          <p:grpSpPr>
            <a:xfrm>
              <a:off x="2741751" y="4757421"/>
              <a:ext cx="1266508" cy="354063"/>
              <a:chOff x="662100" y="4329899"/>
              <a:chExt cx="1033800" cy="686700"/>
            </a:xfrm>
          </p:grpSpPr>
          <p:sp>
            <p:nvSpPr>
              <p:cNvPr id="690" name="Google Shape;690;p31"/>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91" name="Google Shape;691;p3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692" name="Google Shape;692;p31"/>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693" name="Google Shape;693;p31"/>
            <p:cNvGrpSpPr/>
            <p:nvPr/>
          </p:nvGrpSpPr>
          <p:grpSpPr>
            <a:xfrm>
              <a:off x="784412" y="4756854"/>
              <a:ext cx="1084249" cy="354063"/>
              <a:chOff x="662100" y="4329899"/>
              <a:chExt cx="1033800" cy="686700"/>
            </a:xfrm>
          </p:grpSpPr>
          <p:sp>
            <p:nvSpPr>
              <p:cNvPr id="694" name="Google Shape;694;p31"/>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95" name="Google Shape;695;p3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696" name="Google Shape;696;p31"/>
            <p:cNvGrpSpPr/>
            <p:nvPr/>
          </p:nvGrpSpPr>
          <p:grpSpPr>
            <a:xfrm>
              <a:off x="4806768" y="4757571"/>
              <a:ext cx="1084249" cy="354063"/>
              <a:chOff x="662100" y="4329899"/>
              <a:chExt cx="1033800" cy="686700"/>
            </a:xfrm>
          </p:grpSpPr>
          <p:sp>
            <p:nvSpPr>
              <p:cNvPr id="697" name="Google Shape;697;p31"/>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98" name="Google Shape;698;p3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Financials</a:t>
                </a:r>
                <a:endParaRPr sz="1100">
                  <a:solidFill>
                    <a:schemeClr val="lt1"/>
                  </a:solidFill>
                  <a:latin typeface="Proxima Nova"/>
                  <a:ea typeface="Proxima Nova"/>
                  <a:cs typeface="Proxima Nova"/>
                  <a:sym typeface="Proxima Nova"/>
                </a:endParaRPr>
              </a:p>
            </p:txBody>
          </p:sp>
        </p:grpSp>
        <p:grpSp>
          <p:nvGrpSpPr>
            <p:cNvPr id="699" name="Google Shape;699;p31"/>
            <p:cNvGrpSpPr/>
            <p:nvPr/>
          </p:nvGrpSpPr>
          <p:grpSpPr>
            <a:xfrm rot="-300">
              <a:off x="7888616" y="4756945"/>
              <a:ext cx="1184735" cy="354063"/>
              <a:chOff x="662100" y="4329896"/>
              <a:chExt cx="1033800" cy="686700"/>
            </a:xfrm>
          </p:grpSpPr>
          <p:sp>
            <p:nvSpPr>
              <p:cNvPr id="700" name="Google Shape;700;p31"/>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701" name="Google Shape;701;p31"/>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Conclusion</a:t>
                </a:r>
                <a:endParaRPr sz="1100">
                  <a:solidFill>
                    <a:schemeClr val="lt1"/>
                  </a:solidFill>
                  <a:latin typeface="Proxima Nova"/>
                  <a:ea typeface="Proxima Nova"/>
                  <a:cs typeface="Proxima Nova"/>
                  <a:sym typeface="Proxima Nova"/>
                </a:endParaRPr>
              </a:p>
            </p:txBody>
          </p:sp>
        </p:grpSp>
        <p:grpSp>
          <p:nvGrpSpPr>
            <p:cNvPr id="702" name="Google Shape;702;p31"/>
            <p:cNvGrpSpPr/>
            <p:nvPr/>
          </p:nvGrpSpPr>
          <p:grpSpPr>
            <a:xfrm>
              <a:off x="6647790" y="4758219"/>
              <a:ext cx="1333086" cy="354063"/>
              <a:chOff x="662094" y="4329899"/>
              <a:chExt cx="962100" cy="686700"/>
            </a:xfrm>
          </p:grpSpPr>
          <p:sp>
            <p:nvSpPr>
              <p:cNvPr id="703" name="Google Shape;703;p31"/>
              <p:cNvSpPr/>
              <p:nvPr/>
            </p:nvSpPr>
            <p:spPr>
              <a:xfrm>
                <a:off x="662094" y="4355415"/>
                <a:ext cx="9621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704" name="Google Shape;704;p31"/>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Call-to-Action</a:t>
                </a:r>
                <a:endParaRPr sz="1100">
                  <a:solidFill>
                    <a:schemeClr val="lt1"/>
                  </a:solidFill>
                  <a:latin typeface="Proxima Nova"/>
                  <a:ea typeface="Proxima Nova"/>
                  <a:cs typeface="Proxima Nova"/>
                  <a:sym typeface="Proxima Nova"/>
                </a:endParaRPr>
              </a:p>
            </p:txBody>
          </p:sp>
        </p:grpSp>
        <p:grpSp>
          <p:nvGrpSpPr>
            <p:cNvPr id="705" name="Google Shape;705;p31"/>
            <p:cNvGrpSpPr/>
            <p:nvPr/>
          </p:nvGrpSpPr>
          <p:grpSpPr>
            <a:xfrm rot="-328">
              <a:off x="1763524" y="4758218"/>
              <a:ext cx="1084249" cy="354063"/>
              <a:chOff x="662100" y="4329899"/>
              <a:chExt cx="1033800" cy="686700"/>
            </a:xfrm>
          </p:grpSpPr>
          <p:sp>
            <p:nvSpPr>
              <p:cNvPr id="706" name="Google Shape;706;p31"/>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707" name="Google Shape;707;p3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708" name="Google Shape;708;p31"/>
            <p:cNvGrpSpPr/>
            <p:nvPr/>
          </p:nvGrpSpPr>
          <p:grpSpPr>
            <a:xfrm rot="-353">
              <a:off x="3905510" y="4756895"/>
              <a:ext cx="1007128" cy="354063"/>
              <a:chOff x="662100" y="4329899"/>
              <a:chExt cx="1033800" cy="686700"/>
            </a:xfrm>
          </p:grpSpPr>
          <p:sp>
            <p:nvSpPr>
              <p:cNvPr id="709" name="Google Shape;709;p31"/>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710" name="Google Shape;710;p3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711" name="Google Shape;711;p31"/>
            <p:cNvGrpSpPr/>
            <p:nvPr/>
          </p:nvGrpSpPr>
          <p:grpSpPr>
            <a:xfrm>
              <a:off x="5787991" y="4755654"/>
              <a:ext cx="954714" cy="354063"/>
              <a:chOff x="662100" y="4329899"/>
              <a:chExt cx="1033800" cy="686700"/>
            </a:xfrm>
          </p:grpSpPr>
          <p:sp>
            <p:nvSpPr>
              <p:cNvPr id="712" name="Google Shape;712;p31"/>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713" name="Google Shape;713;p3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Current</a:t>
                </a:r>
                <a:endParaRPr sz="1100">
                  <a:solidFill>
                    <a:schemeClr val="lt1"/>
                  </a:solidFill>
                  <a:latin typeface="Proxima Nova"/>
                  <a:ea typeface="Proxima Nova"/>
                  <a:cs typeface="Proxima Nova"/>
                  <a:sym typeface="Proxima Nova"/>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3116400" y="2855138"/>
            <a:ext cx="29112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rgbClr val="56575B"/>
                </a:solidFill>
                <a:latin typeface="Proxima Nova Extrabold"/>
                <a:ea typeface="Proxima Nova Extrabold"/>
                <a:cs typeface="Proxima Nova Extrabold"/>
                <a:sym typeface="Proxima Nova Extrabold"/>
              </a:rPr>
              <a:t>Fair</a:t>
            </a:r>
            <a:r>
              <a:rPr lang="en" sz="3700">
                <a:latin typeface="Proxima Nova Extrabold"/>
                <a:ea typeface="Proxima Nova Extrabold"/>
                <a:cs typeface="Proxima Nova Extrabold"/>
                <a:sym typeface="Proxima Nova Extrabold"/>
              </a:rPr>
              <a:t> </a:t>
            </a:r>
            <a:r>
              <a:rPr lang="en" sz="3700">
                <a:solidFill>
                  <a:srgbClr val="819CAD"/>
                </a:solidFill>
                <a:latin typeface="Proxima Nova Extrabold"/>
                <a:ea typeface="Proxima Nova Extrabold"/>
                <a:cs typeface="Proxima Nova Extrabold"/>
                <a:sym typeface="Proxima Nova Extrabold"/>
              </a:rPr>
              <a:t>Chance</a:t>
            </a:r>
            <a:endParaRPr sz="3700">
              <a:solidFill>
                <a:srgbClr val="819CAD"/>
              </a:solidFill>
              <a:latin typeface="Proxima Nova Extrabold"/>
              <a:ea typeface="Proxima Nova Extrabold"/>
              <a:cs typeface="Proxima Nova Extrabold"/>
              <a:sym typeface="Proxima Nova Extrabold"/>
            </a:endParaRPr>
          </a:p>
        </p:txBody>
      </p:sp>
      <p:pic>
        <p:nvPicPr>
          <p:cNvPr id="64" name="Google Shape;64;p14"/>
          <p:cNvPicPr preferRelativeResize="0"/>
          <p:nvPr/>
        </p:nvPicPr>
        <p:blipFill rotWithShape="1">
          <a:blip r:embed="rId3">
            <a:alphaModFix/>
          </a:blip>
          <a:srcRect b="37371" l="26236" r="27113" t="7312"/>
          <a:stretch/>
        </p:blipFill>
        <p:spPr>
          <a:xfrm>
            <a:off x="3569525" y="477850"/>
            <a:ext cx="2004950" cy="2377300"/>
          </a:xfrm>
          <a:prstGeom prst="rect">
            <a:avLst/>
          </a:prstGeom>
          <a:noFill/>
          <a:ln>
            <a:noFill/>
          </a:ln>
        </p:spPr>
      </p:pic>
      <p:grpSp>
        <p:nvGrpSpPr>
          <p:cNvPr id="65" name="Google Shape;65;p14"/>
          <p:cNvGrpSpPr/>
          <p:nvPr/>
        </p:nvGrpSpPr>
        <p:grpSpPr>
          <a:xfrm>
            <a:off x="74574" y="4755654"/>
            <a:ext cx="8998777" cy="356679"/>
            <a:chOff x="74574" y="4755654"/>
            <a:chExt cx="8998777" cy="356679"/>
          </a:xfrm>
        </p:grpSpPr>
        <p:grpSp>
          <p:nvGrpSpPr>
            <p:cNvPr id="66" name="Google Shape;66;p14"/>
            <p:cNvGrpSpPr/>
            <p:nvPr/>
          </p:nvGrpSpPr>
          <p:grpSpPr>
            <a:xfrm>
              <a:off x="2741751" y="4757421"/>
              <a:ext cx="1266508" cy="354063"/>
              <a:chOff x="662100" y="4329899"/>
              <a:chExt cx="1033800" cy="686700"/>
            </a:xfrm>
          </p:grpSpPr>
          <p:sp>
            <p:nvSpPr>
              <p:cNvPr id="67" name="Google Shape;67;p14"/>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68" name="Google Shape;68;p1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Competition</a:t>
                </a:r>
                <a:endParaRPr sz="1100">
                  <a:latin typeface="Proxima Nova"/>
                  <a:ea typeface="Proxima Nova"/>
                  <a:cs typeface="Proxima Nova"/>
                  <a:sym typeface="Proxima Nova"/>
                </a:endParaRPr>
              </a:p>
            </p:txBody>
          </p:sp>
        </p:grpSp>
        <p:sp>
          <p:nvSpPr>
            <p:cNvPr id="69" name="Google Shape;69;p14"/>
            <p:cNvSpPr/>
            <p:nvPr/>
          </p:nvSpPr>
          <p:spPr>
            <a:xfrm>
              <a:off x="74574" y="4772025"/>
              <a:ext cx="816600" cy="325800"/>
            </a:xfrm>
            <a:prstGeom prst="homePlate">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70" name="Google Shape;70;p14"/>
            <p:cNvGrpSpPr/>
            <p:nvPr/>
          </p:nvGrpSpPr>
          <p:grpSpPr>
            <a:xfrm>
              <a:off x="784412" y="4756854"/>
              <a:ext cx="1084249" cy="354063"/>
              <a:chOff x="662100" y="4329899"/>
              <a:chExt cx="1033800" cy="686700"/>
            </a:xfrm>
          </p:grpSpPr>
          <p:sp>
            <p:nvSpPr>
              <p:cNvPr id="71" name="Google Shape;71;p14"/>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72" name="Google Shape;72;p1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Problem</a:t>
                </a:r>
                <a:endParaRPr sz="1100">
                  <a:latin typeface="Proxima Nova"/>
                  <a:ea typeface="Proxima Nova"/>
                  <a:cs typeface="Proxima Nova"/>
                  <a:sym typeface="Proxima Nova"/>
                </a:endParaRPr>
              </a:p>
            </p:txBody>
          </p:sp>
        </p:grpSp>
        <p:grpSp>
          <p:nvGrpSpPr>
            <p:cNvPr id="73" name="Google Shape;73;p14"/>
            <p:cNvGrpSpPr/>
            <p:nvPr/>
          </p:nvGrpSpPr>
          <p:grpSpPr>
            <a:xfrm>
              <a:off x="4806768" y="4757571"/>
              <a:ext cx="1084249" cy="354063"/>
              <a:chOff x="662100" y="4329899"/>
              <a:chExt cx="1033800" cy="686700"/>
            </a:xfrm>
          </p:grpSpPr>
          <p:sp>
            <p:nvSpPr>
              <p:cNvPr id="74" name="Google Shape;74;p14"/>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75" name="Google Shape;75;p1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76" name="Google Shape;76;p14"/>
            <p:cNvGrpSpPr/>
            <p:nvPr/>
          </p:nvGrpSpPr>
          <p:grpSpPr>
            <a:xfrm rot="-300">
              <a:off x="7888616" y="4756945"/>
              <a:ext cx="1184735" cy="354063"/>
              <a:chOff x="662100" y="4329896"/>
              <a:chExt cx="1033800" cy="686700"/>
            </a:xfrm>
          </p:grpSpPr>
          <p:sp>
            <p:nvSpPr>
              <p:cNvPr id="77" name="Google Shape;77;p14"/>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78" name="Google Shape;78;p14"/>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79" name="Google Shape;79;p14"/>
            <p:cNvGrpSpPr/>
            <p:nvPr/>
          </p:nvGrpSpPr>
          <p:grpSpPr>
            <a:xfrm>
              <a:off x="6647790" y="4758219"/>
              <a:ext cx="1333086" cy="354063"/>
              <a:chOff x="662094" y="4329899"/>
              <a:chExt cx="962100" cy="686700"/>
            </a:xfrm>
          </p:grpSpPr>
          <p:sp>
            <p:nvSpPr>
              <p:cNvPr id="80" name="Google Shape;80;p14"/>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81" name="Google Shape;81;p14"/>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82" name="Google Shape;82;p14"/>
            <p:cNvGrpSpPr/>
            <p:nvPr/>
          </p:nvGrpSpPr>
          <p:grpSpPr>
            <a:xfrm rot="-328">
              <a:off x="1763524" y="4758218"/>
              <a:ext cx="1084249" cy="354063"/>
              <a:chOff x="662100" y="4329899"/>
              <a:chExt cx="1033800" cy="686700"/>
            </a:xfrm>
          </p:grpSpPr>
          <p:sp>
            <p:nvSpPr>
              <p:cNvPr id="83" name="Google Shape;83;p14"/>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84" name="Google Shape;84;p1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Customer</a:t>
                </a:r>
                <a:endParaRPr sz="1100">
                  <a:latin typeface="Proxima Nova"/>
                  <a:ea typeface="Proxima Nova"/>
                  <a:cs typeface="Proxima Nova"/>
                  <a:sym typeface="Proxima Nova"/>
                </a:endParaRPr>
              </a:p>
            </p:txBody>
          </p:sp>
        </p:grpSp>
        <p:grpSp>
          <p:nvGrpSpPr>
            <p:cNvPr id="85" name="Google Shape;85;p14"/>
            <p:cNvGrpSpPr/>
            <p:nvPr/>
          </p:nvGrpSpPr>
          <p:grpSpPr>
            <a:xfrm rot="-353">
              <a:off x="3905510" y="4756895"/>
              <a:ext cx="1007128" cy="354063"/>
              <a:chOff x="662100" y="4329899"/>
              <a:chExt cx="1033800" cy="686700"/>
            </a:xfrm>
          </p:grpSpPr>
          <p:sp>
            <p:nvSpPr>
              <p:cNvPr id="86" name="Google Shape;86;p14"/>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87" name="Google Shape;87;p1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Solution</a:t>
                </a:r>
                <a:endParaRPr sz="1100">
                  <a:latin typeface="Proxima Nova"/>
                  <a:ea typeface="Proxima Nova"/>
                  <a:cs typeface="Proxima Nova"/>
                  <a:sym typeface="Proxima Nova"/>
                </a:endParaRPr>
              </a:p>
            </p:txBody>
          </p:sp>
        </p:grpSp>
        <p:grpSp>
          <p:nvGrpSpPr>
            <p:cNvPr id="88" name="Google Shape;88;p14"/>
            <p:cNvGrpSpPr/>
            <p:nvPr/>
          </p:nvGrpSpPr>
          <p:grpSpPr>
            <a:xfrm>
              <a:off x="5787991" y="4755654"/>
              <a:ext cx="954714" cy="354063"/>
              <a:chOff x="662100" y="4329899"/>
              <a:chExt cx="1033800" cy="686700"/>
            </a:xfrm>
          </p:grpSpPr>
          <p:sp>
            <p:nvSpPr>
              <p:cNvPr id="89" name="Google Shape;89;p14"/>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90" name="Google Shape;90;p14"/>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sp>
        <p:nvSpPr>
          <p:cNvPr id="91" name="Google Shape;91;p14"/>
          <p:cNvSpPr txBox="1"/>
          <p:nvPr/>
        </p:nvSpPr>
        <p:spPr>
          <a:xfrm>
            <a:off x="2886450" y="3533150"/>
            <a:ext cx="3371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800">
                <a:solidFill>
                  <a:srgbClr val="56575B"/>
                </a:solidFill>
                <a:latin typeface="Proxima Nova Extrabold"/>
                <a:ea typeface="Proxima Nova Extrabold"/>
                <a:cs typeface="Proxima Nova Extrabold"/>
                <a:sym typeface="Proxima Nova Extrabold"/>
              </a:rPr>
              <a:t>Non-profit </a:t>
            </a:r>
            <a:r>
              <a:rPr lang="en" sz="1800">
                <a:solidFill>
                  <a:srgbClr val="819CAD"/>
                </a:solidFill>
                <a:latin typeface="Proxima Nova Extrabold"/>
                <a:ea typeface="Proxima Nova Extrabold"/>
                <a:cs typeface="Proxima Nova Extrabold"/>
                <a:sym typeface="Proxima Nova Extrabold"/>
              </a:rPr>
              <a:t>“last-stretch”</a:t>
            </a:r>
            <a:r>
              <a:rPr lang="en" sz="1800">
                <a:solidFill>
                  <a:srgbClr val="56575B"/>
                </a:solidFill>
                <a:latin typeface="Proxima Nova Extrabold"/>
                <a:ea typeface="Proxima Nova Extrabold"/>
                <a:cs typeface="Proxima Nova Extrabold"/>
                <a:sym typeface="Proxima Nova Extrabold"/>
              </a:rPr>
              <a:t> financing for </a:t>
            </a:r>
            <a:r>
              <a:rPr lang="en" sz="1800">
                <a:solidFill>
                  <a:srgbClr val="819CAD"/>
                </a:solidFill>
                <a:latin typeface="Proxima Nova Extrabold"/>
                <a:ea typeface="Proxima Nova Extrabold"/>
                <a:cs typeface="Proxima Nova Extrabold"/>
                <a:sym typeface="Proxima Nova Extrabold"/>
              </a:rPr>
              <a:t>those</a:t>
            </a:r>
            <a:r>
              <a:rPr lang="en" sz="1800">
                <a:solidFill>
                  <a:srgbClr val="56575B"/>
                </a:solidFill>
                <a:latin typeface="Proxima Nova Extrabold"/>
                <a:ea typeface="Proxima Nova Extrabold"/>
                <a:cs typeface="Proxima Nova Extrabold"/>
                <a:sym typeface="Proxima Nova Extrabold"/>
              </a:rPr>
              <a:t> </a:t>
            </a:r>
            <a:r>
              <a:rPr lang="en" sz="1800">
                <a:solidFill>
                  <a:srgbClr val="819CAD"/>
                </a:solidFill>
                <a:latin typeface="Proxima Nova Extrabold"/>
                <a:ea typeface="Proxima Nova Extrabold"/>
                <a:cs typeface="Proxima Nova Extrabold"/>
                <a:sym typeface="Proxima Nova Extrabold"/>
              </a:rPr>
              <a:t>in need</a:t>
            </a:r>
            <a:endParaRPr sz="1800">
              <a:solidFill>
                <a:srgbClr val="56575B"/>
              </a:solidFill>
              <a:latin typeface="Proxima Nova Extrabold"/>
              <a:ea typeface="Proxima Nova Extrabold"/>
              <a:cs typeface="Proxima Nova Extrabold"/>
              <a:sym typeface="Proxima Nova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2"/>
          <p:cNvSpPr txBox="1"/>
          <p:nvPr/>
        </p:nvSpPr>
        <p:spPr>
          <a:xfrm>
            <a:off x="1445542" y="3236150"/>
            <a:ext cx="6252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rgbClr val="56575B"/>
                </a:solidFill>
                <a:latin typeface="Proxima Nova Extrabold"/>
                <a:ea typeface="Proxima Nova Extrabold"/>
                <a:cs typeface="Proxima Nova Extrabold"/>
                <a:sym typeface="Proxima Nova Extrabold"/>
              </a:rPr>
              <a:t>Ready to give others</a:t>
            </a:r>
            <a:endParaRPr sz="2700">
              <a:solidFill>
                <a:srgbClr val="56575B"/>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rPr lang="en" sz="2700">
                <a:solidFill>
                  <a:srgbClr val="56575B"/>
                </a:solidFill>
                <a:latin typeface="Proxima Nova Extrabold"/>
                <a:ea typeface="Proxima Nova Extrabold"/>
                <a:cs typeface="Proxima Nova Extrabold"/>
                <a:sym typeface="Proxima Nova Extrabold"/>
              </a:rPr>
              <a:t>a </a:t>
            </a:r>
            <a:r>
              <a:rPr lang="en" sz="2700">
                <a:solidFill>
                  <a:srgbClr val="819CAD"/>
                </a:solidFill>
                <a:latin typeface="Proxima Nova Extrabold"/>
                <a:ea typeface="Proxima Nova Extrabold"/>
                <a:cs typeface="Proxima Nova Extrabold"/>
                <a:sym typeface="Proxima Nova Extrabold"/>
              </a:rPr>
              <a:t>Fair Chance</a:t>
            </a:r>
            <a:r>
              <a:rPr lang="en" sz="2700">
                <a:solidFill>
                  <a:srgbClr val="56575B"/>
                </a:solidFill>
                <a:latin typeface="Proxima Nova Extrabold"/>
                <a:ea typeface="Proxima Nova Extrabold"/>
                <a:cs typeface="Proxima Nova Extrabold"/>
                <a:sym typeface="Proxima Nova Extrabold"/>
              </a:rPr>
              <a:t>?</a:t>
            </a:r>
            <a:endParaRPr sz="2700">
              <a:solidFill>
                <a:srgbClr val="819CAD"/>
              </a:solidFill>
              <a:latin typeface="Proxima Nova Extrabold"/>
              <a:ea typeface="Proxima Nova Extrabold"/>
              <a:cs typeface="Proxima Nova Extrabold"/>
              <a:sym typeface="Proxima Nova Extrabold"/>
            </a:endParaRPr>
          </a:p>
        </p:txBody>
      </p:sp>
      <p:pic>
        <p:nvPicPr>
          <p:cNvPr id="719" name="Google Shape;719;p32"/>
          <p:cNvPicPr preferRelativeResize="0"/>
          <p:nvPr/>
        </p:nvPicPr>
        <p:blipFill rotWithShape="1">
          <a:blip r:embed="rId3">
            <a:alphaModFix/>
          </a:blip>
          <a:srcRect b="37371" l="26236" r="27113" t="7312"/>
          <a:stretch/>
        </p:blipFill>
        <p:spPr>
          <a:xfrm>
            <a:off x="3569517" y="858850"/>
            <a:ext cx="2004950" cy="2377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33"/>
          <p:cNvSpPr/>
          <p:nvPr/>
        </p:nvSpPr>
        <p:spPr>
          <a:xfrm>
            <a:off x="6078900" y="0"/>
            <a:ext cx="3065100" cy="5163900"/>
          </a:xfrm>
          <a:prstGeom prst="rect">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txBox="1"/>
          <p:nvPr/>
        </p:nvSpPr>
        <p:spPr>
          <a:xfrm>
            <a:off x="-88558" y="3236150"/>
            <a:ext cx="6252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rgbClr val="56575B"/>
                </a:solidFill>
                <a:latin typeface="Proxima Nova Extrabold"/>
                <a:ea typeface="Proxima Nova Extrabold"/>
                <a:cs typeface="Proxima Nova Extrabold"/>
                <a:sym typeface="Proxima Nova Extrabold"/>
              </a:rPr>
              <a:t>Thank you!</a:t>
            </a:r>
            <a:endParaRPr sz="2700">
              <a:solidFill>
                <a:srgbClr val="819CAD"/>
              </a:solidFill>
              <a:latin typeface="Proxima Nova Extrabold"/>
              <a:ea typeface="Proxima Nova Extrabold"/>
              <a:cs typeface="Proxima Nova Extrabold"/>
              <a:sym typeface="Proxima Nova Extrabold"/>
            </a:endParaRPr>
          </a:p>
        </p:txBody>
      </p:sp>
      <p:pic>
        <p:nvPicPr>
          <p:cNvPr id="726" name="Google Shape;726;p33"/>
          <p:cNvPicPr preferRelativeResize="0"/>
          <p:nvPr/>
        </p:nvPicPr>
        <p:blipFill rotWithShape="1">
          <a:blip r:embed="rId3">
            <a:alphaModFix/>
          </a:blip>
          <a:srcRect b="37371" l="26236" r="27113" t="7312"/>
          <a:stretch/>
        </p:blipFill>
        <p:spPr>
          <a:xfrm>
            <a:off x="2035417" y="858850"/>
            <a:ext cx="2004950" cy="2377300"/>
          </a:xfrm>
          <a:prstGeom prst="rect">
            <a:avLst/>
          </a:prstGeom>
          <a:noFill/>
          <a:ln>
            <a:noFill/>
          </a:ln>
        </p:spPr>
      </p:pic>
      <p:sp>
        <p:nvSpPr>
          <p:cNvPr id="727" name="Google Shape;727;p33"/>
          <p:cNvSpPr txBox="1"/>
          <p:nvPr/>
        </p:nvSpPr>
        <p:spPr>
          <a:xfrm>
            <a:off x="6113321" y="0"/>
            <a:ext cx="3065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u="sng">
                <a:solidFill>
                  <a:schemeClr val="lt1"/>
                </a:solidFill>
                <a:latin typeface="Proxima Nova Extrabold"/>
                <a:ea typeface="Proxima Nova Extrabold"/>
                <a:cs typeface="Proxima Nova Extrabold"/>
                <a:sym typeface="Proxima Nova Extrabold"/>
              </a:rPr>
              <a:t>Team</a:t>
            </a:r>
            <a:endParaRPr sz="1600" u="sng">
              <a:solidFill>
                <a:srgbClr val="56575B"/>
              </a:solidFill>
              <a:latin typeface="Proxima Nova Extrabold"/>
              <a:ea typeface="Proxima Nova Extrabold"/>
              <a:cs typeface="Proxima Nova Extrabold"/>
              <a:sym typeface="Proxima Nova Extrabold"/>
            </a:endParaRPr>
          </a:p>
        </p:txBody>
      </p:sp>
      <p:sp>
        <p:nvSpPr>
          <p:cNvPr id="728" name="Google Shape;728;p33"/>
          <p:cNvSpPr txBox="1"/>
          <p:nvPr/>
        </p:nvSpPr>
        <p:spPr>
          <a:xfrm>
            <a:off x="6145875" y="524100"/>
            <a:ext cx="3000000" cy="215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Proxima Nova Extrabold"/>
                <a:ea typeface="Proxima Nova Extrabold"/>
                <a:cs typeface="Proxima Nova Extrabold"/>
                <a:sym typeface="Proxima Nova Extrabold"/>
              </a:rPr>
              <a:t>Bryan Denq • Marketing</a:t>
            </a:r>
            <a:endParaRPr sz="1600">
              <a:solidFill>
                <a:schemeClr val="lt1"/>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rPr lang="en" sz="1600">
                <a:solidFill>
                  <a:srgbClr val="56575B"/>
                </a:solidFill>
                <a:latin typeface="Proxima Nova Extrabold"/>
                <a:ea typeface="Proxima Nova Extrabold"/>
                <a:cs typeface="Proxima Nova Extrabold"/>
                <a:sym typeface="Proxima Nova Extrabold"/>
              </a:rPr>
              <a:t>bryandenq@gmail.com</a:t>
            </a:r>
            <a:endParaRPr sz="1600">
              <a:solidFill>
                <a:srgbClr val="56575B"/>
              </a:solidFill>
              <a:latin typeface="Proxima Nova Extrabold"/>
              <a:ea typeface="Proxima Nova Extrabold"/>
              <a:cs typeface="Proxima Nova Extrabold"/>
              <a:sym typeface="Proxima Nova Extrabold"/>
            </a:endParaRPr>
          </a:p>
          <a:p>
            <a:pPr indent="457200" lvl="0" marL="0" rtl="0" algn="ctr">
              <a:spcBef>
                <a:spcPts val="0"/>
              </a:spcBef>
              <a:spcAft>
                <a:spcPts val="0"/>
              </a:spcAft>
              <a:buNone/>
            </a:pPr>
            <a:r>
              <a:t/>
            </a:r>
            <a:endParaRPr sz="1600">
              <a:solidFill>
                <a:srgbClr val="56575B"/>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rPr lang="en" sz="1600">
                <a:solidFill>
                  <a:schemeClr val="lt1"/>
                </a:solidFill>
                <a:latin typeface="Proxima Nova Extrabold"/>
                <a:ea typeface="Proxima Nova Extrabold"/>
                <a:cs typeface="Proxima Nova Extrabold"/>
                <a:sym typeface="Proxima Nova Extrabold"/>
              </a:rPr>
              <a:t>Chris Denq • Technology</a:t>
            </a:r>
            <a:endParaRPr sz="1600">
              <a:solidFill>
                <a:schemeClr val="lt1"/>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rPr lang="en" sz="1600">
                <a:solidFill>
                  <a:srgbClr val="56575B"/>
                </a:solidFill>
                <a:latin typeface="Proxima Nova Extrabold"/>
                <a:ea typeface="Proxima Nova Extrabold"/>
                <a:cs typeface="Proxima Nova Extrabold"/>
                <a:sym typeface="Proxima Nova Extrabold"/>
              </a:rPr>
              <a:t>christopherdenq@gmail.co</a:t>
            </a:r>
            <a:r>
              <a:rPr lang="en" sz="1600">
                <a:solidFill>
                  <a:srgbClr val="56575B"/>
                </a:solidFill>
                <a:latin typeface="Proxima Nova Extrabold"/>
                <a:ea typeface="Proxima Nova Extrabold"/>
                <a:cs typeface="Proxima Nova Extrabold"/>
                <a:sym typeface="Proxima Nova Extrabold"/>
              </a:rPr>
              <a:t>m</a:t>
            </a:r>
            <a:endParaRPr sz="1600">
              <a:solidFill>
                <a:srgbClr val="56575B"/>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t/>
            </a:r>
            <a:endParaRPr sz="1600">
              <a:solidFill>
                <a:srgbClr val="56575B"/>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rPr lang="en" sz="1600">
                <a:solidFill>
                  <a:schemeClr val="lt1"/>
                </a:solidFill>
                <a:latin typeface="Proxima Nova Extrabold"/>
                <a:ea typeface="Proxima Nova Extrabold"/>
                <a:cs typeface="Proxima Nova Extrabold"/>
                <a:sym typeface="Proxima Nova Extrabold"/>
              </a:rPr>
              <a:t>Mark Lovett • Finance</a:t>
            </a:r>
            <a:endParaRPr sz="1600">
              <a:solidFill>
                <a:schemeClr val="lt1"/>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rPr lang="en" sz="1600">
                <a:solidFill>
                  <a:srgbClr val="56575B"/>
                </a:solidFill>
                <a:latin typeface="Proxima Nova Extrabold"/>
                <a:ea typeface="Proxima Nova Extrabold"/>
                <a:cs typeface="Proxima Nova Extrabold"/>
                <a:sym typeface="Proxima Nova Extrabold"/>
              </a:rPr>
              <a:t>lovettm0901@gmail.com</a:t>
            </a:r>
            <a:endParaRPr sz="1600">
              <a:solidFill>
                <a:srgbClr val="56575B"/>
              </a:solidFill>
              <a:latin typeface="Proxima Nova Extrabold"/>
              <a:ea typeface="Proxima Nova Extrabold"/>
              <a:cs typeface="Proxima Nova Extrabold"/>
              <a:sym typeface="Proxima Nova Extrabold"/>
            </a:endParaRPr>
          </a:p>
        </p:txBody>
      </p:sp>
      <p:sp>
        <p:nvSpPr>
          <p:cNvPr id="729" name="Google Shape;729;p33"/>
          <p:cNvSpPr txBox="1"/>
          <p:nvPr/>
        </p:nvSpPr>
        <p:spPr>
          <a:xfrm>
            <a:off x="6113321" y="2970925"/>
            <a:ext cx="3065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u="sng">
                <a:solidFill>
                  <a:schemeClr val="lt1"/>
                </a:solidFill>
                <a:latin typeface="Proxima Nova Extrabold"/>
                <a:ea typeface="Proxima Nova Extrabold"/>
                <a:cs typeface="Proxima Nova Extrabold"/>
                <a:sym typeface="Proxima Nova Extrabold"/>
              </a:rPr>
              <a:t>Special Thanks</a:t>
            </a:r>
            <a:endParaRPr sz="1600" u="sng">
              <a:solidFill>
                <a:srgbClr val="56575B"/>
              </a:solidFill>
              <a:latin typeface="Proxima Nova Extrabold"/>
              <a:ea typeface="Proxima Nova Extrabold"/>
              <a:cs typeface="Proxima Nova Extrabold"/>
              <a:sym typeface="Proxima Nova Extrabold"/>
            </a:endParaRPr>
          </a:p>
        </p:txBody>
      </p:sp>
      <p:sp>
        <p:nvSpPr>
          <p:cNvPr id="730" name="Google Shape;730;p33"/>
          <p:cNvSpPr txBox="1"/>
          <p:nvPr/>
        </p:nvSpPr>
        <p:spPr>
          <a:xfrm>
            <a:off x="6145875" y="3495900"/>
            <a:ext cx="3000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56575B"/>
                </a:solidFill>
                <a:latin typeface="Proxima Nova Extrabold"/>
                <a:ea typeface="Proxima Nova Extrabold"/>
                <a:cs typeface="Proxima Nova Extrabold"/>
                <a:sym typeface="Proxima Nova Extrabold"/>
              </a:rPr>
              <a:t>Prof. Lew, Chief Advisor</a:t>
            </a:r>
            <a:endParaRPr sz="1600">
              <a:solidFill>
                <a:srgbClr val="56575B"/>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t/>
            </a:r>
            <a:endParaRPr sz="1600">
              <a:solidFill>
                <a:srgbClr val="56575B"/>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rPr lang="en" sz="1600">
                <a:solidFill>
                  <a:srgbClr val="56575B"/>
                </a:solidFill>
                <a:latin typeface="Proxima Nova Extrabold"/>
                <a:ea typeface="Proxima Nova Extrabold"/>
                <a:cs typeface="Proxima Nova Extrabold"/>
                <a:sym typeface="Proxima Nova Extrabold"/>
              </a:rPr>
              <a:t>Business &amp; Entrepreneurship Club (BEC) for BIC 2022</a:t>
            </a:r>
            <a:endParaRPr sz="1600">
              <a:solidFill>
                <a:srgbClr val="56575B"/>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t/>
            </a:r>
            <a:endParaRPr sz="1600">
              <a:solidFill>
                <a:srgbClr val="56575B"/>
              </a:solidFill>
              <a:latin typeface="Proxima Nova Extrabold"/>
              <a:ea typeface="Proxima Nova Extrabold"/>
              <a:cs typeface="Proxima Nova Extrabold"/>
              <a:sym typeface="Proxima Nova Extrabold"/>
            </a:endParaRPr>
          </a:p>
          <a:p>
            <a:pPr indent="0" lvl="0" marL="0" rtl="0" algn="ctr">
              <a:spcBef>
                <a:spcPts val="0"/>
              </a:spcBef>
              <a:spcAft>
                <a:spcPts val="0"/>
              </a:spcAft>
              <a:buNone/>
            </a:pPr>
            <a:r>
              <a:t/>
            </a:r>
            <a:endParaRPr sz="1600">
              <a:solidFill>
                <a:srgbClr val="56575B"/>
              </a:solidFill>
              <a:latin typeface="Proxima Nova Extrabold"/>
              <a:ea typeface="Proxima Nova Extrabold"/>
              <a:cs typeface="Proxima Nova Extrabold"/>
              <a:sym typeface="Proxima Nova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34"/>
          <p:cNvSpPr/>
          <p:nvPr/>
        </p:nvSpPr>
        <p:spPr>
          <a:xfrm>
            <a:off x="0" y="4755650"/>
            <a:ext cx="9144000" cy="408300"/>
          </a:xfrm>
          <a:prstGeom prst="rect">
            <a:avLst/>
          </a:prstGeom>
          <a:solidFill>
            <a:srgbClr val="819CAD"/>
          </a:solid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700">
                <a:solidFill>
                  <a:schemeClr val="lt1"/>
                </a:solidFill>
              </a:rPr>
              <a:t>Created by Team FAIR CHANCE for BIC 2022; contact christopherdenq@gmail.com</a:t>
            </a:r>
            <a:endParaRPr sz="700">
              <a:solidFill>
                <a:schemeClr val="lt1"/>
              </a:solidFill>
            </a:endParaRPr>
          </a:p>
        </p:txBody>
      </p:sp>
      <p:sp>
        <p:nvSpPr>
          <p:cNvPr id="736" name="Google Shape;736;p34"/>
          <p:cNvSpPr txBox="1"/>
          <p:nvPr>
            <p:ph idx="1" type="body"/>
          </p:nvPr>
        </p:nvSpPr>
        <p:spPr>
          <a:xfrm>
            <a:off x="311700" y="926275"/>
            <a:ext cx="8520600" cy="36501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1100">
                <a:solidFill>
                  <a:schemeClr val="dk1"/>
                </a:solidFill>
              </a:rPr>
              <a:t>[1] Virginia Commonwealth University. (2015, February 13). </a:t>
            </a:r>
            <a:r>
              <a:rPr i="1" lang="en" sz="1100">
                <a:solidFill>
                  <a:schemeClr val="dk1"/>
                </a:solidFill>
              </a:rPr>
              <a:t>Why Education Matters to Health: Exploring the Causes</a:t>
            </a:r>
            <a:r>
              <a:rPr lang="en" sz="1100">
                <a:solidFill>
                  <a:schemeClr val="dk1"/>
                </a:solidFill>
              </a:rPr>
              <a:t>. Center on Society and Health. Retrieved May 20, 2022, from </a:t>
            </a:r>
            <a:r>
              <a:rPr lang="en" sz="1100" u="sng">
                <a:solidFill>
                  <a:schemeClr val="hlink"/>
                </a:solidFill>
                <a:hlinkClick r:id="rId3"/>
              </a:rPr>
              <a:t>https://societyhealth.vcu.edu/work/the-projects/why-education-matters-to-health-exploring-the-causes.html#:~:text=Education%20can%20also%20lead%20to,and%20may%20improve%20cognitive%20ability</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[2] College Board. (2021, October). </a:t>
            </a:r>
            <a:r>
              <a:rPr i="1" lang="en" sz="1100">
                <a:solidFill>
                  <a:schemeClr val="dk1"/>
                </a:solidFill>
              </a:rPr>
              <a:t>Trends in College Pricing and Student Aid 2021.</a:t>
            </a:r>
            <a:r>
              <a:rPr lang="en" sz="1100">
                <a:solidFill>
                  <a:schemeClr val="dk1"/>
                </a:solidFill>
              </a:rPr>
              <a:t> </a:t>
            </a:r>
            <a:r>
              <a:rPr lang="en" sz="1100">
                <a:solidFill>
                  <a:schemeClr val="dk1"/>
                </a:solidFill>
              </a:rPr>
              <a:t>Retrieved May 20, 2022, from </a:t>
            </a:r>
            <a:r>
              <a:rPr lang="en" sz="1100">
                <a:solidFill>
                  <a:schemeClr val="dk1"/>
                </a:solidFill>
              </a:rPr>
              <a:t>https://research.collegeboard.org/media/pdf/trends-college-pricing-student-aid-2021.pdf</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[3] </a:t>
            </a:r>
            <a:r>
              <a:rPr i="1" lang="en" sz="1100">
                <a:solidFill>
                  <a:schemeClr val="dk1"/>
                </a:solidFill>
              </a:rPr>
              <a:t>The state of student loans during the COVID-19 pandemic</a:t>
            </a:r>
            <a:r>
              <a:rPr lang="en" sz="1100">
                <a:solidFill>
                  <a:schemeClr val="dk1"/>
                </a:solidFill>
              </a:rPr>
              <a:t>. (n.d.). Retrieved May 19, 2022, from https://files.consumerfinance.gov/f/documents/cfpb_student-loans-during-covid_infographic_2021-03.pdf </a:t>
            </a:r>
            <a:endParaRPr sz="1100">
              <a:solidFill>
                <a:schemeClr val="dk1"/>
              </a:solidFill>
            </a:endParaRPr>
          </a:p>
          <a:p>
            <a:pPr indent="0" lvl="0" marL="0" rtl="0" algn="l">
              <a:spcBef>
                <a:spcPts val="0"/>
              </a:spcBef>
              <a:spcAft>
                <a:spcPts val="0"/>
              </a:spcAft>
              <a:buNone/>
            </a:pPr>
            <a:r>
              <a:rPr lang="en" sz="1100">
                <a:solidFill>
                  <a:schemeClr val="dk1"/>
                </a:solidFill>
              </a:rPr>
              <a:t>[3]</a:t>
            </a:r>
            <a:r>
              <a:rPr i="1" lang="en" sz="1100">
                <a:solidFill>
                  <a:schemeClr val="dk1"/>
                </a:solidFill>
              </a:rPr>
              <a:t> Historical rates</a:t>
            </a:r>
            <a:r>
              <a:rPr lang="en" sz="1100">
                <a:solidFill>
                  <a:schemeClr val="dk1"/>
                </a:solidFill>
              </a:rPr>
              <a:t>. Finaid. (2021, June 10). Retrieved May 18, 2022, from https://finaid.org/loans/historicalrates/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[4] Hanson, M., &amp; Checked, F. (2022, April 11). </a:t>
            </a:r>
            <a:r>
              <a:rPr i="1" lang="en" sz="1100">
                <a:solidFill>
                  <a:schemeClr val="dk1"/>
                </a:solidFill>
              </a:rPr>
              <a:t>Average student loan interest rate [2022]: New &amp; existing loans</a:t>
            </a:r>
            <a:r>
              <a:rPr lang="en" sz="1100">
                <a:solidFill>
                  <a:schemeClr val="dk1"/>
                </a:solidFill>
              </a:rPr>
              <a:t>. Education Data Initiative. Retrieved May 18, 2022, from https://educationdata.org/average-student-loan-interest-rate#:~:text=Student%20Loan%20Interest%20Rates&amp;text=5.8%25%20is%20the%20average%20student%20loan%20interest%20rate%20among%20all,loan%20interest%20rate%20is%204.12%25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[5]</a:t>
            </a:r>
            <a:r>
              <a:rPr i="1" lang="en" sz="1100">
                <a:solidFill>
                  <a:schemeClr val="dk1"/>
                </a:solidFill>
              </a:rPr>
              <a:t>The percent of students who receive financial aid</a:t>
            </a:r>
            <a:r>
              <a:rPr lang="en" sz="1100">
                <a:solidFill>
                  <a:schemeClr val="dk1"/>
                </a:solidFill>
              </a:rPr>
              <a:t>. College Raptor Blog. (2021, November 23). Retrieved May 18, 2022, from https://www.collegeraptor.com/paying-for-college/articles/questions-answers/many-college-students-receive-financial-aid/</a:t>
            </a: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ct val="100000"/>
              <a:buFont typeface="Arial"/>
              <a:buNone/>
            </a:pPr>
            <a:r>
              <a:rPr lang="en" sz="1100">
                <a:solidFill>
                  <a:schemeClr val="dk1"/>
                </a:solidFill>
              </a:rPr>
              <a:t>[6] Kantrowitz, M. (2022, April 14). </a:t>
            </a:r>
            <a:r>
              <a:rPr i="1" lang="en" sz="1100">
                <a:solidFill>
                  <a:schemeClr val="dk1"/>
                </a:solidFill>
              </a:rPr>
              <a:t>How much money can you get from the FAFSA?</a:t>
            </a:r>
            <a:r>
              <a:rPr lang="en" sz="1100">
                <a:solidFill>
                  <a:schemeClr val="dk1"/>
                </a:solidFill>
              </a:rPr>
              <a:t> Savingforcollege.com. Retrieved May 18, 2022, from https://www.savingforcollege.com/article/how-much-money-can-you-get-from-the-fafsa#:~:text=The%20amount%20of%20money%20you,in%20the%20form%20of%20grants. </a:t>
            </a:r>
            <a:endParaRPr/>
          </a:p>
          <a:p>
            <a:pPr indent="0" lvl="0" marL="0" rtl="0" algn="l">
              <a:spcBef>
                <a:spcPts val="0"/>
              </a:spcBef>
              <a:spcAft>
                <a:spcPts val="0"/>
              </a:spcAft>
              <a:buNone/>
            </a:pPr>
            <a:r>
              <a:rPr lang="en" sz="1100">
                <a:solidFill>
                  <a:schemeClr val="dk1"/>
                </a:solidFill>
              </a:rPr>
              <a:t>[7] Federal Student Aid. (n.d.). </a:t>
            </a:r>
            <a:r>
              <a:rPr i="1" lang="en" sz="1100">
                <a:solidFill>
                  <a:schemeClr val="dk1"/>
                </a:solidFill>
              </a:rPr>
              <a:t>What is my Expected Family Contribution (EFC)?</a:t>
            </a:r>
            <a:r>
              <a:rPr lang="en" sz="1100">
                <a:solidFill>
                  <a:schemeClr val="dk1"/>
                </a:solidFill>
              </a:rPr>
              <a:t> Retrieved May 20, 2022, from https://studentaid.gov/help-center/answers/article/what-is-efc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[8] Kagan, J. (2022, March 25). </a:t>
            </a:r>
            <a:r>
              <a:rPr i="1" lang="en" sz="1100">
                <a:solidFill>
                  <a:schemeClr val="dk1"/>
                </a:solidFill>
              </a:rPr>
              <a:t>501(c)(3) organization</a:t>
            </a:r>
            <a:r>
              <a:rPr lang="en" sz="1100">
                <a:solidFill>
                  <a:schemeClr val="dk1"/>
                </a:solidFill>
              </a:rPr>
              <a:t>. Investopedia. Retrieved May 18, 2022, from https://www.investopedia.com/terms/1/501c3-organizations.asp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[9] </a:t>
            </a:r>
            <a:r>
              <a:rPr i="1" lang="en" sz="1100">
                <a:solidFill>
                  <a:schemeClr val="dk1"/>
                </a:solidFill>
              </a:rPr>
              <a:t>Form 1023 and 1023-EZ: Amount of user fee</a:t>
            </a:r>
            <a:r>
              <a:rPr lang="en" sz="1100">
                <a:solidFill>
                  <a:schemeClr val="dk1"/>
                </a:solidFill>
              </a:rPr>
              <a:t>. Internal Revenue Service. (n.d.). Retrieved May 18, 2022, from https://www.irs.gov/charities-non-profits/form-1023-and-1023-ez-amount-of-user-fee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[10] Yardi Systems, I. (n.d.). </a:t>
            </a:r>
            <a:r>
              <a:rPr i="1" lang="en" sz="1100">
                <a:solidFill>
                  <a:schemeClr val="dk1"/>
                </a:solidFill>
              </a:rPr>
              <a:t>Delaware Office &amp; coworking spaces for rent – 578 listings</a:t>
            </a:r>
            <a:r>
              <a:rPr lang="en" sz="1100">
                <a:solidFill>
                  <a:schemeClr val="dk1"/>
                </a:solidFill>
              </a:rPr>
              <a:t>. PropertyShark. Retrieved May 18, 2022, from https://www.propertyshark.com/cre/office/us/de/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[11] Amazon Web Services Simple Monthly Calculator. (n.d.). Retrieved May 18, 2022, from https://calculator.s3.amazonaws.com/index.html#key=CUSTOMER_SAMPLE_CALC_MARKETINGWEBSITE_140324&amp;r=IAD&amp;r=IAD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[12] </a:t>
            </a:r>
            <a:r>
              <a:rPr i="1" lang="en" sz="1100">
                <a:solidFill>
                  <a:schemeClr val="dk1"/>
                </a:solidFill>
              </a:rPr>
              <a:t>Average cost of hiring a lawyer to draft a contract?</a:t>
            </a:r>
            <a:r>
              <a:rPr lang="en" sz="1100">
                <a:solidFill>
                  <a:schemeClr val="dk1"/>
                </a:solidFill>
              </a:rPr>
              <a:t> Contract Lawyers: Compare Pricing and Save. (n.d.). Retrieved May 18, 2022, from https://www.contractscounsel.com/b/average-cost-of-hiring-a-lawyer-to-draft-a-contract </a:t>
            </a:r>
            <a:endParaRPr sz="1100">
              <a:solidFill>
                <a:schemeClr val="dk1"/>
              </a:solidFill>
            </a:endParaRPr>
          </a:p>
        </p:txBody>
      </p:sp>
      <p:sp>
        <p:nvSpPr>
          <p:cNvPr id="737" name="Google Shape;737;p34"/>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References</a:t>
            </a:r>
            <a:endParaRPr b="1">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5"/>
          <p:cNvSpPr txBox="1"/>
          <p:nvPr>
            <p:ph idx="1" type="body"/>
          </p:nvPr>
        </p:nvSpPr>
        <p:spPr>
          <a:xfrm>
            <a:off x="96600" y="912000"/>
            <a:ext cx="8950800" cy="4231500"/>
          </a:xfrm>
          <a:prstGeom prst="rect">
            <a:avLst/>
          </a:prstGeom>
        </p:spPr>
        <p:txBody>
          <a:bodyPr anchorCtr="0" anchor="t" bIns="91425" lIns="91425" spcFirstLastPara="1" rIns="91425" wrap="square" tIns="91425">
            <a:normAutofit fontScale="62500"/>
          </a:bodyPr>
          <a:lstStyle/>
          <a:p>
            <a:pPr indent="457200" lvl="0" marL="0" rtl="0" algn="l">
              <a:lnSpc>
                <a:spcPct val="100000"/>
              </a:lnSpc>
              <a:spcBef>
                <a:spcPts val="0"/>
              </a:spcBef>
              <a:spcAft>
                <a:spcPts val="0"/>
              </a:spcAft>
              <a:buNone/>
            </a:pPr>
            <a:r>
              <a:rPr lang="en"/>
              <a:t>While e</a:t>
            </a:r>
            <a:r>
              <a:rPr lang="en"/>
              <a:t>ducation is often seen as a stepping stone towards better lives, money often stands in the way. In 2021 alone, the US totaled a staggering 1.7T dollars of debt overall, with interest rates on a steady rise. Unsurprisingly, students are forced to look for outside help in the form of financial aid, but even financial aid is tricky. School support is filled with bureaucracy, scholarships are competitive, and even FAFSA sometimes doesn’t give enough help. You’re forced into expensive private loans, working multiple stressful jobs, or worse… giving up on your educational dreams.</a:t>
            </a:r>
            <a:r>
              <a:rPr b="1" lang="en"/>
              <a:t> It’s unfair that 6 million students need to make this decision every year, and it’s unfair that they never have a real chance to improve their lives.</a:t>
            </a:r>
            <a:endParaRPr b="1"/>
          </a:p>
          <a:p>
            <a:pPr indent="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t>This is where FAIR CHANCE comes in.</a:t>
            </a:r>
            <a:endParaRPr/>
          </a:p>
          <a:p>
            <a:pPr indent="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t>FAIR CHANCE is a dream startup that gives non-profit loans to students in need. We specialize in “last-stretch” financing, meaning whatever amount you’re missing to go school, we will fill in. We can do this with two major innovations in the lending space: </a:t>
            </a:r>
            <a:br>
              <a:rPr lang="en"/>
            </a:br>
            <a:r>
              <a:rPr lang="en"/>
              <a:t>	(1) our newly invented FAIR SCORE, which is a machine learning algorithm that can better identify students in need and</a:t>
            </a:r>
            <a:br>
              <a:rPr lang="en"/>
            </a:br>
            <a:r>
              <a:rPr lang="en"/>
              <a:t>	(2) our revolutionary FAIR RATE, which is on every non-profit loan we give </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t>FAIR RATES are low impact and subsidized, meaning students don’t pay any money while they are in college and only pay us back once they have gotten a full-time job. This enables us to empower more students to confidently pursue their educational dreams and to focus on their own long-term success--all without the traditional financial burden. FAIR CHANCE aims to supplement existing non-profits like the FAFSA, while replacing the forced dependency on private lenders.</a:t>
            </a:r>
            <a:endParaRPr/>
          </a:p>
          <a:p>
            <a:pPr indent="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t>We currently looking for investors, donors, and partnerships, as well as, members to join our legal and accounting teams. We have already prototyped our FAIR SCORE algorithm, and are now looking to grow $10k in capital to build up our company, with the goal of helping 25 students in the starting year. With all that in mind, I’d like to ask you: are you ready to give others a FAIR CHANCE?</a:t>
            </a:r>
            <a:endParaRPr/>
          </a:p>
        </p:txBody>
      </p:sp>
      <p:sp>
        <p:nvSpPr>
          <p:cNvPr id="743" name="Google Shape;74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a:t>
            </a:r>
            <a:r>
              <a:rPr lang="en"/>
              <a:t> Pitch 2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pic>
        <p:nvPicPr>
          <p:cNvPr id="748" name="Google Shape;748;p36"/>
          <p:cNvPicPr preferRelativeResize="0"/>
          <p:nvPr/>
        </p:nvPicPr>
        <p:blipFill rotWithShape="1">
          <a:blip r:embed="rId3">
            <a:alphaModFix/>
          </a:blip>
          <a:srcRect b="0" l="16559" r="11787" t="7287"/>
          <a:stretch/>
        </p:blipFill>
        <p:spPr>
          <a:xfrm>
            <a:off x="3450352" y="1640950"/>
            <a:ext cx="2243278" cy="2902550"/>
          </a:xfrm>
          <a:prstGeom prst="rect">
            <a:avLst/>
          </a:prstGeom>
          <a:noFill/>
          <a:ln>
            <a:noFill/>
          </a:ln>
        </p:spPr>
      </p:pic>
      <p:sp>
        <p:nvSpPr>
          <p:cNvPr id="749" name="Google Shape;749;p36"/>
          <p:cNvSpPr txBox="1"/>
          <p:nvPr/>
        </p:nvSpPr>
        <p:spPr>
          <a:xfrm>
            <a:off x="3942012" y="997275"/>
            <a:ext cx="126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Bryan Denq</a:t>
            </a:r>
            <a:endParaRPr sz="1600"/>
          </a:p>
          <a:p>
            <a:pPr indent="0" lvl="0" marL="0" rtl="0" algn="ctr">
              <a:spcBef>
                <a:spcPts val="0"/>
              </a:spcBef>
              <a:spcAft>
                <a:spcPts val="0"/>
              </a:spcAft>
              <a:buNone/>
            </a:pPr>
            <a:r>
              <a:rPr lang="en" sz="1600"/>
              <a:t>Marketing</a:t>
            </a:r>
            <a:endParaRPr sz="1600"/>
          </a:p>
        </p:txBody>
      </p:sp>
      <p:sp>
        <p:nvSpPr>
          <p:cNvPr id="750" name="Google Shape;750;p36"/>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Team</a:t>
            </a:r>
            <a:endParaRPr b="1">
              <a:latin typeface="Montserrat"/>
              <a:ea typeface="Montserrat"/>
              <a:cs typeface="Montserrat"/>
              <a:sym typeface="Montserrat"/>
            </a:endParaRPr>
          </a:p>
        </p:txBody>
      </p:sp>
      <p:pic>
        <p:nvPicPr>
          <p:cNvPr id="751" name="Google Shape;751;p36"/>
          <p:cNvPicPr preferRelativeResize="0"/>
          <p:nvPr/>
        </p:nvPicPr>
        <p:blipFill rotWithShape="1">
          <a:blip r:embed="rId4">
            <a:alphaModFix/>
          </a:blip>
          <a:srcRect b="17897" l="13987" r="15620" t="13791"/>
          <a:stretch/>
        </p:blipFill>
        <p:spPr>
          <a:xfrm>
            <a:off x="1112575" y="1640950"/>
            <a:ext cx="2243278" cy="2902548"/>
          </a:xfrm>
          <a:prstGeom prst="rect">
            <a:avLst/>
          </a:prstGeom>
          <a:noFill/>
          <a:ln>
            <a:noFill/>
          </a:ln>
        </p:spPr>
      </p:pic>
      <p:pic>
        <p:nvPicPr>
          <p:cNvPr id="752" name="Google Shape;752;p36"/>
          <p:cNvPicPr preferRelativeResize="0"/>
          <p:nvPr/>
        </p:nvPicPr>
        <p:blipFill rotWithShape="1">
          <a:blip r:embed="rId5">
            <a:alphaModFix/>
          </a:blip>
          <a:srcRect b="44318" l="34629" r="32209" t="24049"/>
          <a:stretch/>
        </p:blipFill>
        <p:spPr>
          <a:xfrm>
            <a:off x="5788148" y="1640950"/>
            <a:ext cx="2243278" cy="2902548"/>
          </a:xfrm>
          <a:prstGeom prst="rect">
            <a:avLst/>
          </a:prstGeom>
          <a:noFill/>
          <a:ln>
            <a:noFill/>
          </a:ln>
        </p:spPr>
      </p:pic>
      <p:sp>
        <p:nvSpPr>
          <p:cNvPr id="753" name="Google Shape;753;p36"/>
          <p:cNvSpPr txBox="1"/>
          <p:nvPr/>
        </p:nvSpPr>
        <p:spPr>
          <a:xfrm>
            <a:off x="1604200" y="997275"/>
            <a:ext cx="126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Mark Lovett</a:t>
            </a:r>
            <a:endParaRPr sz="1600"/>
          </a:p>
          <a:p>
            <a:pPr indent="0" lvl="0" marL="0" rtl="0" algn="ctr">
              <a:spcBef>
                <a:spcPts val="0"/>
              </a:spcBef>
              <a:spcAft>
                <a:spcPts val="0"/>
              </a:spcAft>
              <a:buNone/>
            </a:pPr>
            <a:r>
              <a:rPr lang="en" sz="1600"/>
              <a:t>Finance</a:t>
            </a:r>
            <a:endParaRPr sz="1600"/>
          </a:p>
        </p:txBody>
      </p:sp>
      <p:sp>
        <p:nvSpPr>
          <p:cNvPr id="754" name="Google Shape;754;p36"/>
          <p:cNvSpPr txBox="1"/>
          <p:nvPr/>
        </p:nvSpPr>
        <p:spPr>
          <a:xfrm>
            <a:off x="5983655" y="997275"/>
            <a:ext cx="189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Christopher Denq</a:t>
            </a:r>
            <a:endParaRPr sz="1600"/>
          </a:p>
          <a:p>
            <a:pPr indent="0" lvl="0" marL="0" rtl="0" algn="ctr">
              <a:spcBef>
                <a:spcPts val="0"/>
              </a:spcBef>
              <a:spcAft>
                <a:spcPts val="0"/>
              </a:spcAft>
              <a:buNone/>
            </a:pPr>
            <a:r>
              <a:rPr lang="en" sz="1600"/>
              <a:t>Data &amp; Tech</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311700" y="918750"/>
            <a:ext cx="8520600" cy="365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highlight>
                  <a:schemeClr val="lt1"/>
                </a:highlight>
              </a:rPr>
              <a:t>“Education is very important for life improvement”</a:t>
            </a:r>
            <a:r>
              <a:rPr baseline="30000" lang="en">
                <a:solidFill>
                  <a:schemeClr val="dk1"/>
                </a:solidFill>
                <a:highlight>
                  <a:schemeClr val="lt1"/>
                </a:highlight>
              </a:rPr>
              <a:t>1</a:t>
            </a:r>
            <a:endParaRPr>
              <a:solidFill>
                <a:schemeClr val="dk1"/>
              </a:solidFill>
              <a:highlight>
                <a:schemeClr val="lt1"/>
              </a:highlight>
            </a:endParaRPr>
          </a:p>
          <a:p>
            <a:pPr indent="-317500" lvl="1" marL="914400" rtl="0" algn="l">
              <a:spcBef>
                <a:spcPts val="0"/>
              </a:spcBef>
              <a:spcAft>
                <a:spcPts val="0"/>
              </a:spcAft>
              <a:buClr>
                <a:schemeClr val="dk1"/>
              </a:buClr>
              <a:buSzPts val="1400"/>
              <a:buChar char="○"/>
            </a:pPr>
            <a:r>
              <a:rPr lang="en" sz="1800">
                <a:solidFill>
                  <a:schemeClr val="dk1"/>
                </a:solidFill>
                <a:highlight>
                  <a:schemeClr val="lt1"/>
                </a:highlight>
              </a:rPr>
              <a:t>Stable income, health improvements, better wellbeing, stronger citizenship </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 education price goes up, so does student debt</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Average yearly tuition</a:t>
            </a:r>
            <a:r>
              <a:rPr baseline="30000" lang="en" sz="1800">
                <a:solidFill>
                  <a:schemeClr val="dk1"/>
                </a:solidFill>
              </a:rPr>
              <a:t>2</a:t>
            </a:r>
            <a:r>
              <a:rPr lang="en" sz="1800">
                <a:solidFill>
                  <a:schemeClr val="dk1"/>
                </a:solidFill>
              </a:rPr>
              <a:t>: private </a:t>
            </a:r>
            <a:r>
              <a:rPr b="1" lang="en" sz="1800">
                <a:solidFill>
                  <a:schemeClr val="dk1"/>
                </a:solidFill>
              </a:rPr>
              <a:t>$38k, </a:t>
            </a:r>
            <a:r>
              <a:rPr lang="en" sz="1800">
                <a:solidFill>
                  <a:schemeClr val="dk1"/>
                </a:solidFill>
              </a:rPr>
              <a:t>public: </a:t>
            </a:r>
            <a:r>
              <a:rPr b="1" lang="en" sz="1800">
                <a:solidFill>
                  <a:schemeClr val="dk1"/>
                </a:solidFill>
              </a:rPr>
              <a:t>$11k</a:t>
            </a:r>
            <a:endParaRPr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1.7 trillion dollars of student debt</a:t>
            </a:r>
            <a:r>
              <a:rPr lang="en" sz="1800">
                <a:solidFill>
                  <a:schemeClr val="dk1"/>
                </a:solidFill>
              </a:rPr>
              <a:t> among 45 million debtors</a:t>
            </a:r>
            <a:r>
              <a:rPr baseline="30000" lang="en" sz="1800">
                <a:solidFill>
                  <a:schemeClr val="dk1"/>
                </a:solidFill>
              </a:rPr>
              <a:t>3</a:t>
            </a:r>
            <a:endParaRPr sz="1800">
              <a:solidFill>
                <a:schemeClr val="dk1"/>
              </a:solidFill>
            </a:endParaRPr>
          </a:p>
        </p:txBody>
      </p:sp>
      <p:sp>
        <p:nvSpPr>
          <p:cNvPr id="97" name="Google Shape;97;p15"/>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Education Is Vital, but Expensive</a:t>
            </a:r>
            <a:endParaRPr b="1">
              <a:latin typeface="Montserrat"/>
              <a:ea typeface="Montserrat"/>
              <a:cs typeface="Montserrat"/>
              <a:sym typeface="Montserrat"/>
            </a:endParaRPr>
          </a:p>
        </p:txBody>
      </p:sp>
      <p:grpSp>
        <p:nvGrpSpPr>
          <p:cNvPr id="98" name="Google Shape;98;p15"/>
          <p:cNvGrpSpPr/>
          <p:nvPr/>
        </p:nvGrpSpPr>
        <p:grpSpPr>
          <a:xfrm>
            <a:off x="74574" y="4755654"/>
            <a:ext cx="8998777" cy="356679"/>
            <a:chOff x="74574" y="4755654"/>
            <a:chExt cx="8998777" cy="356679"/>
          </a:xfrm>
        </p:grpSpPr>
        <p:grpSp>
          <p:nvGrpSpPr>
            <p:cNvPr id="99" name="Google Shape;99;p15"/>
            <p:cNvGrpSpPr/>
            <p:nvPr/>
          </p:nvGrpSpPr>
          <p:grpSpPr>
            <a:xfrm>
              <a:off x="2741751" y="4757421"/>
              <a:ext cx="1266508" cy="354063"/>
              <a:chOff x="662100" y="4329899"/>
              <a:chExt cx="1033800" cy="686700"/>
            </a:xfrm>
          </p:grpSpPr>
          <p:sp>
            <p:nvSpPr>
              <p:cNvPr id="100" name="Google Shape;100;p15"/>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01" name="Google Shape;101;p1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Competition</a:t>
                </a:r>
                <a:endParaRPr sz="1100">
                  <a:latin typeface="Proxima Nova"/>
                  <a:ea typeface="Proxima Nova"/>
                  <a:cs typeface="Proxima Nova"/>
                  <a:sym typeface="Proxima Nova"/>
                </a:endParaRPr>
              </a:p>
            </p:txBody>
          </p:sp>
        </p:grpSp>
        <p:sp>
          <p:nvSpPr>
            <p:cNvPr id="102" name="Google Shape;102;p15"/>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103" name="Google Shape;103;p15"/>
            <p:cNvGrpSpPr/>
            <p:nvPr/>
          </p:nvGrpSpPr>
          <p:grpSpPr>
            <a:xfrm>
              <a:off x="784412" y="4756854"/>
              <a:ext cx="1084249" cy="354063"/>
              <a:chOff x="662100" y="4329899"/>
              <a:chExt cx="1033800" cy="686700"/>
            </a:xfrm>
          </p:grpSpPr>
          <p:sp>
            <p:nvSpPr>
              <p:cNvPr id="104" name="Google Shape;104;p15"/>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05" name="Google Shape;105;p1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106" name="Google Shape;106;p15"/>
            <p:cNvGrpSpPr/>
            <p:nvPr/>
          </p:nvGrpSpPr>
          <p:grpSpPr>
            <a:xfrm>
              <a:off x="4806768" y="4757571"/>
              <a:ext cx="1084249" cy="354063"/>
              <a:chOff x="662100" y="4329899"/>
              <a:chExt cx="1033800" cy="686700"/>
            </a:xfrm>
          </p:grpSpPr>
          <p:sp>
            <p:nvSpPr>
              <p:cNvPr id="107" name="Google Shape;107;p15"/>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08" name="Google Shape;108;p1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109" name="Google Shape;109;p15"/>
            <p:cNvGrpSpPr/>
            <p:nvPr/>
          </p:nvGrpSpPr>
          <p:grpSpPr>
            <a:xfrm rot="-300">
              <a:off x="7888616" y="4756945"/>
              <a:ext cx="1184735" cy="354063"/>
              <a:chOff x="662100" y="4329896"/>
              <a:chExt cx="1033800" cy="686700"/>
            </a:xfrm>
          </p:grpSpPr>
          <p:sp>
            <p:nvSpPr>
              <p:cNvPr id="110" name="Google Shape;110;p15"/>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11" name="Google Shape;111;p15"/>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112" name="Google Shape;112;p15"/>
            <p:cNvGrpSpPr/>
            <p:nvPr/>
          </p:nvGrpSpPr>
          <p:grpSpPr>
            <a:xfrm>
              <a:off x="6647790" y="4758219"/>
              <a:ext cx="1333086" cy="354063"/>
              <a:chOff x="662094" y="4329899"/>
              <a:chExt cx="962100" cy="686700"/>
            </a:xfrm>
          </p:grpSpPr>
          <p:sp>
            <p:nvSpPr>
              <p:cNvPr id="113" name="Google Shape;113;p15"/>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14" name="Google Shape;114;p15"/>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115" name="Google Shape;115;p15"/>
            <p:cNvGrpSpPr/>
            <p:nvPr/>
          </p:nvGrpSpPr>
          <p:grpSpPr>
            <a:xfrm rot="-328">
              <a:off x="1763524" y="4758218"/>
              <a:ext cx="1084249" cy="354063"/>
              <a:chOff x="662100" y="4329899"/>
              <a:chExt cx="1033800" cy="686700"/>
            </a:xfrm>
          </p:grpSpPr>
          <p:sp>
            <p:nvSpPr>
              <p:cNvPr id="116" name="Google Shape;116;p15"/>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17" name="Google Shape;117;p1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Customer</a:t>
                </a:r>
                <a:endParaRPr sz="1100">
                  <a:latin typeface="Proxima Nova"/>
                  <a:ea typeface="Proxima Nova"/>
                  <a:cs typeface="Proxima Nova"/>
                  <a:sym typeface="Proxima Nova"/>
                </a:endParaRPr>
              </a:p>
            </p:txBody>
          </p:sp>
        </p:grpSp>
        <p:grpSp>
          <p:nvGrpSpPr>
            <p:cNvPr id="118" name="Google Shape;118;p15"/>
            <p:cNvGrpSpPr/>
            <p:nvPr/>
          </p:nvGrpSpPr>
          <p:grpSpPr>
            <a:xfrm rot="-353">
              <a:off x="3905510" y="4756895"/>
              <a:ext cx="1007128" cy="354063"/>
              <a:chOff x="662100" y="4329899"/>
              <a:chExt cx="1033800" cy="686700"/>
            </a:xfrm>
          </p:grpSpPr>
          <p:sp>
            <p:nvSpPr>
              <p:cNvPr id="119" name="Google Shape;119;p15"/>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20" name="Google Shape;120;p1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Solution</a:t>
                </a:r>
                <a:endParaRPr sz="1100">
                  <a:latin typeface="Proxima Nova"/>
                  <a:ea typeface="Proxima Nova"/>
                  <a:cs typeface="Proxima Nova"/>
                  <a:sym typeface="Proxima Nova"/>
                </a:endParaRPr>
              </a:p>
            </p:txBody>
          </p:sp>
        </p:grpSp>
        <p:grpSp>
          <p:nvGrpSpPr>
            <p:cNvPr id="121" name="Google Shape;121;p15"/>
            <p:cNvGrpSpPr/>
            <p:nvPr/>
          </p:nvGrpSpPr>
          <p:grpSpPr>
            <a:xfrm>
              <a:off x="5787991" y="4755654"/>
              <a:ext cx="954714" cy="354063"/>
              <a:chOff x="662100" y="4329899"/>
              <a:chExt cx="1033800" cy="686700"/>
            </a:xfrm>
          </p:grpSpPr>
          <p:sp>
            <p:nvSpPr>
              <p:cNvPr id="122" name="Google Shape;122;p15"/>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23" name="Google Shape;123;p15"/>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idx="1" type="body"/>
          </p:nvPr>
        </p:nvSpPr>
        <p:spPr>
          <a:xfrm>
            <a:off x="311700" y="918750"/>
            <a:ext cx="8520600" cy="365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en" sz="1800">
                <a:solidFill>
                  <a:schemeClr val="dk1"/>
                </a:solidFill>
              </a:rPr>
              <a:t>For-profit lending </a:t>
            </a:r>
            <a:r>
              <a:rPr lang="en" sz="1800" u="sng">
                <a:solidFill>
                  <a:schemeClr val="dk1"/>
                </a:solidFill>
              </a:rPr>
              <a:t>too pricey</a:t>
            </a:r>
            <a:endParaRPr sz="1800" u="sng">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5.80%</a:t>
            </a:r>
            <a:r>
              <a:rPr baseline="30000" lang="en" sz="1800">
                <a:solidFill>
                  <a:schemeClr val="dk1"/>
                </a:solidFill>
              </a:rPr>
              <a:t>4</a:t>
            </a:r>
            <a:r>
              <a:rPr lang="en" sz="1800">
                <a:solidFill>
                  <a:schemeClr val="dk1"/>
                </a:solidFill>
              </a:rPr>
              <a:t> - 13+%</a:t>
            </a:r>
            <a:r>
              <a:rPr baseline="30000" lang="en" sz="1800">
                <a:solidFill>
                  <a:schemeClr val="dk1"/>
                </a:solidFill>
              </a:rPr>
              <a:t>5</a:t>
            </a:r>
            <a:r>
              <a:rPr lang="en" sz="1800">
                <a:solidFill>
                  <a:schemeClr val="dk1"/>
                </a:solidFill>
              </a:rPr>
              <a:t> interest</a:t>
            </a:r>
            <a:br>
              <a:rPr lang="en" sz="1800">
                <a:solidFill>
                  <a:schemeClr val="dk1"/>
                </a:solidFill>
              </a:rPr>
            </a:br>
            <a:endParaRPr sz="1800">
              <a:solidFill>
                <a:schemeClr val="dk1"/>
              </a:solidFill>
            </a:endParaRPr>
          </a:p>
          <a:p>
            <a:pPr indent="0" lvl="0" marL="0" rtl="0" algn="l">
              <a:spcBef>
                <a:spcPts val="0"/>
              </a:spcBef>
              <a:spcAft>
                <a:spcPts val="0"/>
              </a:spcAft>
              <a:buNone/>
            </a:pPr>
            <a:r>
              <a:rPr lang="en">
                <a:solidFill>
                  <a:schemeClr val="dk1"/>
                </a:solidFill>
              </a:rPr>
              <a:t>2)    </a:t>
            </a:r>
            <a:r>
              <a:rPr lang="en" sz="1800">
                <a:solidFill>
                  <a:schemeClr val="dk1"/>
                </a:solidFill>
              </a:rPr>
              <a:t>Federal lending </a:t>
            </a:r>
            <a:r>
              <a:rPr lang="en" sz="1800" u="sng">
                <a:solidFill>
                  <a:schemeClr val="dk1"/>
                </a:solidFill>
              </a:rPr>
              <a:t>too selective</a:t>
            </a:r>
            <a:r>
              <a:rPr lang="en" sz="1800">
                <a:solidFill>
                  <a:schemeClr val="dk1"/>
                </a:solidFill>
              </a:rPr>
              <a:t> + </a:t>
            </a:r>
            <a:r>
              <a:rPr lang="en" sz="1800" u="sng">
                <a:solidFill>
                  <a:schemeClr val="dk1"/>
                </a:solidFill>
              </a:rPr>
              <a:t>does not give enough</a:t>
            </a:r>
            <a:r>
              <a:rPr lang="en" u="sng">
                <a:solidFill>
                  <a:schemeClr val="dk1"/>
                </a:solidFill>
              </a:rPr>
              <a:t> aid</a:t>
            </a:r>
            <a:endParaRPr sz="1800" u="sng">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FAFSA on average fall $2k short of tuition costs</a:t>
            </a:r>
            <a:r>
              <a:rPr baseline="30000" lang="en" sz="1800">
                <a:solidFill>
                  <a:schemeClr val="dk1"/>
                </a:solidFill>
              </a:rPr>
              <a:t>6</a:t>
            </a:r>
            <a:r>
              <a:rPr lang="en" sz="1800">
                <a:solidFill>
                  <a:schemeClr val="dk1"/>
                </a:solidFill>
              </a:rPr>
              <a:t>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FAFSA admits that their given aid is insufficient</a:t>
            </a:r>
            <a:r>
              <a:rPr baseline="30000" lang="en" sz="1800">
                <a:solidFill>
                  <a:schemeClr val="dk1"/>
                </a:solidFill>
              </a:rPr>
              <a:t>7</a:t>
            </a:r>
            <a:r>
              <a:rPr lang="en" sz="1800">
                <a:solidFill>
                  <a:schemeClr val="dk1"/>
                </a:solidFill>
              </a:rPr>
              <a:t> </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Preliminary survey of fellow students partaking in financial aid:</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86% said there were problems; 27% said </a:t>
            </a:r>
            <a:r>
              <a:rPr b="1" lang="en" sz="1800">
                <a:solidFill>
                  <a:schemeClr val="dk1"/>
                </a:solidFill>
              </a:rPr>
              <a:t>extreme</a:t>
            </a:r>
            <a:r>
              <a:rPr i="1" lang="en" sz="1800">
                <a:solidFill>
                  <a:schemeClr val="dk1"/>
                </a:solidFill>
              </a:rPr>
              <a:t> </a:t>
            </a:r>
            <a:r>
              <a:rPr lang="en" sz="1800">
                <a:solidFill>
                  <a:schemeClr val="dk1"/>
                </a:solidFill>
              </a:rPr>
              <a:t>problems</a:t>
            </a:r>
            <a:endParaRPr>
              <a:solidFill>
                <a:schemeClr val="dk1"/>
              </a:solidFill>
            </a:endParaRPr>
          </a:p>
        </p:txBody>
      </p:sp>
      <p:sp>
        <p:nvSpPr>
          <p:cNvPr id="129" name="Google Shape;129;p16"/>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Problems with Educational Loans</a:t>
            </a:r>
            <a:endParaRPr b="1">
              <a:latin typeface="Montserrat"/>
              <a:ea typeface="Montserrat"/>
              <a:cs typeface="Montserrat"/>
              <a:sym typeface="Montserrat"/>
            </a:endParaRPr>
          </a:p>
        </p:txBody>
      </p:sp>
      <p:grpSp>
        <p:nvGrpSpPr>
          <p:cNvPr id="130" name="Google Shape;130;p16"/>
          <p:cNvGrpSpPr/>
          <p:nvPr/>
        </p:nvGrpSpPr>
        <p:grpSpPr>
          <a:xfrm>
            <a:off x="74574" y="4755654"/>
            <a:ext cx="8998777" cy="356679"/>
            <a:chOff x="74574" y="4755654"/>
            <a:chExt cx="8998777" cy="356679"/>
          </a:xfrm>
        </p:grpSpPr>
        <p:grpSp>
          <p:nvGrpSpPr>
            <p:cNvPr id="131" name="Google Shape;131;p16"/>
            <p:cNvGrpSpPr/>
            <p:nvPr/>
          </p:nvGrpSpPr>
          <p:grpSpPr>
            <a:xfrm>
              <a:off x="2741751" y="4757421"/>
              <a:ext cx="1266508" cy="354063"/>
              <a:chOff x="662100" y="4329899"/>
              <a:chExt cx="1033800" cy="686700"/>
            </a:xfrm>
          </p:grpSpPr>
          <p:sp>
            <p:nvSpPr>
              <p:cNvPr id="132" name="Google Shape;132;p16"/>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33" name="Google Shape;133;p1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Competition</a:t>
                </a:r>
                <a:endParaRPr sz="1100">
                  <a:latin typeface="Proxima Nova"/>
                  <a:ea typeface="Proxima Nova"/>
                  <a:cs typeface="Proxima Nova"/>
                  <a:sym typeface="Proxima Nova"/>
                </a:endParaRPr>
              </a:p>
            </p:txBody>
          </p:sp>
        </p:grpSp>
        <p:sp>
          <p:nvSpPr>
            <p:cNvPr id="134" name="Google Shape;134;p16"/>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135" name="Google Shape;135;p16"/>
            <p:cNvGrpSpPr/>
            <p:nvPr/>
          </p:nvGrpSpPr>
          <p:grpSpPr>
            <a:xfrm>
              <a:off x="784412" y="4756854"/>
              <a:ext cx="1084249" cy="354063"/>
              <a:chOff x="662100" y="4329899"/>
              <a:chExt cx="1033800" cy="686700"/>
            </a:xfrm>
          </p:grpSpPr>
          <p:sp>
            <p:nvSpPr>
              <p:cNvPr id="136" name="Google Shape;136;p16"/>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37" name="Google Shape;137;p1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138" name="Google Shape;138;p16"/>
            <p:cNvGrpSpPr/>
            <p:nvPr/>
          </p:nvGrpSpPr>
          <p:grpSpPr>
            <a:xfrm>
              <a:off x="4806768" y="4757571"/>
              <a:ext cx="1084249" cy="354063"/>
              <a:chOff x="662100" y="4329899"/>
              <a:chExt cx="1033800" cy="686700"/>
            </a:xfrm>
          </p:grpSpPr>
          <p:sp>
            <p:nvSpPr>
              <p:cNvPr id="139" name="Google Shape;139;p16"/>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40" name="Google Shape;140;p1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141" name="Google Shape;141;p16"/>
            <p:cNvGrpSpPr/>
            <p:nvPr/>
          </p:nvGrpSpPr>
          <p:grpSpPr>
            <a:xfrm rot="-300">
              <a:off x="7888616" y="4756945"/>
              <a:ext cx="1184735" cy="354063"/>
              <a:chOff x="662100" y="4329896"/>
              <a:chExt cx="1033800" cy="686700"/>
            </a:xfrm>
          </p:grpSpPr>
          <p:sp>
            <p:nvSpPr>
              <p:cNvPr id="142" name="Google Shape;142;p16"/>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43" name="Google Shape;143;p16"/>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144" name="Google Shape;144;p16"/>
            <p:cNvGrpSpPr/>
            <p:nvPr/>
          </p:nvGrpSpPr>
          <p:grpSpPr>
            <a:xfrm>
              <a:off x="6647790" y="4758219"/>
              <a:ext cx="1333086" cy="354063"/>
              <a:chOff x="662094" y="4329899"/>
              <a:chExt cx="962100" cy="686700"/>
            </a:xfrm>
          </p:grpSpPr>
          <p:sp>
            <p:nvSpPr>
              <p:cNvPr id="145" name="Google Shape;145;p16"/>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46" name="Google Shape;146;p16"/>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147" name="Google Shape;147;p16"/>
            <p:cNvGrpSpPr/>
            <p:nvPr/>
          </p:nvGrpSpPr>
          <p:grpSpPr>
            <a:xfrm rot="-328">
              <a:off x="1763524" y="4758218"/>
              <a:ext cx="1084249" cy="354063"/>
              <a:chOff x="662100" y="4329899"/>
              <a:chExt cx="1033800" cy="686700"/>
            </a:xfrm>
          </p:grpSpPr>
          <p:sp>
            <p:nvSpPr>
              <p:cNvPr id="148" name="Google Shape;148;p16"/>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49" name="Google Shape;149;p1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Customer</a:t>
                </a:r>
                <a:endParaRPr sz="1100">
                  <a:latin typeface="Proxima Nova"/>
                  <a:ea typeface="Proxima Nova"/>
                  <a:cs typeface="Proxima Nova"/>
                  <a:sym typeface="Proxima Nova"/>
                </a:endParaRPr>
              </a:p>
            </p:txBody>
          </p:sp>
        </p:grpSp>
        <p:grpSp>
          <p:nvGrpSpPr>
            <p:cNvPr id="150" name="Google Shape;150;p16"/>
            <p:cNvGrpSpPr/>
            <p:nvPr/>
          </p:nvGrpSpPr>
          <p:grpSpPr>
            <a:xfrm rot="-353">
              <a:off x="3905510" y="4756895"/>
              <a:ext cx="1007128" cy="354063"/>
              <a:chOff x="662100" y="4329899"/>
              <a:chExt cx="1033800" cy="686700"/>
            </a:xfrm>
          </p:grpSpPr>
          <p:sp>
            <p:nvSpPr>
              <p:cNvPr id="151" name="Google Shape;151;p16"/>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52" name="Google Shape;152;p1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Solution</a:t>
                </a:r>
                <a:endParaRPr sz="1100">
                  <a:latin typeface="Proxima Nova"/>
                  <a:ea typeface="Proxima Nova"/>
                  <a:cs typeface="Proxima Nova"/>
                  <a:sym typeface="Proxima Nova"/>
                </a:endParaRPr>
              </a:p>
            </p:txBody>
          </p:sp>
        </p:grpSp>
        <p:grpSp>
          <p:nvGrpSpPr>
            <p:cNvPr id="153" name="Google Shape;153;p16"/>
            <p:cNvGrpSpPr/>
            <p:nvPr/>
          </p:nvGrpSpPr>
          <p:grpSpPr>
            <a:xfrm>
              <a:off x="5787991" y="4755654"/>
              <a:ext cx="954714" cy="354063"/>
              <a:chOff x="662100" y="4329899"/>
              <a:chExt cx="1033800" cy="686700"/>
            </a:xfrm>
          </p:grpSpPr>
          <p:sp>
            <p:nvSpPr>
              <p:cNvPr id="154" name="Google Shape;154;p16"/>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55" name="Google Shape;155;p16"/>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We’re Focusing on </a:t>
            </a:r>
            <a:r>
              <a:rPr b="1" lang="en" u="sng">
                <a:latin typeface="Montserrat"/>
                <a:ea typeface="Montserrat"/>
                <a:cs typeface="Montserrat"/>
                <a:sym typeface="Montserrat"/>
              </a:rPr>
              <a:t>Students</a:t>
            </a:r>
            <a:endParaRPr b="1">
              <a:latin typeface="Montserrat"/>
              <a:ea typeface="Montserrat"/>
              <a:cs typeface="Montserrat"/>
              <a:sym typeface="Montserrat"/>
            </a:endParaRPr>
          </a:p>
        </p:txBody>
      </p:sp>
      <p:grpSp>
        <p:nvGrpSpPr>
          <p:cNvPr id="161" name="Google Shape;161;p17"/>
          <p:cNvGrpSpPr/>
          <p:nvPr/>
        </p:nvGrpSpPr>
        <p:grpSpPr>
          <a:xfrm>
            <a:off x="74574" y="4755654"/>
            <a:ext cx="8998777" cy="356679"/>
            <a:chOff x="74574" y="4755654"/>
            <a:chExt cx="8998777" cy="356679"/>
          </a:xfrm>
        </p:grpSpPr>
        <p:grpSp>
          <p:nvGrpSpPr>
            <p:cNvPr id="162" name="Google Shape;162;p17"/>
            <p:cNvGrpSpPr/>
            <p:nvPr/>
          </p:nvGrpSpPr>
          <p:grpSpPr>
            <a:xfrm>
              <a:off x="2741751" y="4757421"/>
              <a:ext cx="1266508" cy="354063"/>
              <a:chOff x="662100" y="4329899"/>
              <a:chExt cx="1033800" cy="686700"/>
            </a:xfrm>
          </p:grpSpPr>
          <p:sp>
            <p:nvSpPr>
              <p:cNvPr id="163" name="Google Shape;163;p17"/>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64" name="Google Shape;164;p1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Competition</a:t>
                </a:r>
                <a:endParaRPr sz="1100">
                  <a:latin typeface="Proxima Nova"/>
                  <a:ea typeface="Proxima Nova"/>
                  <a:cs typeface="Proxima Nova"/>
                  <a:sym typeface="Proxima Nova"/>
                </a:endParaRPr>
              </a:p>
            </p:txBody>
          </p:sp>
        </p:grpSp>
        <p:sp>
          <p:nvSpPr>
            <p:cNvPr id="165" name="Google Shape;165;p17"/>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166" name="Google Shape;166;p17"/>
            <p:cNvGrpSpPr/>
            <p:nvPr/>
          </p:nvGrpSpPr>
          <p:grpSpPr>
            <a:xfrm>
              <a:off x="784412" y="4756854"/>
              <a:ext cx="1084249" cy="354063"/>
              <a:chOff x="662100" y="4329899"/>
              <a:chExt cx="1033800" cy="686700"/>
            </a:xfrm>
          </p:grpSpPr>
          <p:sp>
            <p:nvSpPr>
              <p:cNvPr id="167" name="Google Shape;167;p17"/>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68" name="Google Shape;168;p1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169" name="Google Shape;169;p17"/>
            <p:cNvGrpSpPr/>
            <p:nvPr/>
          </p:nvGrpSpPr>
          <p:grpSpPr>
            <a:xfrm>
              <a:off x="4806768" y="4757571"/>
              <a:ext cx="1084249" cy="354063"/>
              <a:chOff x="662100" y="4329899"/>
              <a:chExt cx="1033800" cy="686700"/>
            </a:xfrm>
          </p:grpSpPr>
          <p:sp>
            <p:nvSpPr>
              <p:cNvPr id="170" name="Google Shape;170;p17"/>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71" name="Google Shape;171;p1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172" name="Google Shape;172;p17"/>
            <p:cNvGrpSpPr/>
            <p:nvPr/>
          </p:nvGrpSpPr>
          <p:grpSpPr>
            <a:xfrm rot="-300">
              <a:off x="7888616" y="4756945"/>
              <a:ext cx="1184735" cy="354063"/>
              <a:chOff x="662100" y="4329896"/>
              <a:chExt cx="1033800" cy="686700"/>
            </a:xfrm>
          </p:grpSpPr>
          <p:sp>
            <p:nvSpPr>
              <p:cNvPr id="173" name="Google Shape;173;p17"/>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74" name="Google Shape;174;p17"/>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175" name="Google Shape;175;p17"/>
            <p:cNvGrpSpPr/>
            <p:nvPr/>
          </p:nvGrpSpPr>
          <p:grpSpPr>
            <a:xfrm>
              <a:off x="6647790" y="4758219"/>
              <a:ext cx="1333086" cy="354063"/>
              <a:chOff x="662094" y="4329899"/>
              <a:chExt cx="962100" cy="686700"/>
            </a:xfrm>
          </p:grpSpPr>
          <p:sp>
            <p:nvSpPr>
              <p:cNvPr id="176" name="Google Shape;176;p17"/>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77" name="Google Shape;177;p17"/>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178" name="Google Shape;178;p17"/>
            <p:cNvGrpSpPr/>
            <p:nvPr/>
          </p:nvGrpSpPr>
          <p:grpSpPr>
            <a:xfrm rot="-328">
              <a:off x="1763524" y="4758218"/>
              <a:ext cx="1084249" cy="354063"/>
              <a:chOff x="662100" y="4329899"/>
              <a:chExt cx="1033800" cy="686700"/>
            </a:xfrm>
          </p:grpSpPr>
          <p:sp>
            <p:nvSpPr>
              <p:cNvPr id="179" name="Google Shape;179;p17"/>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80" name="Google Shape;180;p1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181" name="Google Shape;181;p17"/>
            <p:cNvGrpSpPr/>
            <p:nvPr/>
          </p:nvGrpSpPr>
          <p:grpSpPr>
            <a:xfrm rot="-353">
              <a:off x="3905510" y="4756895"/>
              <a:ext cx="1007128" cy="354063"/>
              <a:chOff x="662100" y="4329899"/>
              <a:chExt cx="1033800" cy="686700"/>
            </a:xfrm>
          </p:grpSpPr>
          <p:sp>
            <p:nvSpPr>
              <p:cNvPr id="182" name="Google Shape;182;p17"/>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83" name="Google Shape;183;p1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Solution</a:t>
                </a:r>
                <a:endParaRPr sz="1100">
                  <a:latin typeface="Proxima Nova"/>
                  <a:ea typeface="Proxima Nova"/>
                  <a:cs typeface="Proxima Nova"/>
                  <a:sym typeface="Proxima Nova"/>
                </a:endParaRPr>
              </a:p>
            </p:txBody>
          </p:sp>
        </p:grpSp>
        <p:grpSp>
          <p:nvGrpSpPr>
            <p:cNvPr id="184" name="Google Shape;184;p17"/>
            <p:cNvGrpSpPr/>
            <p:nvPr/>
          </p:nvGrpSpPr>
          <p:grpSpPr>
            <a:xfrm>
              <a:off x="5787991" y="4755654"/>
              <a:ext cx="954714" cy="354063"/>
              <a:chOff x="662100" y="4329899"/>
              <a:chExt cx="1033800" cy="686700"/>
            </a:xfrm>
          </p:grpSpPr>
          <p:sp>
            <p:nvSpPr>
              <p:cNvPr id="185" name="Google Shape;185;p17"/>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186" name="Google Shape;186;p17"/>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sp>
        <p:nvSpPr>
          <p:cNvPr id="187" name="Google Shape;187;p17"/>
          <p:cNvSpPr txBox="1"/>
          <p:nvPr>
            <p:ph idx="1" type="body"/>
          </p:nvPr>
        </p:nvSpPr>
        <p:spPr>
          <a:xfrm>
            <a:off x="311694" y="918750"/>
            <a:ext cx="4559700" cy="36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want to help students: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want an education but cannot afford it</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did not get enough from FAFSA aid</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have been overlooked in the financial aid system</a:t>
            </a:r>
            <a:endParaRPr>
              <a:solidFill>
                <a:schemeClr val="dk1"/>
              </a:solidFill>
            </a:endParaRPr>
          </a:p>
        </p:txBody>
      </p:sp>
      <p:pic>
        <p:nvPicPr>
          <p:cNvPr id="188" name="Google Shape;188;p17"/>
          <p:cNvPicPr preferRelativeResize="0"/>
          <p:nvPr/>
        </p:nvPicPr>
        <p:blipFill>
          <a:blip r:embed="rId3">
            <a:alphaModFix/>
          </a:blip>
          <a:stretch>
            <a:fillRect/>
          </a:stretch>
        </p:blipFill>
        <p:spPr>
          <a:xfrm>
            <a:off x="4930688" y="1235550"/>
            <a:ext cx="3816250" cy="25187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p:nvPr/>
        </p:nvSpPr>
        <p:spPr>
          <a:xfrm>
            <a:off x="5687691" y="1148799"/>
            <a:ext cx="1689600" cy="1503000"/>
          </a:xfrm>
          <a:prstGeom prst="ellipse">
            <a:avLst/>
          </a:prstGeom>
          <a:solidFill>
            <a:srgbClr val="D9EAD3"/>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1311200" y="749525"/>
            <a:ext cx="3095400" cy="2260200"/>
          </a:xfrm>
          <a:prstGeom prst="ellipse">
            <a:avLst/>
          </a:prstGeom>
          <a:solidFill>
            <a:srgbClr val="C9DAF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2852800" y="2852575"/>
            <a:ext cx="3192300" cy="1447500"/>
          </a:xfrm>
          <a:prstGeom prst="ellipse">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Our Competitors</a:t>
            </a:r>
            <a:endParaRPr b="1">
              <a:latin typeface="Montserrat"/>
              <a:ea typeface="Montserrat"/>
              <a:cs typeface="Montserrat"/>
              <a:sym typeface="Montserrat"/>
            </a:endParaRPr>
          </a:p>
        </p:txBody>
      </p:sp>
      <p:grpSp>
        <p:nvGrpSpPr>
          <p:cNvPr id="197" name="Google Shape;197;p18"/>
          <p:cNvGrpSpPr/>
          <p:nvPr/>
        </p:nvGrpSpPr>
        <p:grpSpPr>
          <a:xfrm>
            <a:off x="74574" y="4755654"/>
            <a:ext cx="8998777" cy="356679"/>
            <a:chOff x="74574" y="4755654"/>
            <a:chExt cx="8998777" cy="356679"/>
          </a:xfrm>
        </p:grpSpPr>
        <p:grpSp>
          <p:nvGrpSpPr>
            <p:cNvPr id="198" name="Google Shape;198;p18"/>
            <p:cNvGrpSpPr/>
            <p:nvPr/>
          </p:nvGrpSpPr>
          <p:grpSpPr>
            <a:xfrm>
              <a:off x="2741751" y="4757421"/>
              <a:ext cx="1266508" cy="354063"/>
              <a:chOff x="662100" y="4329899"/>
              <a:chExt cx="1033800" cy="686700"/>
            </a:xfrm>
          </p:grpSpPr>
          <p:sp>
            <p:nvSpPr>
              <p:cNvPr id="199" name="Google Shape;199;p18"/>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00" name="Google Shape;200;p1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201" name="Google Shape;201;p18"/>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202" name="Google Shape;202;p18"/>
            <p:cNvGrpSpPr/>
            <p:nvPr/>
          </p:nvGrpSpPr>
          <p:grpSpPr>
            <a:xfrm>
              <a:off x="784412" y="4756854"/>
              <a:ext cx="1084249" cy="354063"/>
              <a:chOff x="662100" y="4329899"/>
              <a:chExt cx="1033800" cy="686700"/>
            </a:xfrm>
          </p:grpSpPr>
          <p:sp>
            <p:nvSpPr>
              <p:cNvPr id="203" name="Google Shape;203;p18"/>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04" name="Google Shape;204;p1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205" name="Google Shape;205;p18"/>
            <p:cNvGrpSpPr/>
            <p:nvPr/>
          </p:nvGrpSpPr>
          <p:grpSpPr>
            <a:xfrm>
              <a:off x="4806768" y="4757571"/>
              <a:ext cx="1084249" cy="354063"/>
              <a:chOff x="662100" y="4329899"/>
              <a:chExt cx="1033800" cy="686700"/>
            </a:xfrm>
          </p:grpSpPr>
          <p:sp>
            <p:nvSpPr>
              <p:cNvPr id="206" name="Google Shape;206;p18"/>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07" name="Google Shape;207;p1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208" name="Google Shape;208;p18"/>
            <p:cNvGrpSpPr/>
            <p:nvPr/>
          </p:nvGrpSpPr>
          <p:grpSpPr>
            <a:xfrm rot="-300">
              <a:off x="7888616" y="4756945"/>
              <a:ext cx="1184735" cy="354063"/>
              <a:chOff x="662100" y="4329896"/>
              <a:chExt cx="1033800" cy="686700"/>
            </a:xfrm>
          </p:grpSpPr>
          <p:sp>
            <p:nvSpPr>
              <p:cNvPr id="209" name="Google Shape;209;p18"/>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10" name="Google Shape;210;p18"/>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211" name="Google Shape;211;p18"/>
            <p:cNvGrpSpPr/>
            <p:nvPr/>
          </p:nvGrpSpPr>
          <p:grpSpPr>
            <a:xfrm>
              <a:off x="6647790" y="4758219"/>
              <a:ext cx="1333086" cy="354063"/>
              <a:chOff x="662094" y="4329899"/>
              <a:chExt cx="962100" cy="686700"/>
            </a:xfrm>
          </p:grpSpPr>
          <p:sp>
            <p:nvSpPr>
              <p:cNvPr id="212" name="Google Shape;212;p18"/>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13" name="Google Shape;213;p18"/>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214" name="Google Shape;214;p18"/>
            <p:cNvGrpSpPr/>
            <p:nvPr/>
          </p:nvGrpSpPr>
          <p:grpSpPr>
            <a:xfrm rot="-328">
              <a:off x="1763524" y="4758218"/>
              <a:ext cx="1084249" cy="354063"/>
              <a:chOff x="662100" y="4329899"/>
              <a:chExt cx="1033800" cy="686700"/>
            </a:xfrm>
          </p:grpSpPr>
          <p:sp>
            <p:nvSpPr>
              <p:cNvPr id="215" name="Google Shape;215;p18"/>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16" name="Google Shape;216;p1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217" name="Google Shape;217;p18"/>
            <p:cNvGrpSpPr/>
            <p:nvPr/>
          </p:nvGrpSpPr>
          <p:grpSpPr>
            <a:xfrm rot="-353">
              <a:off x="3905510" y="4756895"/>
              <a:ext cx="1007128" cy="354063"/>
              <a:chOff x="662100" y="4329899"/>
              <a:chExt cx="1033800" cy="686700"/>
            </a:xfrm>
          </p:grpSpPr>
          <p:sp>
            <p:nvSpPr>
              <p:cNvPr id="218" name="Google Shape;218;p18"/>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19" name="Google Shape;219;p1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Solution</a:t>
                </a:r>
                <a:endParaRPr sz="1100">
                  <a:latin typeface="Proxima Nova"/>
                  <a:ea typeface="Proxima Nova"/>
                  <a:cs typeface="Proxima Nova"/>
                  <a:sym typeface="Proxima Nova"/>
                </a:endParaRPr>
              </a:p>
            </p:txBody>
          </p:sp>
        </p:grpSp>
        <p:grpSp>
          <p:nvGrpSpPr>
            <p:cNvPr id="220" name="Google Shape;220;p18"/>
            <p:cNvGrpSpPr/>
            <p:nvPr/>
          </p:nvGrpSpPr>
          <p:grpSpPr>
            <a:xfrm>
              <a:off x="5787991" y="4755654"/>
              <a:ext cx="954714" cy="354063"/>
              <a:chOff x="662100" y="4329899"/>
              <a:chExt cx="1033800" cy="686700"/>
            </a:xfrm>
          </p:grpSpPr>
          <p:sp>
            <p:nvSpPr>
              <p:cNvPr id="221" name="Google Shape;221;p18"/>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22" name="Google Shape;222;p18"/>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sp>
        <p:nvSpPr>
          <p:cNvPr id="223" name="Google Shape;223;p18"/>
          <p:cNvSpPr/>
          <p:nvPr/>
        </p:nvSpPr>
        <p:spPr>
          <a:xfrm>
            <a:off x="4518900" y="1147600"/>
            <a:ext cx="73200" cy="3033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rot="5400000">
            <a:off x="4526250" y="-20925"/>
            <a:ext cx="58500" cy="5148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txBox="1"/>
          <p:nvPr/>
        </p:nvSpPr>
        <p:spPr>
          <a:xfrm>
            <a:off x="74575" y="2345775"/>
            <a:ext cx="161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High Rejection</a:t>
            </a:r>
            <a:endParaRPr sz="1300"/>
          </a:p>
        </p:txBody>
      </p:sp>
      <p:sp>
        <p:nvSpPr>
          <p:cNvPr id="226" name="Google Shape;226;p18"/>
          <p:cNvSpPr txBox="1"/>
          <p:nvPr/>
        </p:nvSpPr>
        <p:spPr>
          <a:xfrm>
            <a:off x="3678147" y="749525"/>
            <a:ext cx="18303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Low Interest Rates</a:t>
            </a:r>
            <a:endParaRPr sz="1300"/>
          </a:p>
        </p:txBody>
      </p:sp>
      <p:sp>
        <p:nvSpPr>
          <p:cNvPr id="227" name="Google Shape;227;p18"/>
          <p:cNvSpPr txBox="1"/>
          <p:nvPr/>
        </p:nvSpPr>
        <p:spPr>
          <a:xfrm>
            <a:off x="7129950" y="2345775"/>
            <a:ext cx="161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Low Rejection</a:t>
            </a:r>
            <a:endParaRPr sz="1300"/>
          </a:p>
        </p:txBody>
      </p:sp>
      <p:sp>
        <p:nvSpPr>
          <p:cNvPr id="228" name="Google Shape;228;p18"/>
          <p:cNvSpPr txBox="1"/>
          <p:nvPr/>
        </p:nvSpPr>
        <p:spPr>
          <a:xfrm>
            <a:off x="3639748" y="4248946"/>
            <a:ext cx="18645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High </a:t>
            </a:r>
            <a:r>
              <a:rPr lang="en" sz="1300">
                <a:solidFill>
                  <a:schemeClr val="dk1"/>
                </a:solidFill>
              </a:rPr>
              <a:t>Interest Rates</a:t>
            </a:r>
            <a:endParaRPr sz="1300"/>
          </a:p>
        </p:txBody>
      </p:sp>
      <p:pic>
        <p:nvPicPr>
          <p:cNvPr id="229" name="Google Shape;229;p18"/>
          <p:cNvPicPr preferRelativeResize="0"/>
          <p:nvPr/>
        </p:nvPicPr>
        <p:blipFill rotWithShape="1">
          <a:blip r:embed="rId3">
            <a:alphaModFix/>
          </a:blip>
          <a:srcRect b="8825" l="0" r="0" t="0"/>
          <a:stretch/>
        </p:blipFill>
        <p:spPr>
          <a:xfrm>
            <a:off x="2791920" y="1217588"/>
            <a:ext cx="1523085" cy="572700"/>
          </a:xfrm>
          <a:prstGeom prst="rect">
            <a:avLst/>
          </a:prstGeom>
          <a:noFill/>
          <a:ln>
            <a:noFill/>
          </a:ln>
        </p:spPr>
      </p:pic>
      <p:pic>
        <p:nvPicPr>
          <p:cNvPr id="230" name="Google Shape;230;p18"/>
          <p:cNvPicPr preferRelativeResize="0"/>
          <p:nvPr/>
        </p:nvPicPr>
        <p:blipFill>
          <a:blip r:embed="rId4">
            <a:alphaModFix/>
          </a:blip>
          <a:stretch>
            <a:fillRect/>
          </a:stretch>
        </p:blipFill>
        <p:spPr>
          <a:xfrm>
            <a:off x="4704400" y="3734700"/>
            <a:ext cx="921391" cy="356675"/>
          </a:xfrm>
          <a:prstGeom prst="rect">
            <a:avLst/>
          </a:prstGeom>
          <a:noFill/>
          <a:ln>
            <a:noFill/>
          </a:ln>
        </p:spPr>
      </p:pic>
      <p:pic>
        <p:nvPicPr>
          <p:cNvPr id="231" name="Google Shape;231;p18"/>
          <p:cNvPicPr preferRelativeResize="0"/>
          <p:nvPr/>
        </p:nvPicPr>
        <p:blipFill rotWithShape="1">
          <a:blip r:embed="rId5">
            <a:alphaModFix/>
          </a:blip>
          <a:srcRect b="37616" l="0" r="0" t="38291"/>
          <a:stretch/>
        </p:blipFill>
        <p:spPr>
          <a:xfrm>
            <a:off x="3177988" y="3173784"/>
            <a:ext cx="1228601" cy="270803"/>
          </a:xfrm>
          <a:prstGeom prst="rect">
            <a:avLst/>
          </a:prstGeom>
          <a:noFill/>
          <a:ln>
            <a:noFill/>
          </a:ln>
        </p:spPr>
      </p:pic>
      <p:pic>
        <p:nvPicPr>
          <p:cNvPr id="232" name="Google Shape;232;p18"/>
          <p:cNvPicPr preferRelativeResize="0"/>
          <p:nvPr/>
        </p:nvPicPr>
        <p:blipFill rotWithShape="1">
          <a:blip r:embed="rId6">
            <a:alphaModFix/>
          </a:blip>
          <a:srcRect b="6208" l="9192" r="8873" t="0"/>
          <a:stretch/>
        </p:blipFill>
        <p:spPr>
          <a:xfrm>
            <a:off x="1430591" y="1342057"/>
            <a:ext cx="1157435" cy="911425"/>
          </a:xfrm>
          <a:prstGeom prst="rect">
            <a:avLst/>
          </a:prstGeom>
          <a:noFill/>
          <a:ln>
            <a:noFill/>
          </a:ln>
        </p:spPr>
      </p:pic>
      <p:pic>
        <p:nvPicPr>
          <p:cNvPr id="233" name="Google Shape;233;p18"/>
          <p:cNvPicPr preferRelativeResize="0"/>
          <p:nvPr/>
        </p:nvPicPr>
        <p:blipFill>
          <a:blip r:embed="rId7">
            <a:alphaModFix/>
          </a:blip>
          <a:stretch>
            <a:fillRect/>
          </a:stretch>
        </p:blipFill>
        <p:spPr>
          <a:xfrm>
            <a:off x="2691850" y="1938550"/>
            <a:ext cx="1370861" cy="461700"/>
          </a:xfrm>
          <a:prstGeom prst="rect">
            <a:avLst/>
          </a:prstGeom>
          <a:noFill/>
          <a:ln>
            <a:noFill/>
          </a:ln>
        </p:spPr>
      </p:pic>
      <p:pic>
        <p:nvPicPr>
          <p:cNvPr id="234" name="Google Shape;234;p18"/>
          <p:cNvPicPr preferRelativeResize="0"/>
          <p:nvPr/>
        </p:nvPicPr>
        <p:blipFill>
          <a:blip r:embed="rId8">
            <a:alphaModFix/>
          </a:blip>
          <a:stretch>
            <a:fillRect/>
          </a:stretch>
        </p:blipFill>
        <p:spPr>
          <a:xfrm>
            <a:off x="3178000" y="3567737"/>
            <a:ext cx="1228600" cy="380012"/>
          </a:xfrm>
          <a:prstGeom prst="rect">
            <a:avLst/>
          </a:prstGeom>
          <a:noFill/>
          <a:ln>
            <a:noFill/>
          </a:ln>
        </p:spPr>
      </p:pic>
      <p:pic>
        <p:nvPicPr>
          <p:cNvPr id="235" name="Google Shape;235;p18"/>
          <p:cNvPicPr preferRelativeResize="0"/>
          <p:nvPr/>
        </p:nvPicPr>
        <p:blipFill>
          <a:blip r:embed="rId9">
            <a:alphaModFix/>
          </a:blip>
          <a:stretch>
            <a:fillRect/>
          </a:stretch>
        </p:blipFill>
        <p:spPr>
          <a:xfrm>
            <a:off x="4704400" y="3202825"/>
            <a:ext cx="949900" cy="368220"/>
          </a:xfrm>
          <a:prstGeom prst="rect">
            <a:avLst/>
          </a:prstGeom>
          <a:noFill/>
          <a:ln>
            <a:noFill/>
          </a:ln>
        </p:spPr>
      </p:pic>
      <p:pic>
        <p:nvPicPr>
          <p:cNvPr id="236" name="Google Shape;236;p18"/>
          <p:cNvPicPr preferRelativeResize="0"/>
          <p:nvPr/>
        </p:nvPicPr>
        <p:blipFill rotWithShape="1">
          <a:blip r:embed="rId10">
            <a:alphaModFix/>
          </a:blip>
          <a:srcRect b="24000" l="8563" r="10036" t="5947"/>
          <a:stretch/>
        </p:blipFill>
        <p:spPr>
          <a:xfrm>
            <a:off x="6002963" y="1444582"/>
            <a:ext cx="1059025" cy="911421"/>
          </a:xfrm>
          <a:prstGeom prst="rect">
            <a:avLst/>
          </a:prstGeom>
          <a:noFill/>
          <a:ln>
            <a:noFill/>
          </a:ln>
        </p:spPr>
      </p:pic>
      <p:grpSp>
        <p:nvGrpSpPr>
          <p:cNvPr id="237" name="Google Shape;237;p18"/>
          <p:cNvGrpSpPr/>
          <p:nvPr/>
        </p:nvGrpSpPr>
        <p:grpSpPr>
          <a:xfrm>
            <a:off x="6225875" y="3488475"/>
            <a:ext cx="2918125" cy="1218900"/>
            <a:chOff x="6394325" y="3639925"/>
            <a:chExt cx="2918125" cy="1218900"/>
          </a:xfrm>
        </p:grpSpPr>
        <p:sp>
          <p:nvSpPr>
            <p:cNvPr id="238" name="Google Shape;238;p18"/>
            <p:cNvSpPr txBox="1"/>
            <p:nvPr/>
          </p:nvSpPr>
          <p:spPr>
            <a:xfrm>
              <a:off x="6564150" y="3639925"/>
              <a:ext cx="27483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rPr>
                <a:t>Fair Chance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Competitors (For-profit lenders)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Supplementers (Non-profit lenders)</a:t>
              </a:r>
              <a:endParaRPr sz="1200">
                <a:solidFill>
                  <a:schemeClr val="dk1"/>
                </a:solidFill>
              </a:endParaRPr>
            </a:p>
          </p:txBody>
        </p:sp>
        <p:sp>
          <p:nvSpPr>
            <p:cNvPr id="239" name="Google Shape;239;p18"/>
            <p:cNvSpPr/>
            <p:nvPr/>
          </p:nvSpPr>
          <p:spPr>
            <a:xfrm>
              <a:off x="6394325" y="4137550"/>
              <a:ext cx="209700" cy="209400"/>
            </a:xfrm>
            <a:prstGeom prst="rect">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6394325" y="4555250"/>
              <a:ext cx="209700" cy="209400"/>
            </a:xfrm>
            <a:prstGeom prst="rect">
              <a:avLst/>
            </a:prstGeom>
            <a:solidFill>
              <a:srgbClr val="C9DAF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6394325" y="3719875"/>
              <a:ext cx="209700" cy="209400"/>
            </a:xfrm>
            <a:prstGeom prst="rect">
              <a:avLst/>
            </a:prstGeom>
            <a:solidFill>
              <a:srgbClr val="D9EAD3"/>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p:nvPr/>
        </p:nvSpPr>
        <p:spPr>
          <a:xfrm>
            <a:off x="5687691" y="1148799"/>
            <a:ext cx="1689600" cy="1503000"/>
          </a:xfrm>
          <a:prstGeom prst="ellipse">
            <a:avLst/>
          </a:prstGeom>
          <a:solidFill>
            <a:srgbClr val="D9EAD3"/>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1311200" y="749525"/>
            <a:ext cx="3095400" cy="2260200"/>
          </a:xfrm>
          <a:prstGeom prst="ellipse">
            <a:avLst/>
          </a:prstGeom>
          <a:solidFill>
            <a:srgbClr val="C9DAF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19"/>
          <p:cNvPicPr preferRelativeResize="0"/>
          <p:nvPr/>
        </p:nvPicPr>
        <p:blipFill rotWithShape="1">
          <a:blip r:embed="rId3">
            <a:alphaModFix/>
          </a:blip>
          <a:srcRect b="8825" l="0" r="0" t="0"/>
          <a:stretch/>
        </p:blipFill>
        <p:spPr>
          <a:xfrm>
            <a:off x="2791920" y="1217588"/>
            <a:ext cx="1523085" cy="572700"/>
          </a:xfrm>
          <a:prstGeom prst="rect">
            <a:avLst/>
          </a:prstGeom>
          <a:noFill/>
          <a:ln>
            <a:noFill/>
          </a:ln>
        </p:spPr>
      </p:pic>
      <p:sp>
        <p:nvSpPr>
          <p:cNvPr id="249" name="Google Shape;249;p19"/>
          <p:cNvSpPr txBox="1"/>
          <p:nvPr>
            <p:ph idx="1" type="body"/>
          </p:nvPr>
        </p:nvSpPr>
        <p:spPr>
          <a:xfrm>
            <a:off x="311700" y="918750"/>
            <a:ext cx="8520600" cy="36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are </a:t>
            </a:r>
            <a:r>
              <a:rPr b="1" lang="en">
                <a:solidFill>
                  <a:schemeClr val="dk1"/>
                </a:solidFill>
              </a:rPr>
              <a:t>not</a:t>
            </a:r>
            <a:r>
              <a:rPr lang="en">
                <a:solidFill>
                  <a:schemeClr val="dk1"/>
                </a:solidFill>
              </a:rPr>
              <a:t> replacing existing non-profits. Instead, we are supplementing them by helping under-served students aka. “</a:t>
            </a:r>
            <a:r>
              <a:rPr b="1" lang="en">
                <a:solidFill>
                  <a:schemeClr val="dk1"/>
                </a:solidFill>
              </a:rPr>
              <a:t>last-stretch</a:t>
            </a:r>
            <a:r>
              <a:rPr lang="en">
                <a:solidFill>
                  <a:schemeClr val="dk1"/>
                </a:solidFill>
              </a:rPr>
              <a:t>” specialization.</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a:t>
            </a:r>
            <a:r>
              <a:rPr b="1" lang="en">
                <a:solidFill>
                  <a:schemeClr val="dk1"/>
                </a:solidFill>
              </a:rPr>
              <a:t>are</a:t>
            </a:r>
            <a:r>
              <a:rPr lang="en">
                <a:solidFill>
                  <a:schemeClr val="dk1"/>
                </a:solidFill>
              </a:rPr>
              <a:t> replacing for-profit lenders.</a:t>
            </a:r>
            <a:endParaRPr>
              <a:solidFill>
                <a:schemeClr val="dk1"/>
              </a:solidFill>
            </a:endParaRPr>
          </a:p>
        </p:txBody>
      </p:sp>
      <p:sp>
        <p:nvSpPr>
          <p:cNvPr id="250" name="Google Shape;250;p19"/>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Supplementing Existing Non-Profits</a:t>
            </a:r>
            <a:endParaRPr b="1">
              <a:latin typeface="Montserrat"/>
              <a:ea typeface="Montserrat"/>
              <a:cs typeface="Montserrat"/>
              <a:sym typeface="Montserrat"/>
            </a:endParaRPr>
          </a:p>
        </p:txBody>
      </p:sp>
      <p:grpSp>
        <p:nvGrpSpPr>
          <p:cNvPr id="251" name="Google Shape;251;p19"/>
          <p:cNvGrpSpPr/>
          <p:nvPr/>
        </p:nvGrpSpPr>
        <p:grpSpPr>
          <a:xfrm>
            <a:off x="74574" y="4755654"/>
            <a:ext cx="8998777" cy="356679"/>
            <a:chOff x="74574" y="4755654"/>
            <a:chExt cx="8998777" cy="356679"/>
          </a:xfrm>
        </p:grpSpPr>
        <p:grpSp>
          <p:nvGrpSpPr>
            <p:cNvPr id="252" name="Google Shape;252;p19"/>
            <p:cNvGrpSpPr/>
            <p:nvPr/>
          </p:nvGrpSpPr>
          <p:grpSpPr>
            <a:xfrm>
              <a:off x="2741751" y="4757421"/>
              <a:ext cx="1266508" cy="354063"/>
              <a:chOff x="662100" y="4329899"/>
              <a:chExt cx="1033800" cy="686700"/>
            </a:xfrm>
          </p:grpSpPr>
          <p:sp>
            <p:nvSpPr>
              <p:cNvPr id="253" name="Google Shape;253;p19"/>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54" name="Google Shape;254;p1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255" name="Google Shape;255;p19"/>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256" name="Google Shape;256;p19"/>
            <p:cNvGrpSpPr/>
            <p:nvPr/>
          </p:nvGrpSpPr>
          <p:grpSpPr>
            <a:xfrm>
              <a:off x="784412" y="4756854"/>
              <a:ext cx="1084249" cy="354063"/>
              <a:chOff x="662100" y="4329899"/>
              <a:chExt cx="1033800" cy="686700"/>
            </a:xfrm>
          </p:grpSpPr>
          <p:sp>
            <p:nvSpPr>
              <p:cNvPr id="257" name="Google Shape;257;p19"/>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58" name="Google Shape;258;p1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259" name="Google Shape;259;p19"/>
            <p:cNvGrpSpPr/>
            <p:nvPr/>
          </p:nvGrpSpPr>
          <p:grpSpPr>
            <a:xfrm>
              <a:off x="4806768" y="4757571"/>
              <a:ext cx="1084249" cy="354063"/>
              <a:chOff x="662100" y="4329899"/>
              <a:chExt cx="1033800" cy="686700"/>
            </a:xfrm>
          </p:grpSpPr>
          <p:sp>
            <p:nvSpPr>
              <p:cNvPr id="260" name="Google Shape;260;p19"/>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61" name="Google Shape;261;p1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262" name="Google Shape;262;p19"/>
            <p:cNvGrpSpPr/>
            <p:nvPr/>
          </p:nvGrpSpPr>
          <p:grpSpPr>
            <a:xfrm rot="-300">
              <a:off x="7888616" y="4756945"/>
              <a:ext cx="1184735" cy="354063"/>
              <a:chOff x="662100" y="4329896"/>
              <a:chExt cx="1033800" cy="686700"/>
            </a:xfrm>
          </p:grpSpPr>
          <p:sp>
            <p:nvSpPr>
              <p:cNvPr id="263" name="Google Shape;263;p19"/>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64" name="Google Shape;264;p19"/>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265" name="Google Shape;265;p19"/>
            <p:cNvGrpSpPr/>
            <p:nvPr/>
          </p:nvGrpSpPr>
          <p:grpSpPr>
            <a:xfrm>
              <a:off x="6647790" y="4758219"/>
              <a:ext cx="1333086" cy="354063"/>
              <a:chOff x="662094" y="4329899"/>
              <a:chExt cx="962100" cy="686700"/>
            </a:xfrm>
          </p:grpSpPr>
          <p:sp>
            <p:nvSpPr>
              <p:cNvPr id="266" name="Google Shape;266;p19"/>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67" name="Google Shape;267;p19"/>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268" name="Google Shape;268;p19"/>
            <p:cNvGrpSpPr/>
            <p:nvPr/>
          </p:nvGrpSpPr>
          <p:grpSpPr>
            <a:xfrm rot="-328">
              <a:off x="1763524" y="4758218"/>
              <a:ext cx="1084249" cy="354063"/>
              <a:chOff x="662100" y="4329899"/>
              <a:chExt cx="1033800" cy="686700"/>
            </a:xfrm>
          </p:grpSpPr>
          <p:sp>
            <p:nvSpPr>
              <p:cNvPr id="269" name="Google Shape;269;p19"/>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70" name="Google Shape;270;p1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271" name="Google Shape;271;p19"/>
            <p:cNvGrpSpPr/>
            <p:nvPr/>
          </p:nvGrpSpPr>
          <p:grpSpPr>
            <a:xfrm rot="-353">
              <a:off x="3905510" y="4756895"/>
              <a:ext cx="1007128" cy="354063"/>
              <a:chOff x="662100" y="4329899"/>
              <a:chExt cx="1033800" cy="686700"/>
            </a:xfrm>
          </p:grpSpPr>
          <p:sp>
            <p:nvSpPr>
              <p:cNvPr id="272" name="Google Shape;272;p19"/>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73" name="Google Shape;273;p1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Solution</a:t>
                </a:r>
                <a:endParaRPr sz="1100">
                  <a:latin typeface="Proxima Nova"/>
                  <a:ea typeface="Proxima Nova"/>
                  <a:cs typeface="Proxima Nova"/>
                  <a:sym typeface="Proxima Nova"/>
                </a:endParaRPr>
              </a:p>
            </p:txBody>
          </p:sp>
        </p:grpSp>
        <p:grpSp>
          <p:nvGrpSpPr>
            <p:cNvPr id="274" name="Google Shape;274;p19"/>
            <p:cNvGrpSpPr/>
            <p:nvPr/>
          </p:nvGrpSpPr>
          <p:grpSpPr>
            <a:xfrm>
              <a:off x="5787991" y="4755654"/>
              <a:ext cx="954714" cy="354063"/>
              <a:chOff x="662100" y="4329899"/>
              <a:chExt cx="1033800" cy="686700"/>
            </a:xfrm>
          </p:grpSpPr>
          <p:sp>
            <p:nvSpPr>
              <p:cNvPr id="275" name="Google Shape;275;p19"/>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76" name="Google Shape;276;p19"/>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sp>
        <p:nvSpPr>
          <p:cNvPr id="277" name="Google Shape;277;p19"/>
          <p:cNvSpPr/>
          <p:nvPr/>
        </p:nvSpPr>
        <p:spPr>
          <a:xfrm>
            <a:off x="4518900" y="1147600"/>
            <a:ext cx="73200" cy="1435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rot="5400000">
            <a:off x="4526250" y="-20925"/>
            <a:ext cx="58500" cy="5148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txBox="1"/>
          <p:nvPr/>
        </p:nvSpPr>
        <p:spPr>
          <a:xfrm>
            <a:off x="74575" y="2345775"/>
            <a:ext cx="161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High Rejection</a:t>
            </a:r>
            <a:endParaRPr sz="1300"/>
          </a:p>
        </p:txBody>
      </p:sp>
      <p:sp>
        <p:nvSpPr>
          <p:cNvPr id="280" name="Google Shape;280;p19"/>
          <p:cNvSpPr txBox="1"/>
          <p:nvPr/>
        </p:nvSpPr>
        <p:spPr>
          <a:xfrm>
            <a:off x="3678147" y="749525"/>
            <a:ext cx="18303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Low Interest Rates</a:t>
            </a:r>
            <a:endParaRPr sz="1300"/>
          </a:p>
        </p:txBody>
      </p:sp>
      <p:sp>
        <p:nvSpPr>
          <p:cNvPr id="281" name="Google Shape;281;p19"/>
          <p:cNvSpPr txBox="1"/>
          <p:nvPr/>
        </p:nvSpPr>
        <p:spPr>
          <a:xfrm>
            <a:off x="7129950" y="2345775"/>
            <a:ext cx="161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Low Rejection</a:t>
            </a:r>
            <a:endParaRPr sz="1300"/>
          </a:p>
        </p:txBody>
      </p:sp>
      <p:pic>
        <p:nvPicPr>
          <p:cNvPr id="282" name="Google Shape;282;p19"/>
          <p:cNvPicPr preferRelativeResize="0"/>
          <p:nvPr/>
        </p:nvPicPr>
        <p:blipFill rotWithShape="1">
          <a:blip r:embed="rId3">
            <a:alphaModFix/>
          </a:blip>
          <a:srcRect b="8825" l="0" r="0" t="0"/>
          <a:stretch/>
        </p:blipFill>
        <p:spPr>
          <a:xfrm>
            <a:off x="2791920" y="1217588"/>
            <a:ext cx="1523085" cy="572700"/>
          </a:xfrm>
          <a:prstGeom prst="rect">
            <a:avLst/>
          </a:prstGeom>
          <a:noFill/>
          <a:ln>
            <a:noFill/>
          </a:ln>
        </p:spPr>
      </p:pic>
      <p:pic>
        <p:nvPicPr>
          <p:cNvPr id="283" name="Google Shape;283;p19"/>
          <p:cNvPicPr preferRelativeResize="0"/>
          <p:nvPr/>
        </p:nvPicPr>
        <p:blipFill rotWithShape="1">
          <a:blip r:embed="rId4">
            <a:alphaModFix/>
          </a:blip>
          <a:srcRect b="6208" l="9192" r="8873" t="0"/>
          <a:stretch/>
        </p:blipFill>
        <p:spPr>
          <a:xfrm>
            <a:off x="1430591" y="1342057"/>
            <a:ext cx="1157435" cy="911425"/>
          </a:xfrm>
          <a:prstGeom prst="rect">
            <a:avLst/>
          </a:prstGeom>
          <a:noFill/>
          <a:ln>
            <a:noFill/>
          </a:ln>
        </p:spPr>
      </p:pic>
      <p:pic>
        <p:nvPicPr>
          <p:cNvPr id="284" name="Google Shape;284;p19"/>
          <p:cNvPicPr preferRelativeResize="0"/>
          <p:nvPr/>
        </p:nvPicPr>
        <p:blipFill>
          <a:blip r:embed="rId5">
            <a:alphaModFix/>
          </a:blip>
          <a:stretch>
            <a:fillRect/>
          </a:stretch>
        </p:blipFill>
        <p:spPr>
          <a:xfrm>
            <a:off x="2691850" y="1938550"/>
            <a:ext cx="1370861" cy="461700"/>
          </a:xfrm>
          <a:prstGeom prst="rect">
            <a:avLst/>
          </a:prstGeom>
          <a:noFill/>
          <a:ln>
            <a:noFill/>
          </a:ln>
        </p:spPr>
      </p:pic>
      <p:pic>
        <p:nvPicPr>
          <p:cNvPr id="285" name="Google Shape;285;p19"/>
          <p:cNvPicPr preferRelativeResize="0"/>
          <p:nvPr/>
        </p:nvPicPr>
        <p:blipFill rotWithShape="1">
          <a:blip r:embed="rId6">
            <a:alphaModFix/>
          </a:blip>
          <a:srcRect b="24000" l="8563" r="10036" t="5947"/>
          <a:stretch/>
        </p:blipFill>
        <p:spPr>
          <a:xfrm>
            <a:off x="6002963" y="1444582"/>
            <a:ext cx="1059025" cy="9114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0"/>
          <p:cNvSpPr txBox="1"/>
          <p:nvPr>
            <p:ph idx="1" type="body"/>
          </p:nvPr>
        </p:nvSpPr>
        <p:spPr>
          <a:xfrm>
            <a:off x="311700" y="918750"/>
            <a:ext cx="8520600" cy="3650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Problem: federal financial aid is </a:t>
            </a:r>
            <a:r>
              <a:rPr lang="en" u="sng">
                <a:solidFill>
                  <a:schemeClr val="dk1"/>
                </a:solidFill>
              </a:rPr>
              <a:t>too selective</a:t>
            </a:r>
            <a:br>
              <a:rPr lang="en" u="sng">
                <a:solidFill>
                  <a:schemeClr val="dk1"/>
                </a:solidFill>
              </a:rPr>
            </a:br>
            <a:endParaRPr u="sng">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Novel, humanitarian FAIR SCORE</a:t>
            </a:r>
            <a:endParaRPr>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provides </a:t>
            </a:r>
            <a:r>
              <a:rPr b="1" lang="en" sz="1800">
                <a:solidFill>
                  <a:schemeClr val="dk1"/>
                </a:solidFill>
              </a:rPr>
              <a:t>holistic </a:t>
            </a:r>
            <a:r>
              <a:rPr b="1" lang="en" sz="1800">
                <a:solidFill>
                  <a:schemeClr val="dk1"/>
                </a:solidFill>
              </a:rPr>
              <a:t>applicant understanding</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b="1" lang="en" sz="1800">
                <a:solidFill>
                  <a:schemeClr val="dk1"/>
                </a:solidFill>
              </a:rPr>
              <a:t>ML-generated</a:t>
            </a:r>
            <a:r>
              <a:rPr lang="en" sz="1800">
                <a:solidFill>
                  <a:schemeClr val="dk1"/>
                </a:solidFill>
              </a:rPr>
              <a:t> (flexible, scalable, robust)</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D</a:t>
            </a:r>
            <a:r>
              <a:rPr lang="en" sz="1800">
                <a:solidFill>
                  <a:schemeClr val="dk1"/>
                </a:solidFill>
              </a:rPr>
              <a:t>eemphasize</a:t>
            </a:r>
            <a:r>
              <a:rPr lang="en" sz="1800">
                <a:solidFill>
                  <a:schemeClr val="dk1"/>
                </a:solidFill>
              </a:rPr>
              <a:t> traditional “for-profit” metrics</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Introduce important “non-profit” metrics</a:t>
            </a:r>
            <a:br>
              <a:rPr lang="en" sz="1800">
                <a:solidFill>
                  <a:schemeClr val="dk1"/>
                </a:solidFill>
              </a:rPr>
            </a:b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Identify those in need → reduce rejection rates, reach more students</a:t>
            </a:r>
            <a:endParaRPr>
              <a:solidFill>
                <a:schemeClr val="dk1"/>
              </a:solidFill>
            </a:endParaRPr>
          </a:p>
        </p:txBody>
      </p:sp>
      <p:sp>
        <p:nvSpPr>
          <p:cNvPr id="291" name="Google Shape;291;p20"/>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Solution for Overlooked Students</a:t>
            </a:r>
            <a:endParaRPr b="1">
              <a:latin typeface="Montserrat"/>
              <a:ea typeface="Montserrat"/>
              <a:cs typeface="Montserrat"/>
              <a:sym typeface="Montserrat"/>
            </a:endParaRPr>
          </a:p>
        </p:txBody>
      </p:sp>
      <p:grpSp>
        <p:nvGrpSpPr>
          <p:cNvPr id="292" name="Google Shape;292;p20"/>
          <p:cNvGrpSpPr/>
          <p:nvPr/>
        </p:nvGrpSpPr>
        <p:grpSpPr>
          <a:xfrm>
            <a:off x="74574" y="4755654"/>
            <a:ext cx="8998777" cy="356679"/>
            <a:chOff x="74574" y="4755654"/>
            <a:chExt cx="8998777" cy="356679"/>
          </a:xfrm>
        </p:grpSpPr>
        <p:grpSp>
          <p:nvGrpSpPr>
            <p:cNvPr id="293" name="Google Shape;293;p20"/>
            <p:cNvGrpSpPr/>
            <p:nvPr/>
          </p:nvGrpSpPr>
          <p:grpSpPr>
            <a:xfrm>
              <a:off x="2741751" y="4757421"/>
              <a:ext cx="1266508" cy="354063"/>
              <a:chOff x="662100" y="4329899"/>
              <a:chExt cx="1033800" cy="686700"/>
            </a:xfrm>
          </p:grpSpPr>
          <p:sp>
            <p:nvSpPr>
              <p:cNvPr id="294" name="Google Shape;294;p20"/>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95" name="Google Shape;295;p2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296" name="Google Shape;296;p20"/>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297" name="Google Shape;297;p20"/>
            <p:cNvGrpSpPr/>
            <p:nvPr/>
          </p:nvGrpSpPr>
          <p:grpSpPr>
            <a:xfrm>
              <a:off x="784412" y="4756854"/>
              <a:ext cx="1084249" cy="354063"/>
              <a:chOff x="662100" y="4329899"/>
              <a:chExt cx="1033800" cy="686700"/>
            </a:xfrm>
          </p:grpSpPr>
          <p:sp>
            <p:nvSpPr>
              <p:cNvPr id="298" name="Google Shape;298;p20"/>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299" name="Google Shape;299;p2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300" name="Google Shape;300;p20"/>
            <p:cNvGrpSpPr/>
            <p:nvPr/>
          </p:nvGrpSpPr>
          <p:grpSpPr>
            <a:xfrm>
              <a:off x="4806768" y="4757571"/>
              <a:ext cx="1084249" cy="354063"/>
              <a:chOff x="662100" y="4329899"/>
              <a:chExt cx="1033800" cy="686700"/>
            </a:xfrm>
          </p:grpSpPr>
          <p:sp>
            <p:nvSpPr>
              <p:cNvPr id="301" name="Google Shape;301;p20"/>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02" name="Google Shape;302;p2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303" name="Google Shape;303;p20"/>
            <p:cNvGrpSpPr/>
            <p:nvPr/>
          </p:nvGrpSpPr>
          <p:grpSpPr>
            <a:xfrm rot="-300">
              <a:off x="7888616" y="4756945"/>
              <a:ext cx="1184735" cy="354063"/>
              <a:chOff x="662100" y="4329896"/>
              <a:chExt cx="1033800" cy="686700"/>
            </a:xfrm>
          </p:grpSpPr>
          <p:sp>
            <p:nvSpPr>
              <p:cNvPr id="304" name="Google Shape;304;p20"/>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05" name="Google Shape;305;p20"/>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306" name="Google Shape;306;p20"/>
            <p:cNvGrpSpPr/>
            <p:nvPr/>
          </p:nvGrpSpPr>
          <p:grpSpPr>
            <a:xfrm>
              <a:off x="6647790" y="4758219"/>
              <a:ext cx="1333086" cy="354063"/>
              <a:chOff x="662094" y="4329899"/>
              <a:chExt cx="962100" cy="686700"/>
            </a:xfrm>
          </p:grpSpPr>
          <p:sp>
            <p:nvSpPr>
              <p:cNvPr id="307" name="Google Shape;307;p20"/>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08" name="Google Shape;308;p20"/>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309" name="Google Shape;309;p20"/>
            <p:cNvGrpSpPr/>
            <p:nvPr/>
          </p:nvGrpSpPr>
          <p:grpSpPr>
            <a:xfrm rot="-328">
              <a:off x="1763524" y="4758218"/>
              <a:ext cx="1084249" cy="354063"/>
              <a:chOff x="662100" y="4329899"/>
              <a:chExt cx="1033800" cy="686700"/>
            </a:xfrm>
          </p:grpSpPr>
          <p:sp>
            <p:nvSpPr>
              <p:cNvPr id="310" name="Google Shape;310;p20"/>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11" name="Google Shape;311;p2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312" name="Google Shape;312;p20"/>
            <p:cNvGrpSpPr/>
            <p:nvPr/>
          </p:nvGrpSpPr>
          <p:grpSpPr>
            <a:xfrm rot="-353">
              <a:off x="3905510" y="4756895"/>
              <a:ext cx="1007128" cy="354063"/>
              <a:chOff x="662100" y="4329899"/>
              <a:chExt cx="1033800" cy="686700"/>
            </a:xfrm>
          </p:grpSpPr>
          <p:sp>
            <p:nvSpPr>
              <p:cNvPr id="313" name="Google Shape;313;p20"/>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14" name="Google Shape;314;p2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315" name="Google Shape;315;p20"/>
            <p:cNvGrpSpPr/>
            <p:nvPr/>
          </p:nvGrpSpPr>
          <p:grpSpPr>
            <a:xfrm>
              <a:off x="5787991" y="4755654"/>
              <a:ext cx="954714" cy="354063"/>
              <a:chOff x="662100" y="4329899"/>
              <a:chExt cx="1033800" cy="686700"/>
            </a:xfrm>
          </p:grpSpPr>
          <p:sp>
            <p:nvSpPr>
              <p:cNvPr id="316" name="Google Shape;316;p20"/>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17" name="Google Shape;317;p20"/>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pic>
        <p:nvPicPr>
          <p:cNvPr id="318" name="Google Shape;318;p20"/>
          <p:cNvPicPr preferRelativeResize="0"/>
          <p:nvPr/>
        </p:nvPicPr>
        <p:blipFill rotWithShape="1">
          <a:blip r:embed="rId3">
            <a:alphaModFix/>
          </a:blip>
          <a:srcRect b="0" l="44023" r="4299" t="2505"/>
          <a:stretch/>
        </p:blipFill>
        <p:spPr>
          <a:xfrm>
            <a:off x="6539100" y="1083075"/>
            <a:ext cx="1731450" cy="2041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311700" y="27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Montserrat"/>
                <a:ea typeface="Montserrat"/>
                <a:cs typeface="Montserrat"/>
                <a:sym typeface="Montserrat"/>
              </a:rPr>
              <a:t>Traditional “FAFSA”</a:t>
            </a:r>
            <a:r>
              <a:rPr b="1" lang="en">
                <a:latin typeface="Montserrat"/>
                <a:ea typeface="Montserrat"/>
                <a:cs typeface="Montserrat"/>
                <a:sym typeface="Montserrat"/>
              </a:rPr>
              <a:t> Results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grpSp>
        <p:nvGrpSpPr>
          <p:cNvPr id="324" name="Google Shape;324;p21"/>
          <p:cNvGrpSpPr/>
          <p:nvPr/>
        </p:nvGrpSpPr>
        <p:grpSpPr>
          <a:xfrm>
            <a:off x="74574" y="4755654"/>
            <a:ext cx="8998777" cy="356679"/>
            <a:chOff x="74574" y="4755654"/>
            <a:chExt cx="8998777" cy="356679"/>
          </a:xfrm>
        </p:grpSpPr>
        <p:grpSp>
          <p:nvGrpSpPr>
            <p:cNvPr id="325" name="Google Shape;325;p21"/>
            <p:cNvGrpSpPr/>
            <p:nvPr/>
          </p:nvGrpSpPr>
          <p:grpSpPr>
            <a:xfrm>
              <a:off x="2741751" y="4757421"/>
              <a:ext cx="1266508" cy="354063"/>
              <a:chOff x="662100" y="4329899"/>
              <a:chExt cx="1033800" cy="686700"/>
            </a:xfrm>
          </p:grpSpPr>
          <p:sp>
            <p:nvSpPr>
              <p:cNvPr id="326" name="Google Shape;326;p21"/>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27" name="Google Shape;327;p2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Competition</a:t>
                </a:r>
                <a:endParaRPr sz="1100">
                  <a:solidFill>
                    <a:schemeClr val="lt1"/>
                  </a:solidFill>
                  <a:latin typeface="Proxima Nova"/>
                  <a:ea typeface="Proxima Nova"/>
                  <a:cs typeface="Proxima Nova"/>
                  <a:sym typeface="Proxima Nova"/>
                </a:endParaRPr>
              </a:p>
            </p:txBody>
          </p:sp>
        </p:grpSp>
        <p:sp>
          <p:nvSpPr>
            <p:cNvPr id="328" name="Google Shape;328;p21"/>
            <p:cNvSpPr/>
            <p:nvPr/>
          </p:nvSpPr>
          <p:spPr>
            <a:xfrm>
              <a:off x="74574" y="4772025"/>
              <a:ext cx="816600" cy="3258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Intro</a:t>
              </a:r>
              <a:endParaRPr sz="1200">
                <a:solidFill>
                  <a:srgbClr val="FFFFFF"/>
                </a:solidFill>
                <a:latin typeface="Proxima Nova"/>
                <a:ea typeface="Proxima Nova"/>
                <a:cs typeface="Proxima Nova"/>
                <a:sym typeface="Proxima Nova"/>
              </a:endParaRPr>
            </a:p>
          </p:txBody>
        </p:sp>
        <p:grpSp>
          <p:nvGrpSpPr>
            <p:cNvPr id="329" name="Google Shape;329;p21"/>
            <p:cNvGrpSpPr/>
            <p:nvPr/>
          </p:nvGrpSpPr>
          <p:grpSpPr>
            <a:xfrm>
              <a:off x="784412" y="4756854"/>
              <a:ext cx="1084249" cy="354063"/>
              <a:chOff x="662100" y="4329899"/>
              <a:chExt cx="1033800" cy="686700"/>
            </a:xfrm>
          </p:grpSpPr>
          <p:sp>
            <p:nvSpPr>
              <p:cNvPr id="330" name="Google Shape;330;p21"/>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31" name="Google Shape;331;p2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Problem</a:t>
                </a:r>
                <a:endParaRPr sz="1100">
                  <a:solidFill>
                    <a:schemeClr val="lt1"/>
                  </a:solidFill>
                  <a:latin typeface="Proxima Nova"/>
                  <a:ea typeface="Proxima Nova"/>
                  <a:cs typeface="Proxima Nova"/>
                  <a:sym typeface="Proxima Nova"/>
                </a:endParaRPr>
              </a:p>
            </p:txBody>
          </p:sp>
        </p:grpSp>
        <p:grpSp>
          <p:nvGrpSpPr>
            <p:cNvPr id="332" name="Google Shape;332;p21"/>
            <p:cNvGrpSpPr/>
            <p:nvPr/>
          </p:nvGrpSpPr>
          <p:grpSpPr>
            <a:xfrm>
              <a:off x="4806768" y="4757571"/>
              <a:ext cx="1084249" cy="354063"/>
              <a:chOff x="662100" y="4329899"/>
              <a:chExt cx="1033800" cy="686700"/>
            </a:xfrm>
          </p:grpSpPr>
          <p:sp>
            <p:nvSpPr>
              <p:cNvPr id="333" name="Google Shape;333;p21"/>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34" name="Google Shape;334;p2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Financials</a:t>
                </a:r>
                <a:endParaRPr sz="1100">
                  <a:latin typeface="Proxima Nova"/>
                  <a:ea typeface="Proxima Nova"/>
                  <a:cs typeface="Proxima Nova"/>
                  <a:sym typeface="Proxima Nova"/>
                </a:endParaRPr>
              </a:p>
            </p:txBody>
          </p:sp>
        </p:grpSp>
        <p:grpSp>
          <p:nvGrpSpPr>
            <p:cNvPr id="335" name="Google Shape;335;p21"/>
            <p:cNvGrpSpPr/>
            <p:nvPr/>
          </p:nvGrpSpPr>
          <p:grpSpPr>
            <a:xfrm rot="-300">
              <a:off x="7888616" y="4756945"/>
              <a:ext cx="1184735" cy="354063"/>
              <a:chOff x="662100" y="4329896"/>
              <a:chExt cx="1033800" cy="686700"/>
            </a:xfrm>
          </p:grpSpPr>
          <p:sp>
            <p:nvSpPr>
              <p:cNvPr id="336" name="Google Shape;336;p21"/>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37" name="Google Shape;337;p21"/>
              <p:cNvSpPr txBox="1"/>
              <p:nvPr/>
            </p:nvSpPr>
            <p:spPr>
              <a:xfrm>
                <a:off x="749441" y="4329896"/>
                <a:ext cx="8466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Conclusion</a:t>
                </a:r>
                <a:endParaRPr sz="1100">
                  <a:latin typeface="Proxima Nova"/>
                  <a:ea typeface="Proxima Nova"/>
                  <a:cs typeface="Proxima Nova"/>
                  <a:sym typeface="Proxima Nova"/>
                </a:endParaRPr>
              </a:p>
            </p:txBody>
          </p:sp>
        </p:grpSp>
        <p:grpSp>
          <p:nvGrpSpPr>
            <p:cNvPr id="338" name="Google Shape;338;p21"/>
            <p:cNvGrpSpPr/>
            <p:nvPr/>
          </p:nvGrpSpPr>
          <p:grpSpPr>
            <a:xfrm>
              <a:off x="6647790" y="4758219"/>
              <a:ext cx="1333086" cy="354063"/>
              <a:chOff x="662094" y="4329899"/>
              <a:chExt cx="962100" cy="686700"/>
            </a:xfrm>
          </p:grpSpPr>
          <p:sp>
            <p:nvSpPr>
              <p:cNvPr id="339" name="Google Shape;339;p21"/>
              <p:cNvSpPr/>
              <p:nvPr/>
            </p:nvSpPr>
            <p:spPr>
              <a:xfrm>
                <a:off x="662094" y="4355415"/>
                <a:ext cx="9621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40" name="Google Shape;340;p21"/>
              <p:cNvSpPr txBox="1"/>
              <p:nvPr/>
            </p:nvSpPr>
            <p:spPr>
              <a:xfrm>
                <a:off x="782709"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Call-to-Action</a:t>
                </a:r>
                <a:endParaRPr sz="1100">
                  <a:latin typeface="Proxima Nova"/>
                  <a:ea typeface="Proxima Nova"/>
                  <a:cs typeface="Proxima Nova"/>
                  <a:sym typeface="Proxima Nova"/>
                </a:endParaRPr>
              </a:p>
            </p:txBody>
          </p:sp>
        </p:grpSp>
        <p:grpSp>
          <p:nvGrpSpPr>
            <p:cNvPr id="341" name="Google Shape;341;p21"/>
            <p:cNvGrpSpPr/>
            <p:nvPr/>
          </p:nvGrpSpPr>
          <p:grpSpPr>
            <a:xfrm rot="-328">
              <a:off x="1763524" y="4758218"/>
              <a:ext cx="1084249" cy="354063"/>
              <a:chOff x="662100" y="4329899"/>
              <a:chExt cx="1033800" cy="686700"/>
            </a:xfrm>
          </p:grpSpPr>
          <p:sp>
            <p:nvSpPr>
              <p:cNvPr id="342" name="Google Shape;342;p21"/>
              <p:cNvSpPr/>
              <p:nvPr/>
            </p:nvSpPr>
            <p:spPr>
              <a:xfrm>
                <a:off x="662100" y="4355400"/>
                <a:ext cx="1033800" cy="635700"/>
              </a:xfrm>
              <a:prstGeom prst="chevron">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43" name="Google Shape;343;p2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Customer</a:t>
                </a:r>
                <a:endParaRPr sz="1100">
                  <a:solidFill>
                    <a:schemeClr val="lt1"/>
                  </a:solidFill>
                  <a:latin typeface="Proxima Nova"/>
                  <a:ea typeface="Proxima Nova"/>
                  <a:cs typeface="Proxima Nova"/>
                  <a:sym typeface="Proxima Nova"/>
                </a:endParaRPr>
              </a:p>
            </p:txBody>
          </p:sp>
        </p:grpSp>
        <p:grpSp>
          <p:nvGrpSpPr>
            <p:cNvPr id="344" name="Google Shape;344;p21"/>
            <p:cNvGrpSpPr/>
            <p:nvPr/>
          </p:nvGrpSpPr>
          <p:grpSpPr>
            <a:xfrm rot="-353">
              <a:off x="3905510" y="4756895"/>
              <a:ext cx="1007128" cy="354063"/>
              <a:chOff x="662100" y="4329899"/>
              <a:chExt cx="1033800" cy="686700"/>
            </a:xfrm>
          </p:grpSpPr>
          <p:sp>
            <p:nvSpPr>
              <p:cNvPr id="345" name="Google Shape;345;p21"/>
              <p:cNvSpPr/>
              <p:nvPr/>
            </p:nvSpPr>
            <p:spPr>
              <a:xfrm>
                <a:off x="662100" y="4355400"/>
                <a:ext cx="1033800" cy="635700"/>
              </a:xfrm>
              <a:prstGeom prst="chevron">
                <a:avLst>
                  <a:gd fmla="val 50000" name="adj"/>
                </a:avLst>
              </a:prstGeom>
              <a:solidFill>
                <a:srgbClr val="5657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46" name="Google Shape;346;p2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Proxima Nova"/>
                    <a:ea typeface="Proxima Nova"/>
                    <a:cs typeface="Proxima Nova"/>
                    <a:sym typeface="Proxima Nova"/>
                  </a:rPr>
                  <a:t>Solution</a:t>
                </a:r>
                <a:endParaRPr sz="1100">
                  <a:solidFill>
                    <a:schemeClr val="lt1"/>
                  </a:solidFill>
                  <a:latin typeface="Proxima Nova"/>
                  <a:ea typeface="Proxima Nova"/>
                  <a:cs typeface="Proxima Nova"/>
                  <a:sym typeface="Proxima Nova"/>
                </a:endParaRPr>
              </a:p>
            </p:txBody>
          </p:sp>
        </p:grpSp>
        <p:grpSp>
          <p:nvGrpSpPr>
            <p:cNvPr id="347" name="Google Shape;347;p21"/>
            <p:cNvGrpSpPr/>
            <p:nvPr/>
          </p:nvGrpSpPr>
          <p:grpSpPr>
            <a:xfrm>
              <a:off x="5787991" y="4755654"/>
              <a:ext cx="954714" cy="354063"/>
              <a:chOff x="662100" y="4329899"/>
              <a:chExt cx="1033800" cy="686700"/>
            </a:xfrm>
          </p:grpSpPr>
          <p:sp>
            <p:nvSpPr>
              <p:cNvPr id="348" name="Google Shape;348;p21"/>
              <p:cNvSpPr/>
              <p:nvPr/>
            </p:nvSpPr>
            <p:spPr>
              <a:xfrm>
                <a:off x="662100" y="4355400"/>
                <a:ext cx="1033800" cy="635700"/>
              </a:xfrm>
              <a:prstGeom prst="chevron">
                <a:avLst>
                  <a:gd fmla="val 50000" name="adj"/>
                </a:avLst>
              </a:prstGeom>
              <a:solidFill>
                <a:srgbClr val="819C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matic SC"/>
                  <a:ea typeface="Amatic SC"/>
                  <a:cs typeface="Amatic SC"/>
                  <a:sym typeface="Amatic SC"/>
                </a:endParaRPr>
              </a:p>
            </p:txBody>
          </p:sp>
          <p:sp>
            <p:nvSpPr>
              <p:cNvPr id="349" name="Google Shape;349;p21"/>
              <p:cNvSpPr txBox="1"/>
              <p:nvPr/>
            </p:nvSpPr>
            <p:spPr>
              <a:xfrm>
                <a:off x="813337" y="4329899"/>
                <a:ext cx="760200" cy="68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Current</a:t>
                </a:r>
                <a:endParaRPr sz="1100">
                  <a:latin typeface="Proxima Nova"/>
                  <a:ea typeface="Proxima Nova"/>
                  <a:cs typeface="Proxima Nova"/>
                  <a:sym typeface="Proxima Nova"/>
                </a:endParaRPr>
              </a:p>
            </p:txBody>
          </p:sp>
        </p:grpSp>
      </p:grpSp>
      <p:pic>
        <p:nvPicPr>
          <p:cNvPr id="350" name="Google Shape;350;p21"/>
          <p:cNvPicPr preferRelativeResize="0"/>
          <p:nvPr/>
        </p:nvPicPr>
        <p:blipFill>
          <a:blip r:embed="rId3">
            <a:alphaModFix/>
          </a:blip>
          <a:stretch>
            <a:fillRect/>
          </a:stretch>
        </p:blipFill>
        <p:spPr>
          <a:xfrm>
            <a:off x="4919002" y="2650618"/>
            <a:ext cx="1227319" cy="1490816"/>
          </a:xfrm>
          <a:prstGeom prst="rect">
            <a:avLst/>
          </a:prstGeom>
          <a:noFill/>
          <a:ln>
            <a:noFill/>
          </a:ln>
        </p:spPr>
      </p:pic>
      <p:pic>
        <p:nvPicPr>
          <p:cNvPr id="351" name="Google Shape;351;p21"/>
          <p:cNvPicPr preferRelativeResize="0"/>
          <p:nvPr/>
        </p:nvPicPr>
        <p:blipFill>
          <a:blip r:embed="rId3">
            <a:alphaModFix/>
          </a:blip>
          <a:stretch>
            <a:fillRect/>
          </a:stretch>
        </p:blipFill>
        <p:spPr>
          <a:xfrm>
            <a:off x="2394266" y="1067764"/>
            <a:ext cx="1227319" cy="1490816"/>
          </a:xfrm>
          <a:prstGeom prst="rect">
            <a:avLst/>
          </a:prstGeom>
          <a:noFill/>
          <a:ln>
            <a:noFill/>
          </a:ln>
        </p:spPr>
      </p:pic>
      <p:pic>
        <p:nvPicPr>
          <p:cNvPr id="352" name="Google Shape;352;p21"/>
          <p:cNvPicPr preferRelativeResize="0"/>
          <p:nvPr/>
        </p:nvPicPr>
        <p:blipFill>
          <a:blip r:embed="rId3">
            <a:alphaModFix/>
          </a:blip>
          <a:stretch>
            <a:fillRect/>
          </a:stretch>
        </p:blipFill>
        <p:spPr>
          <a:xfrm>
            <a:off x="6199764" y="2652347"/>
            <a:ext cx="1227319" cy="1490816"/>
          </a:xfrm>
          <a:prstGeom prst="rect">
            <a:avLst/>
          </a:prstGeom>
          <a:noFill/>
          <a:ln>
            <a:noFill/>
          </a:ln>
        </p:spPr>
      </p:pic>
      <p:pic>
        <p:nvPicPr>
          <p:cNvPr id="353" name="Google Shape;353;p21"/>
          <p:cNvPicPr preferRelativeResize="0"/>
          <p:nvPr/>
        </p:nvPicPr>
        <p:blipFill>
          <a:blip r:embed="rId3">
            <a:alphaModFix/>
          </a:blip>
          <a:stretch>
            <a:fillRect/>
          </a:stretch>
        </p:blipFill>
        <p:spPr>
          <a:xfrm>
            <a:off x="3659405" y="1065177"/>
            <a:ext cx="1227319" cy="1490816"/>
          </a:xfrm>
          <a:prstGeom prst="rect">
            <a:avLst/>
          </a:prstGeom>
          <a:noFill/>
          <a:ln>
            <a:noFill/>
          </a:ln>
        </p:spPr>
      </p:pic>
      <p:pic>
        <p:nvPicPr>
          <p:cNvPr id="354" name="Google Shape;354;p21"/>
          <p:cNvPicPr preferRelativeResize="0"/>
          <p:nvPr/>
        </p:nvPicPr>
        <p:blipFill>
          <a:blip r:embed="rId3">
            <a:alphaModFix/>
          </a:blip>
          <a:stretch>
            <a:fillRect/>
          </a:stretch>
        </p:blipFill>
        <p:spPr>
          <a:xfrm>
            <a:off x="4924377" y="1070418"/>
            <a:ext cx="1227319" cy="1490816"/>
          </a:xfrm>
          <a:prstGeom prst="rect">
            <a:avLst/>
          </a:prstGeom>
          <a:noFill/>
          <a:ln>
            <a:noFill/>
          </a:ln>
        </p:spPr>
      </p:pic>
      <p:pic>
        <p:nvPicPr>
          <p:cNvPr id="355" name="Google Shape;355;p21"/>
          <p:cNvPicPr preferRelativeResize="0"/>
          <p:nvPr/>
        </p:nvPicPr>
        <p:blipFill>
          <a:blip r:embed="rId3">
            <a:alphaModFix/>
          </a:blip>
          <a:stretch>
            <a:fillRect/>
          </a:stretch>
        </p:blipFill>
        <p:spPr>
          <a:xfrm>
            <a:off x="6205139" y="1072147"/>
            <a:ext cx="1227319" cy="1490816"/>
          </a:xfrm>
          <a:prstGeom prst="rect">
            <a:avLst/>
          </a:prstGeom>
          <a:noFill/>
          <a:ln>
            <a:noFill/>
          </a:ln>
        </p:spPr>
      </p:pic>
      <p:pic>
        <p:nvPicPr>
          <p:cNvPr id="356" name="Google Shape;356;p21"/>
          <p:cNvPicPr preferRelativeResize="0"/>
          <p:nvPr/>
        </p:nvPicPr>
        <p:blipFill>
          <a:blip r:embed="rId3">
            <a:alphaModFix/>
          </a:blip>
          <a:stretch>
            <a:fillRect/>
          </a:stretch>
        </p:blipFill>
        <p:spPr>
          <a:xfrm>
            <a:off x="1113504" y="1066035"/>
            <a:ext cx="1227319" cy="1490816"/>
          </a:xfrm>
          <a:prstGeom prst="rect">
            <a:avLst/>
          </a:prstGeom>
          <a:noFill/>
          <a:ln>
            <a:noFill/>
          </a:ln>
        </p:spPr>
      </p:pic>
      <p:grpSp>
        <p:nvGrpSpPr>
          <p:cNvPr id="357" name="Google Shape;357;p21"/>
          <p:cNvGrpSpPr/>
          <p:nvPr/>
        </p:nvGrpSpPr>
        <p:grpSpPr>
          <a:xfrm>
            <a:off x="7736988" y="3831200"/>
            <a:ext cx="1383862" cy="615600"/>
            <a:chOff x="197488" y="3824425"/>
            <a:chExt cx="1383862" cy="615600"/>
          </a:xfrm>
        </p:grpSpPr>
        <p:sp>
          <p:nvSpPr>
            <p:cNvPr id="358" name="Google Shape;358;p21"/>
            <p:cNvSpPr/>
            <p:nvPr/>
          </p:nvSpPr>
          <p:spPr>
            <a:xfrm>
              <a:off x="197488" y="3940608"/>
              <a:ext cx="179100" cy="17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txBox="1"/>
            <p:nvPr/>
          </p:nvSpPr>
          <p:spPr>
            <a:xfrm>
              <a:off x="353750" y="3824425"/>
              <a:ext cx="122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 Helped</a:t>
              </a:r>
              <a:endParaRPr/>
            </a:p>
            <a:p>
              <a:pPr indent="0" lvl="0" marL="0" rtl="0" algn="l">
                <a:spcBef>
                  <a:spcPts val="0"/>
                </a:spcBef>
                <a:spcAft>
                  <a:spcPts val="0"/>
                </a:spcAft>
                <a:buNone/>
              </a:pPr>
              <a:r>
                <a:rPr lang="en"/>
                <a:t>Helped</a:t>
              </a:r>
              <a:endParaRPr/>
            </a:p>
          </p:txBody>
        </p:sp>
      </p:grpSp>
      <p:sp>
        <p:nvSpPr>
          <p:cNvPr id="360" name="Google Shape;360;p21"/>
          <p:cNvSpPr/>
          <p:nvPr/>
        </p:nvSpPr>
        <p:spPr>
          <a:xfrm>
            <a:off x="7736988" y="4151095"/>
            <a:ext cx="179100" cy="179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1"/>
          <p:cNvGrpSpPr/>
          <p:nvPr/>
        </p:nvGrpSpPr>
        <p:grpSpPr>
          <a:xfrm>
            <a:off x="1110753" y="2651248"/>
            <a:ext cx="2505452" cy="1494856"/>
            <a:chOff x="1110753" y="1068602"/>
            <a:chExt cx="2505452" cy="1494856"/>
          </a:xfrm>
        </p:grpSpPr>
        <p:pic>
          <p:nvPicPr>
            <p:cNvPr id="362" name="Google Shape;362;p21"/>
            <p:cNvPicPr preferRelativeResize="0"/>
            <p:nvPr/>
          </p:nvPicPr>
          <p:blipFill>
            <a:blip r:embed="rId4">
              <a:alphaModFix/>
            </a:blip>
            <a:stretch>
              <a:fillRect/>
            </a:stretch>
          </p:blipFill>
          <p:spPr>
            <a:xfrm>
              <a:off x="1110753" y="1068602"/>
              <a:ext cx="1227534" cy="1493504"/>
            </a:xfrm>
            <a:prstGeom prst="rect">
              <a:avLst/>
            </a:prstGeom>
            <a:noFill/>
            <a:ln>
              <a:noFill/>
            </a:ln>
          </p:spPr>
        </p:pic>
        <p:pic>
          <p:nvPicPr>
            <p:cNvPr id="363" name="Google Shape;363;p21"/>
            <p:cNvPicPr preferRelativeResize="0"/>
            <p:nvPr/>
          </p:nvPicPr>
          <p:blipFill>
            <a:blip r:embed="rId4">
              <a:alphaModFix/>
            </a:blip>
            <a:stretch>
              <a:fillRect/>
            </a:stretch>
          </p:blipFill>
          <p:spPr>
            <a:xfrm>
              <a:off x="2388670" y="1069955"/>
              <a:ext cx="1227534" cy="1493504"/>
            </a:xfrm>
            <a:prstGeom prst="rect">
              <a:avLst/>
            </a:prstGeom>
            <a:noFill/>
            <a:ln>
              <a:noFill/>
            </a:ln>
          </p:spPr>
        </p:pic>
      </p:grpSp>
      <p:pic>
        <p:nvPicPr>
          <p:cNvPr id="364" name="Google Shape;364;p21"/>
          <p:cNvPicPr preferRelativeResize="0"/>
          <p:nvPr/>
        </p:nvPicPr>
        <p:blipFill>
          <a:blip r:embed="rId3">
            <a:alphaModFix/>
          </a:blip>
          <a:stretch>
            <a:fillRect/>
          </a:stretch>
        </p:blipFill>
        <p:spPr>
          <a:xfrm>
            <a:off x="3659405" y="2656600"/>
            <a:ext cx="1227319" cy="14908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