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Proxima Nova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Extrabold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d48918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d48918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ad48918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ad48918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d93145c3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d93145c3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d93145c3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d93145c3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d93145c3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d93145c3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d48918a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d48918a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d947013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d947013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Subsidized period</a:t>
            </a:r>
            <a:r>
              <a:rPr lang="en" sz="1200">
                <a:solidFill>
                  <a:schemeClr val="dk1"/>
                </a:solidFill>
              </a:rPr>
              <a:t> (In-school) No payments and no interest accumulated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Deferred period</a:t>
            </a:r>
            <a:r>
              <a:rPr lang="en" sz="1200">
                <a:solidFill>
                  <a:schemeClr val="dk1"/>
                </a:solidFill>
              </a:rPr>
              <a:t> (after graduation) No payments but interest starts to accumulate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Repayment period</a:t>
            </a:r>
            <a:r>
              <a:rPr lang="en" sz="1200">
                <a:solidFill>
                  <a:schemeClr val="dk1"/>
                </a:solidFill>
              </a:rPr>
              <a:t> (2 yrs after graduation) Payments start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d947013a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d947013a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86450" y="3533150"/>
            <a:ext cx="337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6575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Non-profit </a:t>
            </a:r>
            <a:r>
              <a:rPr lang="en" sz="1800">
                <a:solidFill>
                  <a:srgbClr val="819CA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“last-stretch”</a:t>
            </a:r>
            <a:endParaRPr sz="1800">
              <a:solidFill>
                <a:srgbClr val="56575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6575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financing for </a:t>
            </a:r>
            <a:r>
              <a:rPr lang="en" sz="1800">
                <a:solidFill>
                  <a:srgbClr val="819CA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those</a:t>
            </a:r>
            <a:r>
              <a:rPr lang="en" sz="1800">
                <a:solidFill>
                  <a:srgbClr val="56575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" sz="1800">
                <a:solidFill>
                  <a:srgbClr val="819CA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 need</a:t>
            </a:r>
            <a:endParaRPr sz="1800">
              <a:solidFill>
                <a:srgbClr val="56575B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6400" y="2855138"/>
            <a:ext cx="291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56575B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Fair</a:t>
            </a:r>
            <a:r>
              <a:rPr lang="en" sz="3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en" sz="3700">
                <a:solidFill>
                  <a:srgbClr val="819CA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Chance</a:t>
            </a:r>
            <a:endParaRPr sz="3700">
              <a:solidFill>
                <a:srgbClr val="819CAD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7371" l="26236" r="27113" t="7312"/>
          <a:stretch/>
        </p:blipFill>
        <p:spPr>
          <a:xfrm>
            <a:off x="3569525" y="477850"/>
            <a:ext cx="2004950" cy="2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05900" y="4775149"/>
            <a:ext cx="35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Bryan Denq • Christopher Denq • Mark Lovett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18750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ducation is </a:t>
            </a:r>
            <a:r>
              <a:rPr b="1" lang="en">
                <a:solidFill>
                  <a:schemeClr val="dk1"/>
                </a:solidFill>
              </a:rPr>
              <a:t>expensive; </a:t>
            </a:r>
            <a:r>
              <a:rPr lang="en">
                <a:solidFill>
                  <a:schemeClr val="dk1"/>
                </a:solidFill>
              </a:rPr>
              <a:t>average yearly tuition:</a:t>
            </a:r>
            <a:endParaRPr b="1" baseline="30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Private non-profit 4 year university: </a:t>
            </a:r>
            <a:r>
              <a:rPr b="1" lang="en" sz="1800">
                <a:solidFill>
                  <a:schemeClr val="dk1"/>
                </a:solidFill>
              </a:rPr>
              <a:t>$38k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Public 4 year university: </a:t>
            </a:r>
            <a:r>
              <a:rPr b="1" lang="en" sz="1800">
                <a:solidFill>
                  <a:schemeClr val="dk1"/>
                </a:solidFill>
              </a:rPr>
              <a:t>$11k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2021, </a:t>
            </a:r>
            <a:r>
              <a:rPr b="1" lang="en">
                <a:solidFill>
                  <a:schemeClr val="dk1"/>
                </a:solidFill>
              </a:rPr>
              <a:t>1.7 trillion dollars of student debt</a:t>
            </a:r>
            <a:r>
              <a:rPr lang="en">
                <a:solidFill>
                  <a:schemeClr val="dk1"/>
                </a:solidFill>
              </a:rPr>
              <a:t> among 45 million debtors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Problems with financial aid: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Federal lending </a:t>
            </a:r>
            <a:r>
              <a:rPr lang="en" sz="1800" u="sng">
                <a:solidFill>
                  <a:schemeClr val="dk1"/>
                </a:solidFill>
              </a:rPr>
              <a:t>too selective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u="sng">
                <a:solidFill>
                  <a:schemeClr val="dk1"/>
                </a:solidFill>
              </a:rPr>
              <a:t>does not give enough aid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For-profit lending </a:t>
            </a:r>
            <a:r>
              <a:rPr lang="en" sz="1800" u="sng">
                <a:solidFill>
                  <a:schemeClr val="dk1"/>
                </a:solidFill>
              </a:rPr>
              <a:t>too pricey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159950" y="1706025"/>
            <a:ext cx="6824100" cy="183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FAIR CHANCE solves this by providing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lower interest rates</a:t>
            </a:r>
            <a:r>
              <a:rPr lang="en" sz="2300">
                <a:solidFill>
                  <a:schemeClr val="dk1"/>
                </a:solidFill>
              </a:rPr>
              <a:t> to </a:t>
            </a:r>
            <a:r>
              <a:rPr b="1" lang="en" sz="2300">
                <a:solidFill>
                  <a:schemeClr val="dk1"/>
                </a:solidFill>
              </a:rPr>
              <a:t>more</a:t>
            </a:r>
            <a:r>
              <a:rPr lang="en" sz="2300">
                <a:solidFill>
                  <a:schemeClr val="dk1"/>
                </a:solidFill>
              </a:rPr>
              <a:t> students!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Brand Positioning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74575" y="749525"/>
            <a:ext cx="9069425" cy="3957850"/>
            <a:chOff x="74575" y="749525"/>
            <a:chExt cx="9069425" cy="3957850"/>
          </a:xfrm>
        </p:grpSpPr>
        <p:sp>
          <p:nvSpPr>
            <p:cNvPr id="80" name="Google Shape;80;p16"/>
            <p:cNvSpPr/>
            <p:nvPr/>
          </p:nvSpPr>
          <p:spPr>
            <a:xfrm>
              <a:off x="5687691" y="1148799"/>
              <a:ext cx="1689600" cy="15030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311200" y="749525"/>
              <a:ext cx="3095400" cy="2260200"/>
            </a:xfrm>
            <a:prstGeom prst="ellipse">
              <a:avLst/>
            </a:prstGeom>
            <a:solidFill>
              <a:srgbClr val="EC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2852800" y="2852575"/>
              <a:ext cx="3192300" cy="1447500"/>
            </a:xfrm>
            <a:prstGeom prst="ellipse">
              <a:avLst/>
            </a:prstGeom>
            <a:solidFill>
              <a:srgbClr val="FF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4518900" y="1147600"/>
              <a:ext cx="73200" cy="3033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5400000">
              <a:off x="4526250" y="-20925"/>
              <a:ext cx="58500" cy="514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74575" y="2345775"/>
              <a:ext cx="1616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</a:rPr>
                <a:t>High Rejection</a:t>
              </a:r>
              <a:endParaRPr sz="1300"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3678147" y="749525"/>
              <a:ext cx="1830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</a:rPr>
                <a:t>Low Interest Rates</a:t>
              </a:r>
              <a:endParaRPr sz="1300"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7129950" y="2345775"/>
              <a:ext cx="1616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</a:rPr>
                <a:t>Low Rejection</a:t>
              </a:r>
              <a:endParaRPr sz="1300"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3639748" y="4248946"/>
              <a:ext cx="186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</a:rPr>
                <a:t>High Interest Rates</a:t>
              </a:r>
              <a:endParaRPr sz="1300"/>
            </a:p>
          </p:txBody>
        </p:sp>
        <p:pic>
          <p:nvPicPr>
            <p:cNvPr id="89" name="Google Shape;89;p16"/>
            <p:cNvPicPr preferRelativeResize="0"/>
            <p:nvPr/>
          </p:nvPicPr>
          <p:blipFill rotWithShape="1">
            <a:blip r:embed="rId3">
              <a:alphaModFix/>
            </a:blip>
            <a:srcRect b="8825" l="0" r="0" t="0"/>
            <a:stretch/>
          </p:blipFill>
          <p:spPr>
            <a:xfrm>
              <a:off x="2791920" y="1217588"/>
              <a:ext cx="1523085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4400" y="3734700"/>
              <a:ext cx="921391" cy="35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/>
            <p:cNvPicPr preferRelativeResize="0"/>
            <p:nvPr/>
          </p:nvPicPr>
          <p:blipFill rotWithShape="1">
            <a:blip r:embed="rId5">
              <a:alphaModFix/>
            </a:blip>
            <a:srcRect b="37616" l="0" r="0" t="38291"/>
            <a:stretch/>
          </p:blipFill>
          <p:spPr>
            <a:xfrm>
              <a:off x="3177988" y="3173784"/>
              <a:ext cx="1228601" cy="270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 rotWithShape="1">
            <a:blip r:embed="rId6">
              <a:alphaModFix/>
            </a:blip>
            <a:srcRect b="6208" l="9192" r="8873" t="0"/>
            <a:stretch/>
          </p:blipFill>
          <p:spPr>
            <a:xfrm>
              <a:off x="1430591" y="1342057"/>
              <a:ext cx="1157435" cy="91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91850" y="1938550"/>
              <a:ext cx="1370861" cy="46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78000" y="3567737"/>
              <a:ext cx="1228600" cy="380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704400" y="3202825"/>
              <a:ext cx="949900" cy="3682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10">
              <a:alphaModFix/>
            </a:blip>
            <a:srcRect b="24000" l="8563" r="10036" t="5947"/>
            <a:stretch/>
          </p:blipFill>
          <p:spPr>
            <a:xfrm>
              <a:off x="6002963" y="1444582"/>
              <a:ext cx="1059025" cy="9114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6"/>
            <p:cNvGrpSpPr/>
            <p:nvPr/>
          </p:nvGrpSpPr>
          <p:grpSpPr>
            <a:xfrm>
              <a:off x="6225875" y="3488475"/>
              <a:ext cx="2918125" cy="1218900"/>
              <a:chOff x="6394325" y="3639925"/>
              <a:chExt cx="2918125" cy="1218900"/>
            </a:xfrm>
          </p:grpSpPr>
          <p:sp>
            <p:nvSpPr>
              <p:cNvPr id="98" name="Google Shape;98;p16"/>
              <p:cNvSpPr txBox="1"/>
              <p:nvPr/>
            </p:nvSpPr>
            <p:spPr>
              <a:xfrm>
                <a:off x="6564150" y="3639925"/>
                <a:ext cx="2748300" cy="121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</a:rPr>
                  <a:t>Fair Chance</a:t>
                </a:r>
                <a:endParaRPr sz="1200">
                  <a:solidFill>
                    <a:srgbClr val="000000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</a:rPr>
                  <a:t>Competitors (For-profit lenders)</a:t>
                </a:r>
                <a:endParaRPr sz="1200">
                  <a:solidFill>
                    <a:srgbClr val="000000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</a:rPr>
                  <a:t>Supplementers (Non-profit lenders)</a:t>
                </a:r>
                <a:endParaRPr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6394325" y="4137550"/>
                <a:ext cx="209700" cy="2094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rgbClr val="F4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6394325" y="4555250"/>
                <a:ext cx="209700" cy="2094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6394325" y="3719875"/>
                <a:ext cx="209700" cy="2094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D9EAD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5687691" y="1148799"/>
            <a:ext cx="1689600" cy="15030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311200" y="749525"/>
            <a:ext cx="3095400" cy="2260200"/>
          </a:xfrm>
          <a:prstGeom prst="ellipse">
            <a:avLst/>
          </a:prstGeom>
          <a:solidFill>
            <a:srgbClr val="ECF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518900" y="1147600"/>
            <a:ext cx="73200" cy="143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5400000">
            <a:off x="4526250" y="-20925"/>
            <a:ext cx="58500" cy="514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74575" y="2345775"/>
            <a:ext cx="161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High Rejection</a:t>
            </a:r>
            <a:endParaRPr sz="1300"/>
          </a:p>
        </p:txBody>
      </p:sp>
      <p:sp>
        <p:nvSpPr>
          <p:cNvPr id="111" name="Google Shape;111;p17"/>
          <p:cNvSpPr txBox="1"/>
          <p:nvPr/>
        </p:nvSpPr>
        <p:spPr>
          <a:xfrm>
            <a:off x="3678147" y="749525"/>
            <a:ext cx="183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Low Interest Rates</a:t>
            </a:r>
            <a:endParaRPr sz="1300"/>
          </a:p>
        </p:txBody>
      </p:sp>
      <p:sp>
        <p:nvSpPr>
          <p:cNvPr id="112" name="Google Shape;112;p17"/>
          <p:cNvSpPr txBox="1"/>
          <p:nvPr/>
        </p:nvSpPr>
        <p:spPr>
          <a:xfrm>
            <a:off x="7129950" y="2345775"/>
            <a:ext cx="161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Low Rejection</a:t>
            </a:r>
            <a:endParaRPr sz="130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8825" l="0" r="0" t="0"/>
          <a:stretch/>
        </p:blipFill>
        <p:spPr>
          <a:xfrm>
            <a:off x="2791920" y="1217588"/>
            <a:ext cx="152308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6208" l="9192" r="8873" t="0"/>
          <a:stretch/>
        </p:blipFill>
        <p:spPr>
          <a:xfrm>
            <a:off x="1430591" y="1342057"/>
            <a:ext cx="1157435" cy="9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850" y="1938550"/>
            <a:ext cx="1370861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6">
            <a:alphaModFix/>
          </a:blip>
          <a:srcRect b="24000" l="8563" r="10036" t="5947"/>
          <a:stretch/>
        </p:blipFill>
        <p:spPr>
          <a:xfrm>
            <a:off x="6002963" y="1444582"/>
            <a:ext cx="1059025" cy="91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11700" y="918750"/>
            <a:ext cx="8520600" cy="3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are </a:t>
            </a:r>
            <a:r>
              <a:rPr b="1" lang="en" sz="1800">
                <a:solidFill>
                  <a:srgbClr val="000000"/>
                </a:solidFill>
              </a:rPr>
              <a:t>not</a:t>
            </a:r>
            <a:r>
              <a:rPr lang="en" sz="1800">
                <a:solidFill>
                  <a:srgbClr val="000000"/>
                </a:solidFill>
              </a:rPr>
              <a:t> replacing FAFSA/non-profit; we are supplementing </a:t>
            </a:r>
            <a:r>
              <a:rPr lang="en" sz="1800"/>
              <a:t>them by </a:t>
            </a:r>
            <a:r>
              <a:rPr lang="en" sz="1800">
                <a:solidFill>
                  <a:srgbClr val="000000"/>
                </a:solidFill>
              </a:rPr>
              <a:t>helping under-served students.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</a:t>
            </a:r>
            <a:r>
              <a:rPr b="1" lang="en" sz="1800">
                <a:solidFill>
                  <a:srgbClr val="000000"/>
                </a:solidFill>
              </a:rPr>
              <a:t>are</a:t>
            </a:r>
            <a:r>
              <a:rPr lang="en" sz="1800">
                <a:solidFill>
                  <a:srgbClr val="000000"/>
                </a:solidFill>
              </a:rPr>
              <a:t> replacing for-profit lenders.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Brand Positioning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FAIR CHANCE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918750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invent the </a:t>
            </a:r>
            <a:r>
              <a:rPr b="1" lang="en">
                <a:solidFill>
                  <a:schemeClr val="dk1"/>
                </a:solidFill>
              </a:rPr>
              <a:t>FAIR SCORE</a:t>
            </a:r>
            <a:endParaRPr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Robust, unbiased machine-learning evaluation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Gives </a:t>
            </a:r>
            <a:r>
              <a:rPr b="1" lang="en" sz="1800">
                <a:solidFill>
                  <a:schemeClr val="dk1"/>
                </a:solidFill>
              </a:rPr>
              <a:t>holistic understanding</a:t>
            </a:r>
            <a:r>
              <a:rPr lang="en" sz="1800">
                <a:solidFill>
                  <a:schemeClr val="dk1"/>
                </a:solidFill>
              </a:rPr>
              <a:t> of applicants’ stories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Better identify under-served students (vs. FAFSA, non-profits)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give students the </a:t>
            </a:r>
            <a:r>
              <a:rPr b="1" lang="en">
                <a:solidFill>
                  <a:schemeClr val="dk1"/>
                </a:solidFill>
              </a:rPr>
              <a:t>FAIR RATE</a:t>
            </a:r>
            <a:endParaRPr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Subsidized, </a:t>
            </a:r>
            <a:r>
              <a:rPr lang="en" sz="1800">
                <a:solidFill>
                  <a:schemeClr val="dk1"/>
                </a:solidFill>
              </a:rPr>
              <a:t>deferred</a:t>
            </a:r>
            <a:r>
              <a:rPr lang="en" sz="1800">
                <a:solidFill>
                  <a:schemeClr val="dk1"/>
                </a:solidFill>
              </a:rPr>
              <a:t> interest rate on all non-profit loans given out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Students pay nothing while in school and job search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We only collect repayment once they have a stable income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Removes financial burden short-term → increases success in long-term</a:t>
            </a:r>
            <a:endParaRPr sz="1800"/>
          </a:p>
        </p:txBody>
      </p:sp>
      <p:sp>
        <p:nvSpPr>
          <p:cNvPr id="126" name="Google Shape;126;p18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50" y="1212724"/>
            <a:ext cx="4342613" cy="2895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Financials: Loan Structure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50" y="1197225"/>
            <a:ext cx="4343400" cy="292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27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Call-to-Action: Looking Ahead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926275"/>
            <a:ext cx="8520600" cy="3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Seeking: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Investors, donors, partnerships (Khan Academy, Coursera, Udemy)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Recruiting for: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Legal, Accounting, HR</a:t>
            </a:r>
            <a:br>
              <a:rPr lang="en" sz="18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Applying to: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Coca Cola Foundation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3M Foundation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Carnegie Foundation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Federal Grants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50" y="2095725"/>
            <a:ext cx="2231298" cy="7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24813" r="23811" t="0"/>
          <a:stretch/>
        </p:blipFill>
        <p:spPr>
          <a:xfrm>
            <a:off x="7755775" y="2466451"/>
            <a:ext cx="1191773" cy="130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063" y="3369050"/>
            <a:ext cx="1495363" cy="7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6">
            <a:alphaModFix/>
          </a:blip>
          <a:srcRect b="14803" l="30911" r="31345" t="14570"/>
          <a:stretch/>
        </p:blipFill>
        <p:spPr>
          <a:xfrm>
            <a:off x="6432050" y="3175775"/>
            <a:ext cx="1038228" cy="1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0" y="4755650"/>
            <a:ext cx="9144000" cy="408300"/>
          </a:xfrm>
          <a:prstGeom prst="rect">
            <a:avLst/>
          </a:prstGeom>
          <a:solidFill>
            <a:srgbClr val="819C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