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DCF612-E816-434A-A18F-B9C8C070CCB0}">
          <p14:sldIdLst>
            <p14:sldId id="256"/>
            <p14:sldId id="257"/>
            <p14:sldId id="258"/>
            <p14:sldId id="261"/>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7/23/2018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7/23/2018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7/23/2018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7/23/2018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F8F0F-2830-47A8-924F-618A179F4719}"/>
              </a:ext>
            </a:extLst>
          </p:cNvPr>
          <p:cNvSpPr>
            <a:spLocks noGrp="1"/>
          </p:cNvSpPr>
          <p:nvPr>
            <p:ph type="ctrTitle"/>
          </p:nvPr>
        </p:nvSpPr>
        <p:spPr>
          <a:xfrm>
            <a:off x="1667312" y="1101012"/>
            <a:ext cx="8991600" cy="2202025"/>
          </a:xfrm>
        </p:spPr>
        <p:txBody>
          <a:bodyPr/>
          <a:lstStyle/>
          <a:p>
            <a:r>
              <a:rPr lang="en-US" dirty="0"/>
              <a:t>Netflix Stock Profile</a:t>
            </a:r>
          </a:p>
        </p:txBody>
      </p:sp>
      <p:sp>
        <p:nvSpPr>
          <p:cNvPr id="3" name="Subtitle 2">
            <a:extLst>
              <a:ext uri="{FF2B5EF4-FFF2-40B4-BE49-F238E27FC236}">
                <a16:creationId xmlns:a16="http://schemas.microsoft.com/office/drawing/2014/main" id="{23366E84-6261-42F6-BEE5-EAE45D5FF08B}"/>
              </a:ext>
            </a:extLst>
          </p:cNvPr>
          <p:cNvSpPr>
            <a:spLocks noGrp="1"/>
          </p:cNvSpPr>
          <p:nvPr>
            <p:ph type="subTitle" idx="1"/>
          </p:nvPr>
        </p:nvSpPr>
        <p:spPr>
          <a:xfrm>
            <a:off x="3549942" y="3990763"/>
            <a:ext cx="5092116" cy="998375"/>
          </a:xfrm>
        </p:spPr>
        <p:txBody>
          <a:bodyPr>
            <a:normAutofit/>
          </a:bodyPr>
          <a:lstStyle/>
          <a:p>
            <a:r>
              <a:rPr lang="en-US" b="1" dirty="0"/>
              <a:t>Understanding Netflix stock data using Python and data visualization techniques.</a:t>
            </a:r>
          </a:p>
        </p:txBody>
      </p:sp>
    </p:spTree>
    <p:extLst>
      <p:ext uri="{BB962C8B-B14F-4D97-AF65-F5344CB8AC3E}">
        <p14:creationId xmlns:p14="http://schemas.microsoft.com/office/powerpoint/2010/main" val="350211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CF38-D2B9-4585-9B91-F74C57A8F2F4}"/>
              </a:ext>
            </a:extLst>
          </p:cNvPr>
          <p:cNvSpPr>
            <a:spLocks noGrp="1"/>
          </p:cNvSpPr>
          <p:nvPr>
            <p:ph type="title"/>
          </p:nvPr>
        </p:nvSpPr>
        <p:spPr>
          <a:xfrm>
            <a:off x="1827403" y="532847"/>
            <a:ext cx="8045041" cy="1233182"/>
          </a:xfrm>
        </p:spPr>
        <p:txBody>
          <a:bodyPr>
            <a:normAutofit/>
          </a:bodyPr>
          <a:lstStyle/>
          <a:p>
            <a:r>
              <a:rPr lang="en-US" dirty="0"/>
              <a:t>Utilizing DATA Visualizations to determine the Netflix Stock Profile</a:t>
            </a:r>
          </a:p>
        </p:txBody>
      </p:sp>
      <p:sp>
        <p:nvSpPr>
          <p:cNvPr id="3" name="Content Placeholder 2">
            <a:extLst>
              <a:ext uri="{FF2B5EF4-FFF2-40B4-BE49-F238E27FC236}">
                <a16:creationId xmlns:a16="http://schemas.microsoft.com/office/drawing/2014/main" id="{D596C25D-240D-4DCB-B51C-A48571DE731A}"/>
              </a:ext>
            </a:extLst>
          </p:cNvPr>
          <p:cNvSpPr>
            <a:spLocks noGrp="1"/>
          </p:cNvSpPr>
          <p:nvPr>
            <p:ph idx="1"/>
          </p:nvPr>
        </p:nvSpPr>
        <p:spPr>
          <a:xfrm>
            <a:off x="637563" y="2365549"/>
            <a:ext cx="4689446" cy="3959604"/>
          </a:xfrm>
        </p:spPr>
        <p:txBody>
          <a:bodyPr>
            <a:normAutofit fontScale="92500" lnSpcReduction="20000"/>
          </a:bodyPr>
          <a:lstStyle/>
          <a:p>
            <a:pPr marL="0" indent="0" algn="ctr">
              <a:buNone/>
            </a:pPr>
            <a:r>
              <a:rPr lang="en-US" sz="2800" dirty="0">
                <a:solidFill>
                  <a:schemeClr val="accent2">
                    <a:lumMod val="75000"/>
                  </a:schemeClr>
                </a:solidFill>
              </a:rPr>
              <a:t>Four different graphs were used to understand the Netflix Stock Profile:</a:t>
            </a:r>
            <a:endParaRPr lang="en-US" dirty="0">
              <a:solidFill>
                <a:schemeClr val="accent2">
                  <a:lumMod val="75000"/>
                </a:schemeClr>
              </a:solidFill>
            </a:endParaRPr>
          </a:p>
          <a:p>
            <a:pPr marL="342900" indent="-342900">
              <a:buFont typeface="+mj-lt"/>
              <a:buAutoNum type="arabicPeriod"/>
            </a:pPr>
            <a:r>
              <a:rPr lang="en-US" sz="2000" dirty="0"/>
              <a:t>Violin plot comparing the distribution of Netflix stock prices by quarter.</a:t>
            </a:r>
          </a:p>
          <a:p>
            <a:pPr marL="342900" indent="-342900">
              <a:buFont typeface="+mj-lt"/>
              <a:buAutoNum type="arabicPeriod"/>
            </a:pPr>
            <a:r>
              <a:rPr lang="en-US" sz="2000" dirty="0"/>
              <a:t>Overlapping scatter plot that compares estimated and actual EPS each quarter.</a:t>
            </a:r>
          </a:p>
          <a:p>
            <a:pPr marL="342900" indent="-342900">
              <a:buFont typeface="+mj-lt"/>
              <a:buAutoNum type="arabicPeriod"/>
            </a:pPr>
            <a:r>
              <a:rPr lang="en-US" sz="2000" dirty="0"/>
              <a:t>Side by side bar graph differentiating revenue versus earnings each quarter.</a:t>
            </a:r>
          </a:p>
          <a:p>
            <a:pPr marL="342900" indent="-342900">
              <a:buFont typeface="+mj-lt"/>
              <a:buAutoNum type="arabicPeriod"/>
            </a:pPr>
            <a:r>
              <a:rPr lang="en-US" sz="2000" dirty="0"/>
              <a:t>Side by side line graphs comparing the Netflix stock price to the Dow Jones stock price.  </a:t>
            </a:r>
          </a:p>
          <a:p>
            <a:pPr marL="342900" indent="-342900">
              <a:buFont typeface="+mj-lt"/>
              <a:buAutoNum type="arabicPeriod"/>
            </a:pPr>
            <a:endParaRPr lang="en-US" dirty="0"/>
          </a:p>
          <a:p>
            <a:pPr marL="342900" indent="-342900">
              <a:buFont typeface="+mj-lt"/>
              <a:buAutoNum type="arabicPeriod"/>
            </a:pPr>
            <a:endParaRPr lang="en-US" dirty="0"/>
          </a:p>
        </p:txBody>
      </p:sp>
      <p:sp>
        <p:nvSpPr>
          <p:cNvPr id="4" name="Rectangle 3">
            <a:extLst>
              <a:ext uri="{FF2B5EF4-FFF2-40B4-BE49-F238E27FC236}">
                <a16:creationId xmlns:a16="http://schemas.microsoft.com/office/drawing/2014/main" id="{B9AF62A9-73E5-4B9C-A0D9-C5D159A49354}"/>
              </a:ext>
            </a:extLst>
          </p:cNvPr>
          <p:cNvSpPr/>
          <p:nvPr/>
        </p:nvSpPr>
        <p:spPr>
          <a:xfrm>
            <a:off x="5849924" y="2105782"/>
            <a:ext cx="5626215" cy="4401205"/>
          </a:xfrm>
          <a:prstGeom prst="rect">
            <a:avLst/>
          </a:prstGeom>
        </p:spPr>
        <p:txBody>
          <a:bodyPr wrap="square">
            <a:spAutoFit/>
          </a:bodyPr>
          <a:lstStyle/>
          <a:p>
            <a:pPr algn="ctr"/>
            <a:r>
              <a:rPr lang="en-US" sz="2800" b="1" dirty="0">
                <a:solidFill>
                  <a:schemeClr val="accent2">
                    <a:lumMod val="75000"/>
                  </a:schemeClr>
                </a:solidFill>
              </a:rPr>
              <a:t>Conclusions:</a:t>
            </a:r>
          </a:p>
          <a:p>
            <a:pPr algn="ctr"/>
            <a:endParaRPr lang="en-US" sz="1200" b="1" dirty="0"/>
          </a:p>
          <a:p>
            <a:pPr algn="ctr"/>
            <a:r>
              <a:rPr lang="en-US" sz="2400" dirty="0"/>
              <a:t>After parsing through and organizing the data into graph visualizations using Python, Matplotlib and Seaborn, it has been determined that the Netflix stock profile is growing, is often close to Yahoo finance projections, and while more volatile than the Dow Jones average, growing positively overall.  Additionally, Netflix revenue and earnings have slowly, but steadily grown over 2017.</a:t>
            </a:r>
            <a:endParaRPr lang="en-US" dirty="0"/>
          </a:p>
        </p:txBody>
      </p:sp>
    </p:spTree>
    <p:extLst>
      <p:ext uri="{BB962C8B-B14F-4D97-AF65-F5344CB8AC3E}">
        <p14:creationId xmlns:p14="http://schemas.microsoft.com/office/powerpoint/2010/main" val="175861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7C7AE9F-E437-444A-A027-0E510A5B113B}"/>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800">
                <a:solidFill>
                  <a:schemeClr val="bg1"/>
                </a:solidFill>
              </a:rPr>
              <a:t>2017 Netflix stock prices per Quarter</a:t>
            </a:r>
          </a:p>
        </p:txBody>
      </p:sp>
      <p:sp>
        <p:nvSpPr>
          <p:cNvPr id="35" name="Text Placeholder 3">
            <a:extLst>
              <a:ext uri="{FF2B5EF4-FFF2-40B4-BE49-F238E27FC236}">
                <a16:creationId xmlns:a16="http://schemas.microsoft.com/office/drawing/2014/main" id="{2EDB4492-D908-4D18-AEBD-F6113BCF4DF1}"/>
              </a:ext>
            </a:extLst>
          </p:cNvPr>
          <p:cNvSpPr>
            <a:spLocks noGrp="1"/>
          </p:cNvSpPr>
          <p:nvPr>
            <p:ph type="body" sz="half" idx="2"/>
          </p:nvPr>
        </p:nvSpPr>
        <p:spPr>
          <a:xfrm>
            <a:off x="419451" y="2638044"/>
            <a:ext cx="3791822" cy="3662088"/>
          </a:xfrm>
        </p:spPr>
        <p:txBody>
          <a:bodyPr vert="horz" lIns="91440" tIns="45720" rIns="91440" bIns="45720" rtlCol="0">
            <a:normAutofit/>
          </a:bodyPr>
          <a:lstStyle/>
          <a:p>
            <a:pPr indent="-228600" algn="l">
              <a:buFont typeface="Arial" panose="020B0604020202020204" pitchFamily="34" charset="0"/>
              <a:buChar char="•"/>
            </a:pPr>
            <a:r>
              <a:rPr lang="en-US" dirty="0">
                <a:solidFill>
                  <a:schemeClr val="bg1"/>
                </a:solidFill>
              </a:rPr>
              <a:t>This violin chart displays the distribution of Netflix stock price by quarter.</a:t>
            </a:r>
          </a:p>
          <a:p>
            <a:pPr indent="-228600" algn="l">
              <a:buFont typeface="Arial" panose="020B0604020202020204" pitchFamily="34" charset="0"/>
              <a:buChar char="•"/>
            </a:pPr>
            <a:r>
              <a:rPr lang="en-US" dirty="0">
                <a:solidFill>
                  <a:schemeClr val="bg1"/>
                </a:solidFill>
              </a:rPr>
              <a:t>The white dot within each violin plot is the mean stock price of that quarter.  We can see the mean price corresponds to the overall distribution of price fluctuations within the quarter, deemed by the widest point of each violin plot. </a:t>
            </a:r>
          </a:p>
          <a:p>
            <a:pPr indent="-228600" algn="l">
              <a:buFont typeface="Arial" panose="020B0604020202020204" pitchFamily="34" charset="0"/>
              <a:buChar char="•"/>
            </a:pPr>
            <a:r>
              <a:rPr lang="en-US" dirty="0">
                <a:solidFill>
                  <a:schemeClr val="bg1"/>
                </a:solidFill>
              </a:rPr>
              <a:t>Quarter1 mean price:  $140</a:t>
            </a:r>
          </a:p>
          <a:p>
            <a:pPr indent="-228600" algn="l">
              <a:buFont typeface="Arial" panose="020B0604020202020204" pitchFamily="34" charset="0"/>
              <a:buChar char="•"/>
            </a:pPr>
            <a:r>
              <a:rPr lang="en-US" dirty="0">
                <a:solidFill>
                  <a:schemeClr val="bg1"/>
                </a:solidFill>
              </a:rPr>
              <a:t>Quarter 2 mean price:  $153</a:t>
            </a:r>
          </a:p>
          <a:p>
            <a:pPr indent="-228600" algn="l">
              <a:buFont typeface="Arial" panose="020B0604020202020204" pitchFamily="34" charset="0"/>
              <a:buChar char="•"/>
            </a:pPr>
            <a:r>
              <a:rPr lang="en-US" dirty="0">
                <a:solidFill>
                  <a:schemeClr val="bg1"/>
                </a:solidFill>
              </a:rPr>
              <a:t>Quarter 3 mean price:  $178</a:t>
            </a:r>
          </a:p>
          <a:p>
            <a:pPr indent="-228600" algn="l">
              <a:buFont typeface="Arial" panose="020B0604020202020204" pitchFamily="34" charset="0"/>
              <a:buChar char="•"/>
            </a:pPr>
            <a:r>
              <a:rPr lang="en-US" dirty="0">
                <a:solidFill>
                  <a:schemeClr val="bg1"/>
                </a:solidFill>
              </a:rPr>
              <a:t>Quarter 4 mean price:  $197</a:t>
            </a:r>
          </a:p>
          <a:p>
            <a:pPr indent="-228600" algn="l">
              <a:buFont typeface="Arial" panose="020B0604020202020204" pitchFamily="34" charset="0"/>
              <a:buChar char="•"/>
            </a:pPr>
            <a:endParaRPr lang="en-US" dirty="0">
              <a:solidFill>
                <a:schemeClr val="bg1"/>
              </a:solidFill>
            </a:endParaRPr>
          </a:p>
          <a:p>
            <a:pPr indent="-228600" algn="l">
              <a:buFont typeface="Arial" panose="020B0604020202020204" pitchFamily="34" charset="0"/>
              <a:buChar char="•"/>
            </a:pPr>
            <a:endParaRPr lang="en-US" dirty="0">
              <a:solidFill>
                <a:schemeClr val="bg1"/>
              </a:solidFill>
            </a:endParaRPr>
          </a:p>
        </p:txBody>
      </p:sp>
      <p:pic>
        <p:nvPicPr>
          <p:cNvPr id="12" name="Picture 11">
            <a:extLst>
              <a:ext uri="{FF2B5EF4-FFF2-40B4-BE49-F238E27FC236}">
                <a16:creationId xmlns:a16="http://schemas.microsoft.com/office/drawing/2014/main" id="{85592792-8DC9-454E-B428-1EC6FD677D24}"/>
              </a:ext>
            </a:extLst>
          </p:cNvPr>
          <p:cNvPicPr>
            <a:picLocks noChangeAspect="1"/>
          </p:cNvPicPr>
          <p:nvPr/>
        </p:nvPicPr>
        <p:blipFill>
          <a:blip r:embed="rId2"/>
          <a:stretch>
            <a:fillRect/>
          </a:stretch>
        </p:blipFill>
        <p:spPr>
          <a:xfrm>
            <a:off x="4861248" y="1474237"/>
            <a:ext cx="7177510" cy="3872204"/>
          </a:xfrm>
          <a:prstGeom prst="rect">
            <a:avLst/>
          </a:prstGeom>
        </p:spPr>
      </p:pic>
    </p:spTree>
    <p:extLst>
      <p:ext uri="{BB962C8B-B14F-4D97-AF65-F5344CB8AC3E}">
        <p14:creationId xmlns:p14="http://schemas.microsoft.com/office/powerpoint/2010/main" val="148642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C7E7-0661-439D-89B6-AF85E5058240}"/>
              </a:ext>
            </a:extLst>
          </p:cNvPr>
          <p:cNvSpPr>
            <a:spLocks noGrp="1"/>
          </p:cNvSpPr>
          <p:nvPr>
            <p:ph type="title"/>
          </p:nvPr>
        </p:nvSpPr>
        <p:spPr>
          <a:xfrm>
            <a:off x="8108302" y="503852"/>
            <a:ext cx="3648269" cy="1558213"/>
          </a:xfrm>
        </p:spPr>
        <p:txBody>
          <a:bodyPr vert="horz" lIns="182880" tIns="182880" rIns="182880" bIns="182880" rtlCol="0" anchor="ctr">
            <a:normAutofit fontScale="90000"/>
          </a:bodyPr>
          <a:lstStyle/>
          <a:p>
            <a:r>
              <a:rPr lang="en-US" sz="2800" dirty="0"/>
              <a:t>Estimated Vs. Actual Earnings Per Share</a:t>
            </a:r>
          </a:p>
        </p:txBody>
      </p:sp>
      <p:sp>
        <p:nvSpPr>
          <p:cNvPr id="14" name="Rectangle 9">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2478419-F887-4F89-8B35-DFB10A36341C}"/>
              </a:ext>
            </a:extLst>
          </p:cNvPr>
          <p:cNvSpPr>
            <a:spLocks noGrp="1"/>
          </p:cNvSpPr>
          <p:nvPr>
            <p:ph type="body" sz="half" idx="2"/>
          </p:nvPr>
        </p:nvSpPr>
        <p:spPr>
          <a:xfrm>
            <a:off x="8108302" y="2444620"/>
            <a:ext cx="3648269" cy="3456630"/>
          </a:xfrm>
        </p:spPr>
        <p:txBody>
          <a:bodyPr vert="horz" lIns="91440" tIns="45720" rIns="91440" bIns="45720" rtlCol="0">
            <a:normAutofit/>
          </a:bodyPr>
          <a:lstStyle/>
          <a:p>
            <a:pPr marL="285750" indent="-285750" algn="l">
              <a:buFont typeface="Arial" panose="020B0604020202020204" pitchFamily="34" charset="0"/>
              <a:buChar char="•"/>
            </a:pPr>
            <a:r>
              <a:rPr lang="en-US" dirty="0">
                <a:solidFill>
                  <a:schemeClr val="tx1">
                    <a:lumMod val="85000"/>
                    <a:lumOff val="15000"/>
                  </a:schemeClr>
                </a:solidFill>
              </a:rPr>
              <a:t>This scatter plot measures the Yahoo Finance projection of estimated EPS versus the actual EPS for Netflix, by quarter.</a:t>
            </a:r>
          </a:p>
          <a:p>
            <a:pPr marL="285750" indent="-285750" algn="l">
              <a:buFont typeface="Arial" panose="020B0604020202020204" pitchFamily="34" charset="0"/>
              <a:buChar char="•"/>
            </a:pPr>
            <a:r>
              <a:rPr lang="en-US" dirty="0">
                <a:solidFill>
                  <a:schemeClr val="tx1">
                    <a:lumMod val="85000"/>
                    <a:lumOff val="15000"/>
                  </a:schemeClr>
                </a:solidFill>
              </a:rPr>
              <a:t>While the actual EPS was higher than the estimate in Q1, it was lower than the estimated EPS in Q3.</a:t>
            </a:r>
          </a:p>
          <a:p>
            <a:pPr marL="285750" indent="-285750" algn="l">
              <a:buFont typeface="Arial" panose="020B0604020202020204" pitchFamily="34" charset="0"/>
              <a:buChar char="•"/>
            </a:pPr>
            <a:r>
              <a:rPr lang="en-US" dirty="0">
                <a:solidFill>
                  <a:schemeClr val="tx1">
                    <a:lumMod val="85000"/>
                    <a:lumOff val="15000"/>
                  </a:schemeClr>
                </a:solidFill>
              </a:rPr>
              <a:t>In Q2 and Q4, the estimated EPS and actual EPS were the same, thus overlapping on the scatter graph.</a:t>
            </a:r>
          </a:p>
          <a:p>
            <a:pPr marL="285750" indent="-285750" algn="l">
              <a:buFont typeface="Arial" panose="020B0604020202020204" pitchFamily="34" charset="0"/>
              <a:buChar char="•"/>
            </a:pPr>
            <a:r>
              <a:rPr lang="en-US" dirty="0">
                <a:solidFill>
                  <a:schemeClr val="tx1">
                    <a:lumMod val="85000"/>
                    <a:lumOff val="15000"/>
                  </a:schemeClr>
                </a:solidFill>
              </a:rPr>
              <a:t>Q2 was an outlier at 15 cents EPS versus an average of 37 cents EPS in the other three quarters.</a:t>
            </a:r>
          </a:p>
        </p:txBody>
      </p:sp>
      <p:pic>
        <p:nvPicPr>
          <p:cNvPr id="6" name="Picture 5">
            <a:extLst>
              <a:ext uri="{FF2B5EF4-FFF2-40B4-BE49-F238E27FC236}">
                <a16:creationId xmlns:a16="http://schemas.microsoft.com/office/drawing/2014/main" id="{BF1F099F-9D07-4E05-881C-C7ADD5B4B65F}"/>
              </a:ext>
            </a:extLst>
          </p:cNvPr>
          <p:cNvPicPr>
            <a:picLocks noChangeAspect="1"/>
          </p:cNvPicPr>
          <p:nvPr/>
        </p:nvPicPr>
        <p:blipFill>
          <a:blip r:embed="rId2"/>
          <a:stretch>
            <a:fillRect/>
          </a:stretch>
        </p:blipFill>
        <p:spPr>
          <a:xfrm>
            <a:off x="989463" y="1632858"/>
            <a:ext cx="6547144" cy="3545633"/>
          </a:xfrm>
          <a:prstGeom prst="rect">
            <a:avLst/>
          </a:prstGeom>
        </p:spPr>
      </p:pic>
    </p:spTree>
    <p:extLst>
      <p:ext uri="{BB962C8B-B14F-4D97-AF65-F5344CB8AC3E}">
        <p14:creationId xmlns:p14="http://schemas.microsoft.com/office/powerpoint/2010/main" val="187338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9277-ABD6-4AD4-8A68-55FCEDF99C3A}"/>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sz="2000"/>
              <a:t>Netflix: Earnings Per Quarter</a:t>
            </a:r>
          </a:p>
        </p:txBody>
      </p:sp>
      <p:sp>
        <p:nvSpPr>
          <p:cNvPr id="4" name="Text Placeholder 3">
            <a:extLst>
              <a:ext uri="{FF2B5EF4-FFF2-40B4-BE49-F238E27FC236}">
                <a16:creationId xmlns:a16="http://schemas.microsoft.com/office/drawing/2014/main" id="{D8EC888C-7C69-4AFD-8A17-D726D577FAF2}"/>
              </a:ext>
            </a:extLst>
          </p:cNvPr>
          <p:cNvSpPr>
            <a:spLocks noGrp="1"/>
          </p:cNvSpPr>
          <p:nvPr>
            <p:ph type="body" sz="half" idx="2"/>
          </p:nvPr>
        </p:nvSpPr>
        <p:spPr>
          <a:xfrm>
            <a:off x="803245" y="2638043"/>
            <a:ext cx="2955024" cy="3469141"/>
          </a:xfrm>
        </p:spPr>
        <p:txBody>
          <a:bodyPr vert="horz" lIns="91440" tIns="45720" rIns="91440" bIns="45720" rtlCol="0">
            <a:normAutofit fontScale="92500" lnSpcReduction="10000"/>
          </a:bodyPr>
          <a:lstStyle/>
          <a:p>
            <a:pPr marL="285750" indent="-285750" algn="l">
              <a:buClr>
                <a:schemeClr val="bg1"/>
              </a:buClr>
              <a:buFont typeface="Arial" panose="020B0604020202020204" pitchFamily="34" charset="0"/>
              <a:buChar char="•"/>
            </a:pPr>
            <a:r>
              <a:rPr lang="en-US" dirty="0">
                <a:solidFill>
                  <a:schemeClr val="tx1">
                    <a:lumMod val="85000"/>
                    <a:lumOff val="15000"/>
                  </a:schemeClr>
                </a:solidFill>
              </a:rPr>
              <a:t>Both revenue and earnings gradually increased with each passing quarter. </a:t>
            </a:r>
          </a:p>
          <a:p>
            <a:pPr marL="285750" indent="-285750" algn="l">
              <a:buClr>
                <a:schemeClr val="bg1"/>
              </a:buClr>
              <a:buFont typeface="Arial" panose="020B0604020202020204" pitchFamily="34" charset="0"/>
              <a:buChar char="•"/>
            </a:pPr>
            <a:endParaRPr lang="en-US" dirty="0">
              <a:solidFill>
                <a:schemeClr val="tx1">
                  <a:lumMod val="85000"/>
                  <a:lumOff val="15000"/>
                </a:schemeClr>
              </a:solidFill>
            </a:endParaRPr>
          </a:p>
          <a:p>
            <a:pPr marL="285750" indent="-285750" algn="l">
              <a:buClr>
                <a:schemeClr val="bg1"/>
              </a:buClr>
              <a:buFont typeface="Arial" panose="020B0604020202020204" pitchFamily="34" charset="0"/>
              <a:buChar char="•"/>
            </a:pPr>
            <a:r>
              <a:rPr lang="en-US" dirty="0">
                <a:solidFill>
                  <a:schemeClr val="tx1">
                    <a:lumMod val="85000"/>
                    <a:lumOff val="15000"/>
                  </a:schemeClr>
                </a:solidFill>
              </a:rPr>
              <a:t>Earnings maintains a very low percentage of revenue, however this percentage has increased.</a:t>
            </a:r>
          </a:p>
          <a:p>
            <a:pPr marL="285750" indent="-285750" algn="l">
              <a:buClr>
                <a:schemeClr val="bg1"/>
              </a:buClr>
              <a:buFont typeface="Arial" panose="020B0604020202020204" pitchFamily="34" charset="0"/>
              <a:buChar char="•"/>
            </a:pPr>
            <a:endParaRPr lang="en-US" dirty="0">
              <a:solidFill>
                <a:schemeClr val="tx1">
                  <a:lumMod val="85000"/>
                  <a:lumOff val="15000"/>
                </a:schemeClr>
              </a:solidFill>
            </a:endParaRPr>
          </a:p>
          <a:p>
            <a:pPr marL="285750" indent="-285750" algn="l">
              <a:buClr>
                <a:schemeClr val="bg1"/>
              </a:buClr>
              <a:buFont typeface="Arial" panose="020B0604020202020204" pitchFamily="34" charset="0"/>
              <a:buChar char="•"/>
            </a:pPr>
            <a:r>
              <a:rPr lang="en-US" dirty="0">
                <a:solidFill>
                  <a:schemeClr val="tx1">
                    <a:lumMod val="85000"/>
                    <a:lumOff val="15000"/>
                  </a:schemeClr>
                </a:solidFill>
              </a:rPr>
              <a:t>In Q2 of 2017, earnings were roughly 0.4% of revenue.</a:t>
            </a:r>
          </a:p>
          <a:p>
            <a:pPr marL="285750" indent="-285750" algn="l">
              <a:buClr>
                <a:schemeClr val="bg1"/>
              </a:buClr>
              <a:buFont typeface="Arial" panose="020B0604020202020204" pitchFamily="34" charset="0"/>
              <a:buChar char="•"/>
            </a:pPr>
            <a:endParaRPr lang="en-US" dirty="0">
              <a:solidFill>
                <a:schemeClr val="tx1">
                  <a:lumMod val="85000"/>
                  <a:lumOff val="15000"/>
                </a:schemeClr>
              </a:solidFill>
            </a:endParaRPr>
          </a:p>
          <a:p>
            <a:pPr marL="285750" indent="-285750" algn="l">
              <a:buClr>
                <a:schemeClr val="bg1"/>
              </a:buClr>
              <a:buFont typeface="Arial" panose="020B0604020202020204" pitchFamily="34" charset="0"/>
              <a:buChar char="•"/>
            </a:pPr>
            <a:r>
              <a:rPr lang="en-US" dirty="0">
                <a:solidFill>
                  <a:schemeClr val="tx1">
                    <a:lumMod val="85000"/>
                    <a:lumOff val="15000"/>
                  </a:schemeClr>
                </a:solidFill>
              </a:rPr>
              <a:t>In Q1 of 2018, earnings are roughly 1.08% of revenue.</a:t>
            </a:r>
          </a:p>
        </p:txBody>
      </p:sp>
      <p:sp>
        <p:nvSpPr>
          <p:cNvPr id="24" name="Rectangle 23">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139FEB5-4693-464D-B2FA-FE982DB31121}"/>
              </a:ext>
            </a:extLst>
          </p:cNvPr>
          <p:cNvPicPr>
            <a:picLocks noChangeAspect="1"/>
          </p:cNvPicPr>
          <p:nvPr/>
        </p:nvPicPr>
        <p:blipFill>
          <a:blip r:embed="rId2"/>
          <a:stretch>
            <a:fillRect/>
          </a:stretch>
        </p:blipFill>
        <p:spPr>
          <a:xfrm>
            <a:off x="4777275" y="1651519"/>
            <a:ext cx="6438719" cy="3442996"/>
          </a:xfrm>
          <a:prstGeom prst="rect">
            <a:avLst/>
          </a:prstGeom>
        </p:spPr>
      </p:pic>
    </p:spTree>
    <p:extLst>
      <p:ext uri="{BB962C8B-B14F-4D97-AF65-F5344CB8AC3E}">
        <p14:creationId xmlns:p14="http://schemas.microsoft.com/office/powerpoint/2010/main" val="258589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4FCD5C-7443-4EBD-B37B-EAB86BF09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920" y="804334"/>
            <a:ext cx="10550161" cy="510226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0E9B40-C467-4CDE-8CC1-38533731D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968883"/>
            <a:ext cx="10222992" cy="4773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87D732-F95D-49F3-8881-23C731EF7F6E}"/>
              </a:ext>
            </a:extLst>
          </p:cNvPr>
          <p:cNvPicPr>
            <a:picLocks noChangeAspect="1"/>
          </p:cNvPicPr>
          <p:nvPr/>
        </p:nvPicPr>
        <p:blipFill>
          <a:blip r:embed="rId2"/>
          <a:stretch>
            <a:fillRect/>
          </a:stretch>
        </p:blipFill>
        <p:spPr>
          <a:xfrm>
            <a:off x="5612235" y="1115949"/>
            <a:ext cx="5581559" cy="4387229"/>
          </a:xfrm>
          <a:prstGeom prst="rect">
            <a:avLst/>
          </a:prstGeom>
        </p:spPr>
      </p:pic>
      <p:sp>
        <p:nvSpPr>
          <p:cNvPr id="7" name="Rectangle 6">
            <a:extLst>
              <a:ext uri="{FF2B5EF4-FFF2-40B4-BE49-F238E27FC236}">
                <a16:creationId xmlns:a16="http://schemas.microsoft.com/office/drawing/2014/main" id="{8D72FD71-E990-4ED9-971F-08494CA3B9EA}"/>
              </a:ext>
            </a:extLst>
          </p:cNvPr>
          <p:cNvSpPr/>
          <p:nvPr/>
        </p:nvSpPr>
        <p:spPr>
          <a:xfrm>
            <a:off x="4609322" y="3244333"/>
            <a:ext cx="1948503" cy="369332"/>
          </a:xfrm>
          <a:prstGeom prst="rect">
            <a:avLst/>
          </a:prstGeom>
        </p:spPr>
        <p:txBody>
          <a:bodyPr wrap="square">
            <a:spAutoFit/>
          </a:bodyPr>
          <a:lstStyle/>
          <a:p>
            <a:pPr indent="-228600">
              <a:buFont typeface="Arial" panose="020B0604020202020204" pitchFamily="34" charset="0"/>
              <a:buChar char="•"/>
            </a:pPr>
            <a:r>
              <a:rPr lang="en-US" dirty="0">
                <a:solidFill>
                  <a:schemeClr val="tx1">
                    <a:lumMod val="85000"/>
                    <a:lumOff val="15000"/>
                  </a:schemeClr>
                </a:solidFill>
              </a:rPr>
              <a:t>Hello</a:t>
            </a:r>
          </a:p>
        </p:txBody>
      </p:sp>
      <p:sp>
        <p:nvSpPr>
          <p:cNvPr id="9" name="TextBox 8">
            <a:extLst>
              <a:ext uri="{FF2B5EF4-FFF2-40B4-BE49-F238E27FC236}">
                <a16:creationId xmlns:a16="http://schemas.microsoft.com/office/drawing/2014/main" id="{CF165EC5-5D13-4AA2-813D-B5F5CC249DCE}"/>
              </a:ext>
            </a:extLst>
          </p:cNvPr>
          <p:cNvSpPr txBox="1"/>
          <p:nvPr/>
        </p:nvSpPr>
        <p:spPr>
          <a:xfrm>
            <a:off x="1073791" y="1241571"/>
            <a:ext cx="4865615" cy="4647426"/>
          </a:xfrm>
          <a:prstGeom prst="rect">
            <a:avLst/>
          </a:prstGeom>
          <a:noFill/>
        </p:spPr>
        <p:txBody>
          <a:bodyPr wrap="square" rtlCol="0">
            <a:spAutoFit/>
          </a:bodyPr>
          <a:lstStyle/>
          <a:p>
            <a:pPr algn="ctr"/>
            <a:r>
              <a:rPr lang="en-US" b="1" dirty="0">
                <a:solidFill>
                  <a:schemeClr val="accent2">
                    <a:lumMod val="75000"/>
                  </a:schemeClr>
                </a:solidFill>
              </a:rPr>
              <a:t>How Netflix Stock Price Compared to the Dow Jones Average over 2017:</a:t>
            </a:r>
          </a:p>
          <a:p>
            <a:pPr algn="ct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Ultimately, both Netflix and the Dow Jones had positive stock price performance overall throughout 2017.</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The growth of the Netflix stock price was much more volatile with severe drops in May and July.</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The Netflix overall stock price started at around $140 and peaked around $200, however currently standing around $190.</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The Dow Jones stock price started at $20,000 and peaked at $25,000 at the end of 2017.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0552327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48</TotalTime>
  <Words>489</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Netflix Stock Profile</vt:lpstr>
      <vt:lpstr>Utilizing DATA Visualizations to determine the Netflix Stock Profile</vt:lpstr>
      <vt:lpstr>2017 Netflix stock prices per Quarter</vt:lpstr>
      <vt:lpstr>Estimated Vs. Actual Earnings Per Share</vt:lpstr>
      <vt:lpstr>Netflix: Earnings Per Quarter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Stock Profile</dc:title>
  <dc:creator>Cecilly</dc:creator>
  <cp:lastModifiedBy>Cecilly</cp:lastModifiedBy>
  <cp:revision>13</cp:revision>
  <dcterms:created xsi:type="dcterms:W3CDTF">2018-07-23T18:36:07Z</dcterms:created>
  <dcterms:modified xsi:type="dcterms:W3CDTF">2018-07-23T19:24:41Z</dcterms:modified>
</cp:coreProperties>
</file>