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tlab.stanford.edu/LiteraryLabPamphlet2.pdf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16298f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16298f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16298f0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16298f0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b16298f0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b16298f0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b16298f0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b16298f0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b16298f0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b16298f0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= how many edges a particular node has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b16298f0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b16298f0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Betweenness centrality = how often a node is on the shortest path to any other node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b16298f0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b16298f0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b16298f0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b16298f0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b16298f0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b16298f0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b16298f0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b16298f0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b16298f0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b16298f0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16298f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16298f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b16298f0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b16298f0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b16298f0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b16298f0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https://litlab.stanford.edu/LiteraryLabPamphlet2.pdf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b16298f0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b16298f0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b16298f0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b16298f0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b16298f0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b16298f0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b16298f0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b16298f0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b16298f0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b16298f0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b16298f0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b16298f0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b16298f0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b16298f0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b16298f0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b16298f0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16298f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16298f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16298f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b16298f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16298f0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16298f0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16298f0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16298f0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b16298f0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b16298f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16298f0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b16298f0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16298f0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b16298f0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the network (collapse)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ites.fas.harvard.edu/~histecon/innerlife/connections.html" TargetMode="External"/><Relationship Id="rId4" Type="http://schemas.openxmlformats.org/officeDocument/2006/relationships/hyperlink" Target="http://republicofletters.stanford.edu/casestudies/franklin.html" TargetMode="External"/><Relationship Id="rId5" Type="http://schemas.openxmlformats.org/officeDocument/2006/relationships/hyperlink" Target="https://linkedjazz.org/network/" TargetMode="External"/><Relationship Id="rId6" Type="http://schemas.openxmlformats.org/officeDocument/2006/relationships/hyperlink" Target="https://www.researchgate.net/publication/273362057_HOMER'S_ILIAD_-A_SOCIAL_NETWORK_ANALYTIC_APPROACH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Analysis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Catherine DeRose, PhD | 2019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CC-BY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7224325" y="62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8315800" y="187607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6132850" y="187607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7224325" y="329742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5044575" y="38636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2802000" y="39425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1203075" y="41291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1001200" y="329742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2938550" y="19943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4053675" y="104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2140700" y="104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666575" y="83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5384625" y="62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34"/>
          <p:cNvCxnSpPr>
            <a:stCxn id="277" idx="6"/>
            <a:endCxn id="276" idx="2"/>
          </p:cNvCxnSpPr>
          <p:nvPr/>
        </p:nvCxnSpPr>
        <p:spPr>
          <a:xfrm flipH="1" rot="10800000">
            <a:off x="3234900" y="4073600"/>
            <a:ext cx="1809600" cy="7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4"/>
          <p:cNvCxnSpPr>
            <a:stCxn id="276" idx="6"/>
            <a:endCxn id="275" idx="2"/>
          </p:cNvCxnSpPr>
          <p:nvPr/>
        </p:nvCxnSpPr>
        <p:spPr>
          <a:xfrm flipH="1" rot="10800000">
            <a:off x="5477475" y="3507500"/>
            <a:ext cx="1746900" cy="56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>
            <a:stCxn id="275" idx="7"/>
            <a:endCxn id="273" idx="3"/>
          </p:cNvCxnSpPr>
          <p:nvPr/>
        </p:nvCxnSpPr>
        <p:spPr>
          <a:xfrm flipH="1" rot="10800000">
            <a:off x="7593828" y="2234533"/>
            <a:ext cx="785400" cy="112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>
            <a:stCxn id="275" idx="1"/>
            <a:endCxn id="274" idx="5"/>
          </p:cNvCxnSpPr>
          <p:nvPr/>
        </p:nvCxnSpPr>
        <p:spPr>
          <a:xfrm rot="10800000">
            <a:off x="6502322" y="2234533"/>
            <a:ext cx="785400" cy="112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>
            <a:stCxn id="274" idx="6"/>
            <a:endCxn id="273" idx="2"/>
          </p:cNvCxnSpPr>
          <p:nvPr/>
        </p:nvCxnSpPr>
        <p:spPr>
          <a:xfrm>
            <a:off x="6565750" y="2086075"/>
            <a:ext cx="175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>
            <a:stCxn id="274" idx="7"/>
            <a:endCxn id="272" idx="3"/>
          </p:cNvCxnSpPr>
          <p:nvPr/>
        </p:nvCxnSpPr>
        <p:spPr>
          <a:xfrm flipH="1" rot="10800000">
            <a:off x="6502353" y="988383"/>
            <a:ext cx="785400" cy="94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>
            <a:stCxn id="272" idx="5"/>
            <a:endCxn id="273" idx="1"/>
          </p:cNvCxnSpPr>
          <p:nvPr/>
        </p:nvCxnSpPr>
        <p:spPr>
          <a:xfrm>
            <a:off x="7593828" y="988292"/>
            <a:ext cx="785400" cy="94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4"/>
          <p:cNvCxnSpPr>
            <a:stCxn id="272" idx="4"/>
            <a:endCxn id="275" idx="0"/>
          </p:cNvCxnSpPr>
          <p:nvPr/>
        </p:nvCxnSpPr>
        <p:spPr>
          <a:xfrm>
            <a:off x="7440775" y="1049800"/>
            <a:ext cx="0" cy="224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4"/>
          <p:cNvCxnSpPr>
            <a:stCxn id="274" idx="2"/>
            <a:endCxn id="281" idx="5"/>
          </p:cNvCxnSpPr>
          <p:nvPr/>
        </p:nvCxnSpPr>
        <p:spPr>
          <a:xfrm rot="10800000">
            <a:off x="4423150" y="1408375"/>
            <a:ext cx="1709700" cy="67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4"/>
          <p:cNvCxnSpPr>
            <a:stCxn id="281" idx="2"/>
            <a:endCxn id="282" idx="6"/>
          </p:cNvCxnSpPr>
          <p:nvPr/>
        </p:nvCxnSpPr>
        <p:spPr>
          <a:xfrm rot="10800000">
            <a:off x="2573475" y="1259800"/>
            <a:ext cx="148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4"/>
          <p:cNvCxnSpPr>
            <a:stCxn id="282" idx="5"/>
            <a:endCxn id="280" idx="1"/>
          </p:cNvCxnSpPr>
          <p:nvPr/>
        </p:nvCxnSpPr>
        <p:spPr>
          <a:xfrm>
            <a:off x="2510203" y="1408292"/>
            <a:ext cx="491700" cy="64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4"/>
          <p:cNvCxnSpPr>
            <a:stCxn id="281" idx="3"/>
            <a:endCxn id="280" idx="7"/>
          </p:cNvCxnSpPr>
          <p:nvPr/>
        </p:nvCxnSpPr>
        <p:spPr>
          <a:xfrm flipH="1">
            <a:off x="3307972" y="1408292"/>
            <a:ext cx="809100" cy="647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4"/>
          <p:cNvSpPr txBox="1"/>
          <p:nvPr/>
        </p:nvSpPr>
        <p:spPr>
          <a:xfrm>
            <a:off x="7059200" y="1324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Nell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6714350" y="371745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Gabrielle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5187513" y="2134925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Sergio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7982400" y="1183463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Jun Yan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4572000" y="42181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Isabelle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2429650" y="42836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Lauren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312850" y="2861525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Isabel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287300" y="43625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Claire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5177800" y="1457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Momo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234100" y="402400"/>
            <a:ext cx="17097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Ye Seul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3847313" y="5524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Clara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2781213" y="24160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Lina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2017725" y="5590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Amy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7224325" y="62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>
            <a:off x="8315800" y="187607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>
            <a:off x="6132850" y="187607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>
            <a:off x="7224325" y="329742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5044575" y="38636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2802000" y="39425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1203075" y="41291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1001200" y="329742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>
            <a:off x="2938550" y="19943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4053675" y="104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/>
          <p:nvPr/>
        </p:nvSpPr>
        <p:spPr>
          <a:xfrm>
            <a:off x="2140700" y="104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666575" y="83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/>
          <p:nvPr/>
        </p:nvSpPr>
        <p:spPr>
          <a:xfrm>
            <a:off x="5384625" y="62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35"/>
          <p:cNvCxnSpPr>
            <a:stCxn id="319" idx="6"/>
            <a:endCxn id="318" idx="2"/>
          </p:cNvCxnSpPr>
          <p:nvPr/>
        </p:nvCxnSpPr>
        <p:spPr>
          <a:xfrm flipH="1" rot="10800000">
            <a:off x="3234900" y="4073600"/>
            <a:ext cx="1809600" cy="7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5"/>
          <p:cNvCxnSpPr>
            <a:stCxn id="318" idx="6"/>
            <a:endCxn id="317" idx="2"/>
          </p:cNvCxnSpPr>
          <p:nvPr/>
        </p:nvCxnSpPr>
        <p:spPr>
          <a:xfrm flipH="1" rot="10800000">
            <a:off x="5477475" y="3507500"/>
            <a:ext cx="1746900" cy="56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5"/>
          <p:cNvCxnSpPr>
            <a:stCxn id="317" idx="7"/>
            <a:endCxn id="315" idx="3"/>
          </p:cNvCxnSpPr>
          <p:nvPr/>
        </p:nvCxnSpPr>
        <p:spPr>
          <a:xfrm flipH="1" rot="10800000">
            <a:off x="7593828" y="2234533"/>
            <a:ext cx="785400" cy="112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5"/>
          <p:cNvCxnSpPr>
            <a:stCxn id="317" idx="1"/>
            <a:endCxn id="316" idx="5"/>
          </p:cNvCxnSpPr>
          <p:nvPr/>
        </p:nvCxnSpPr>
        <p:spPr>
          <a:xfrm rot="10800000">
            <a:off x="6502322" y="2234533"/>
            <a:ext cx="785400" cy="112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5"/>
          <p:cNvCxnSpPr>
            <a:stCxn id="316" idx="6"/>
            <a:endCxn id="315" idx="2"/>
          </p:cNvCxnSpPr>
          <p:nvPr/>
        </p:nvCxnSpPr>
        <p:spPr>
          <a:xfrm>
            <a:off x="6565750" y="2086075"/>
            <a:ext cx="175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5"/>
          <p:cNvCxnSpPr>
            <a:stCxn id="316" idx="7"/>
            <a:endCxn id="314" idx="3"/>
          </p:cNvCxnSpPr>
          <p:nvPr/>
        </p:nvCxnSpPr>
        <p:spPr>
          <a:xfrm flipH="1" rot="10800000">
            <a:off x="6502353" y="988383"/>
            <a:ext cx="785400" cy="94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5"/>
          <p:cNvCxnSpPr>
            <a:stCxn id="314" idx="5"/>
            <a:endCxn id="315" idx="1"/>
          </p:cNvCxnSpPr>
          <p:nvPr/>
        </p:nvCxnSpPr>
        <p:spPr>
          <a:xfrm>
            <a:off x="7593828" y="988292"/>
            <a:ext cx="785400" cy="94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5"/>
          <p:cNvCxnSpPr>
            <a:stCxn id="314" idx="4"/>
            <a:endCxn id="317" idx="0"/>
          </p:cNvCxnSpPr>
          <p:nvPr/>
        </p:nvCxnSpPr>
        <p:spPr>
          <a:xfrm>
            <a:off x="7440775" y="1049800"/>
            <a:ext cx="0" cy="224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5"/>
          <p:cNvCxnSpPr>
            <a:stCxn id="316" idx="2"/>
            <a:endCxn id="323" idx="5"/>
          </p:cNvCxnSpPr>
          <p:nvPr/>
        </p:nvCxnSpPr>
        <p:spPr>
          <a:xfrm rot="10800000">
            <a:off x="4423150" y="1408375"/>
            <a:ext cx="1709700" cy="67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>
            <a:stCxn id="323" idx="2"/>
            <a:endCxn id="324" idx="6"/>
          </p:cNvCxnSpPr>
          <p:nvPr/>
        </p:nvCxnSpPr>
        <p:spPr>
          <a:xfrm rot="10800000">
            <a:off x="2573475" y="1259800"/>
            <a:ext cx="148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5"/>
          <p:cNvCxnSpPr>
            <a:stCxn id="324" idx="5"/>
            <a:endCxn id="322" idx="1"/>
          </p:cNvCxnSpPr>
          <p:nvPr/>
        </p:nvCxnSpPr>
        <p:spPr>
          <a:xfrm>
            <a:off x="2510203" y="1408292"/>
            <a:ext cx="491700" cy="64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5"/>
          <p:cNvCxnSpPr>
            <a:stCxn id="323" idx="3"/>
            <a:endCxn id="322" idx="7"/>
          </p:cNvCxnSpPr>
          <p:nvPr/>
        </p:nvCxnSpPr>
        <p:spPr>
          <a:xfrm flipH="1">
            <a:off x="3307972" y="1408292"/>
            <a:ext cx="809100" cy="647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5"/>
          <p:cNvSpPr txBox="1"/>
          <p:nvPr/>
        </p:nvSpPr>
        <p:spPr>
          <a:xfrm>
            <a:off x="7059200" y="1324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Nell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6714350" y="371745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Gabrielle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5187513" y="2134925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Sergio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7982400" y="1183463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Jun Yan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4572000" y="42181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Isabelle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2429650" y="42836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Lauren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5" name="Google Shape;345;p35"/>
          <p:cNvSpPr txBox="1"/>
          <p:nvPr/>
        </p:nvSpPr>
        <p:spPr>
          <a:xfrm>
            <a:off x="312850" y="2861525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Isabel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287300" y="43625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Claire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5177800" y="1457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Momo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234100" y="402400"/>
            <a:ext cx="17097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Ye Seul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3847313" y="5524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Clara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2781213" y="24160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Lina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2017725" y="5590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Amy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 rot="3517351">
            <a:off x="2200737" y="744781"/>
            <a:ext cx="1596007" cy="419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Making of the Modern Middle East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 rot="-2452128">
            <a:off x="1576378" y="1745743"/>
            <a:ext cx="1595986" cy="419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Making of the Modern Middle East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 rot="3517639">
            <a:off x="3019609" y="1876104"/>
            <a:ext cx="2263530" cy="419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Making of the Modern Middle East; Oil and Empire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 rot="3517273">
            <a:off x="4444289" y="1361297"/>
            <a:ext cx="1363758" cy="558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American Encounters with Colonialism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 rot="3517273">
            <a:off x="6023789" y="930597"/>
            <a:ext cx="1363758" cy="558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U.S. Lesbian and Gay History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 rot="3517273">
            <a:off x="7505501" y="2992822"/>
            <a:ext cx="1363758" cy="558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U.S. Lesbian and Gay History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8" name="Google Shape;358;p35"/>
          <p:cNvSpPr txBox="1"/>
          <p:nvPr/>
        </p:nvSpPr>
        <p:spPr>
          <a:xfrm rot="-1761712">
            <a:off x="7550693" y="770403"/>
            <a:ext cx="1363792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U.S. Lesbian and Gay History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 rot="-2171205">
            <a:off x="6023795" y="2722249"/>
            <a:ext cx="1363777" cy="558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U.S. Lesbian and Gay History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0" name="Google Shape;360;p35"/>
          <p:cNvSpPr txBox="1"/>
          <p:nvPr/>
        </p:nvSpPr>
        <p:spPr>
          <a:xfrm rot="762">
            <a:off x="6962500" y="1386888"/>
            <a:ext cx="1353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U.S. Lesbian and Gay History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 rot="762">
            <a:off x="6880900" y="2252663"/>
            <a:ext cx="1353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U.S. Lesbian and Gay History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 rot="762">
            <a:off x="6826475" y="1810775"/>
            <a:ext cx="1353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U.S. Lesbian and Gay History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 rot="3517273">
            <a:off x="5560764" y="3720172"/>
            <a:ext cx="1363758" cy="558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The American South Since Reconstruction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 rot="3516978">
            <a:off x="3571152" y="3873122"/>
            <a:ext cx="1137169" cy="558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Readings in American Literature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/>
          <p:nvPr/>
        </p:nvSpPr>
        <p:spPr>
          <a:xfrm>
            <a:off x="7224325" y="62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8315800" y="187607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6132850" y="187607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7224325" y="329742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5044575" y="38636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2802000" y="39425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"/>
          <p:cNvSpPr/>
          <p:nvPr/>
        </p:nvSpPr>
        <p:spPr>
          <a:xfrm>
            <a:off x="1203075" y="41291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1001200" y="3297425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2938550" y="19943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4053675" y="104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2140700" y="104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666575" y="83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5384625" y="629800"/>
            <a:ext cx="432900" cy="4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36"/>
          <p:cNvCxnSpPr>
            <a:stCxn id="374" idx="6"/>
            <a:endCxn id="373" idx="2"/>
          </p:cNvCxnSpPr>
          <p:nvPr/>
        </p:nvCxnSpPr>
        <p:spPr>
          <a:xfrm flipH="1" rot="10800000">
            <a:off x="3234900" y="4073600"/>
            <a:ext cx="1809600" cy="7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6"/>
          <p:cNvCxnSpPr>
            <a:stCxn id="373" idx="6"/>
            <a:endCxn id="372" idx="2"/>
          </p:cNvCxnSpPr>
          <p:nvPr/>
        </p:nvCxnSpPr>
        <p:spPr>
          <a:xfrm flipH="1" rot="10800000">
            <a:off x="5477475" y="3507500"/>
            <a:ext cx="1746900" cy="56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6"/>
          <p:cNvCxnSpPr>
            <a:stCxn id="372" idx="7"/>
            <a:endCxn id="370" idx="3"/>
          </p:cNvCxnSpPr>
          <p:nvPr/>
        </p:nvCxnSpPr>
        <p:spPr>
          <a:xfrm flipH="1" rot="10800000">
            <a:off x="7593828" y="2234533"/>
            <a:ext cx="785400" cy="112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6"/>
          <p:cNvCxnSpPr>
            <a:stCxn id="372" idx="1"/>
            <a:endCxn id="371" idx="5"/>
          </p:cNvCxnSpPr>
          <p:nvPr/>
        </p:nvCxnSpPr>
        <p:spPr>
          <a:xfrm rot="10800000">
            <a:off x="6502322" y="2234533"/>
            <a:ext cx="785400" cy="112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6"/>
          <p:cNvCxnSpPr>
            <a:stCxn id="371" idx="6"/>
            <a:endCxn id="370" idx="2"/>
          </p:cNvCxnSpPr>
          <p:nvPr/>
        </p:nvCxnSpPr>
        <p:spPr>
          <a:xfrm>
            <a:off x="6565750" y="2086075"/>
            <a:ext cx="175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6"/>
          <p:cNvCxnSpPr>
            <a:stCxn id="371" idx="7"/>
            <a:endCxn id="369" idx="3"/>
          </p:cNvCxnSpPr>
          <p:nvPr/>
        </p:nvCxnSpPr>
        <p:spPr>
          <a:xfrm flipH="1" rot="10800000">
            <a:off x="6502353" y="988383"/>
            <a:ext cx="785400" cy="94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6"/>
          <p:cNvCxnSpPr>
            <a:stCxn id="369" idx="5"/>
            <a:endCxn id="370" idx="1"/>
          </p:cNvCxnSpPr>
          <p:nvPr/>
        </p:nvCxnSpPr>
        <p:spPr>
          <a:xfrm>
            <a:off x="7593828" y="988292"/>
            <a:ext cx="785400" cy="94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6"/>
          <p:cNvCxnSpPr>
            <a:stCxn id="369" idx="4"/>
            <a:endCxn id="372" idx="0"/>
          </p:cNvCxnSpPr>
          <p:nvPr/>
        </p:nvCxnSpPr>
        <p:spPr>
          <a:xfrm>
            <a:off x="7440775" y="1049800"/>
            <a:ext cx="0" cy="224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6"/>
          <p:cNvCxnSpPr>
            <a:stCxn id="371" idx="2"/>
            <a:endCxn id="378" idx="5"/>
          </p:cNvCxnSpPr>
          <p:nvPr/>
        </p:nvCxnSpPr>
        <p:spPr>
          <a:xfrm rot="10800000">
            <a:off x="4423150" y="1408375"/>
            <a:ext cx="1709700" cy="67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6"/>
          <p:cNvCxnSpPr>
            <a:stCxn id="378" idx="2"/>
            <a:endCxn id="379" idx="6"/>
          </p:cNvCxnSpPr>
          <p:nvPr/>
        </p:nvCxnSpPr>
        <p:spPr>
          <a:xfrm rot="10800000">
            <a:off x="2573475" y="1259800"/>
            <a:ext cx="148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6"/>
          <p:cNvCxnSpPr>
            <a:stCxn id="379" idx="5"/>
            <a:endCxn id="377" idx="1"/>
          </p:cNvCxnSpPr>
          <p:nvPr/>
        </p:nvCxnSpPr>
        <p:spPr>
          <a:xfrm>
            <a:off x="2510203" y="1408292"/>
            <a:ext cx="491700" cy="64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6"/>
          <p:cNvCxnSpPr>
            <a:stCxn id="378" idx="3"/>
            <a:endCxn id="377" idx="7"/>
          </p:cNvCxnSpPr>
          <p:nvPr/>
        </p:nvCxnSpPr>
        <p:spPr>
          <a:xfrm flipH="1">
            <a:off x="3307972" y="1408292"/>
            <a:ext cx="809100" cy="647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36"/>
          <p:cNvSpPr txBox="1"/>
          <p:nvPr/>
        </p:nvSpPr>
        <p:spPr>
          <a:xfrm>
            <a:off x="7059200" y="1324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Nell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5" name="Google Shape;395;p36"/>
          <p:cNvSpPr txBox="1"/>
          <p:nvPr/>
        </p:nvSpPr>
        <p:spPr>
          <a:xfrm>
            <a:off x="6714350" y="371745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Gabrielle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5187513" y="2134925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Sergio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7" name="Google Shape;397;p36"/>
          <p:cNvSpPr txBox="1"/>
          <p:nvPr/>
        </p:nvSpPr>
        <p:spPr>
          <a:xfrm>
            <a:off x="7982400" y="1183463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Jun Yan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572000" y="42181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Isabelle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2429650" y="42836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Lauren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312850" y="2861525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Isabel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287300" y="43625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Claire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5177800" y="1457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Momo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234100" y="402400"/>
            <a:ext cx="17097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Ye Seul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3847313" y="5524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Clara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2781213" y="24160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Lina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6" name="Google Shape;406;p36"/>
          <p:cNvSpPr txBox="1"/>
          <p:nvPr/>
        </p:nvSpPr>
        <p:spPr>
          <a:xfrm>
            <a:off x="2017725" y="559000"/>
            <a:ext cx="1809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Amy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38" y="152400"/>
            <a:ext cx="8127713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38" y="152400"/>
            <a:ext cx="84005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13" y="152400"/>
            <a:ext cx="82011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450" y="152400"/>
            <a:ext cx="68311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63" y="152400"/>
            <a:ext cx="69398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50" y="152400"/>
            <a:ext cx="752883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25" y="152400"/>
            <a:ext cx="738234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are networks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Why might you use them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do you prepare data by hand and with a script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do you generate a network graph (Gephi)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Hands-on practice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50" y="152400"/>
            <a:ext cx="80218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Reading</a:t>
            </a:r>
            <a:endParaRPr/>
          </a:p>
        </p:txBody>
      </p:sp>
      <p:sp>
        <p:nvSpPr>
          <p:cNvPr id="452" name="Google Shape;452;p45"/>
          <p:cNvSpPr txBox="1"/>
          <p:nvPr>
            <p:ph idx="1" type="body"/>
          </p:nvPr>
        </p:nvSpPr>
        <p:spPr>
          <a:xfrm>
            <a:off x="311700" y="1468825"/>
            <a:ext cx="8832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“Network Theory, Plot Analysis” (Stanford Literary Lab)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Helpful features of networks: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past becomes “just as visible as the present” (4)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Underlying structures are highlighted (4)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Centrality and stability are not identical (5)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551" y="152400"/>
            <a:ext cx="6274151" cy="473454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6"/>
          <p:cNvSpPr txBox="1"/>
          <p:nvPr/>
        </p:nvSpPr>
        <p:spPr>
          <a:xfrm>
            <a:off x="2311850" y="4597100"/>
            <a:ext cx="27687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Stanford Literary Lab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9" name="Google Shape;459;p46"/>
          <p:cNvSpPr/>
          <p:nvPr/>
        </p:nvSpPr>
        <p:spPr>
          <a:xfrm>
            <a:off x="2991625" y="2776175"/>
            <a:ext cx="612000" cy="61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6"/>
          <p:cNvSpPr/>
          <p:nvPr/>
        </p:nvSpPr>
        <p:spPr>
          <a:xfrm>
            <a:off x="2991625" y="1314675"/>
            <a:ext cx="612000" cy="61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6"/>
          <p:cNvSpPr/>
          <p:nvPr/>
        </p:nvSpPr>
        <p:spPr>
          <a:xfrm>
            <a:off x="4031200" y="2070650"/>
            <a:ext cx="612000" cy="61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6"/>
          <p:cNvSpPr/>
          <p:nvPr/>
        </p:nvSpPr>
        <p:spPr>
          <a:xfrm>
            <a:off x="5626925" y="1619450"/>
            <a:ext cx="612000" cy="612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Projects</a:t>
            </a:r>
            <a:endParaRPr/>
          </a:p>
        </p:txBody>
      </p:sp>
      <p:sp>
        <p:nvSpPr>
          <p:cNvPr id="468" name="Google Shape;468;p47"/>
          <p:cNvSpPr txBox="1"/>
          <p:nvPr>
            <p:ph idx="4294967295" type="body"/>
          </p:nvPr>
        </p:nvSpPr>
        <p:spPr>
          <a:xfrm>
            <a:off x="311700" y="1104050"/>
            <a:ext cx="90699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do networks help you see that text mining did not?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How much context does the project provide for interpreting the network?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The Inner Life of Empires</a:t>
            </a:r>
            <a:r>
              <a:rPr lang="en" sz="1500"/>
              <a:t>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https://sites.fas.harvard.edu/~histecon/innerlife/connections.html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Republic of Letters, Benjamin Franklin</a:t>
            </a:r>
            <a:r>
              <a:rPr lang="en" sz="1500"/>
              <a:t>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http://republicofletters.stanford.edu/casestudies/franklin.html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Linked Jazz</a:t>
            </a:r>
            <a:r>
              <a:rPr lang="en" sz="1500"/>
              <a:t>: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https://linkedjazz.org/network/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Homer’s Iliad</a:t>
            </a:r>
            <a:r>
              <a:rPr lang="en" sz="1500"/>
              <a:t>: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https://www.researchgate.net/publication/273362057_HOMER'S_ILIAD_-A_SOCIAL_NETWORK_ANALYTIC_APPROACH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"/>
          <p:cNvSpPr txBox="1"/>
          <p:nvPr>
            <p:ph type="title"/>
          </p:nvPr>
        </p:nvSpPr>
        <p:spPr>
          <a:xfrm>
            <a:off x="311700" y="201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Preparing Data for a Network</a:t>
            </a:r>
            <a:endParaRPr/>
          </a:p>
        </p:txBody>
      </p:sp>
      <p:sp>
        <p:nvSpPr>
          <p:cNvPr id="474" name="Google Shape;474;p48"/>
          <p:cNvSpPr txBox="1"/>
          <p:nvPr>
            <p:ph idx="4294967295" type="body"/>
          </p:nvPr>
        </p:nvSpPr>
        <p:spPr>
          <a:xfrm>
            <a:off x="311700" y="1101425"/>
            <a:ext cx="85206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Node list (table)</a:t>
            </a:r>
            <a:endParaRPr sz="20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Required columns: id, label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Optional: additional metadata (age, affiliation, gender, etc.)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Edge list (table)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Required columns: source, target, (strongly recommended) type</a:t>
            </a:r>
            <a:endParaRPr sz="20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Optional: additional metadata (weight, label, date)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"/>
          <p:cNvSpPr txBox="1"/>
          <p:nvPr>
            <p:ph type="title"/>
          </p:nvPr>
        </p:nvSpPr>
        <p:spPr>
          <a:xfrm>
            <a:off x="311700" y="1363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List									Edge List</a:t>
            </a:r>
            <a:endParaRPr/>
          </a:p>
        </p:txBody>
      </p:sp>
      <p:pic>
        <p:nvPicPr>
          <p:cNvPr id="480" name="Google Shape;48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5600"/>
            <a:ext cx="4182650" cy="35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177" y="968100"/>
            <a:ext cx="2953225" cy="410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49"/>
          <p:cNvCxnSpPr/>
          <p:nvPr/>
        </p:nvCxnSpPr>
        <p:spPr>
          <a:xfrm flipH="1" rot="10800000">
            <a:off x="1889450" y="1298775"/>
            <a:ext cx="3844500" cy="735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9"/>
          <p:cNvCxnSpPr/>
          <p:nvPr/>
        </p:nvCxnSpPr>
        <p:spPr>
          <a:xfrm flipH="1" rot="10800000">
            <a:off x="1836975" y="1299150"/>
            <a:ext cx="4448100" cy="182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>
            <p:ph type="title"/>
          </p:nvPr>
        </p:nvSpPr>
        <p:spPr>
          <a:xfrm>
            <a:off x="311700" y="228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Gather Data and Create Node and Edge Lists</a:t>
            </a:r>
            <a:endParaRPr/>
          </a:p>
        </p:txBody>
      </p:sp>
      <p:sp>
        <p:nvSpPr>
          <p:cNvPr id="489" name="Google Shape;489;p50"/>
          <p:cNvSpPr txBox="1"/>
          <p:nvPr>
            <p:ph idx="4294967295" type="body"/>
          </p:nvPr>
        </p:nvSpPr>
        <p:spPr>
          <a:xfrm>
            <a:off x="311700" y="1177625"/>
            <a:ext cx="85206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Node list</a:t>
            </a:r>
            <a:endParaRPr sz="2500"/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By hand, NER, API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Edge list</a:t>
            </a:r>
            <a:endParaRPr sz="2500"/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By hand, Excel, OpenRefine, Python (itertools)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1"/>
          <p:cNvSpPr txBox="1"/>
          <p:nvPr>
            <p:ph type="title"/>
          </p:nvPr>
        </p:nvSpPr>
        <p:spPr>
          <a:xfrm>
            <a:off x="1516300" y="367925"/>
            <a:ext cx="18795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Gephi</a:t>
            </a:r>
            <a:endParaRPr sz="3500"/>
          </a:p>
        </p:txBody>
      </p:sp>
      <p:sp>
        <p:nvSpPr>
          <p:cNvPr id="495" name="Google Shape;495;p51"/>
          <p:cNvSpPr txBox="1"/>
          <p:nvPr>
            <p:ph idx="4294967295" type="body"/>
          </p:nvPr>
        </p:nvSpPr>
        <p:spPr>
          <a:xfrm>
            <a:off x="311700" y="1177625"/>
            <a:ext cx="85206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WHAT</a:t>
            </a:r>
            <a:r>
              <a:rPr lang="en" sz="2500"/>
              <a:t>: Open-source tool for generating network graphs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WHY</a:t>
            </a:r>
            <a:r>
              <a:rPr lang="en" sz="2500"/>
              <a:t>: To discover underlying structures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HOW</a:t>
            </a:r>
            <a:r>
              <a:rPr lang="en" sz="2500"/>
              <a:t>: Runs locally, optional community-built plugins that expand functionality 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496" name="Google Shape;4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0" y="284950"/>
            <a:ext cx="920548" cy="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Gephi Quirks</a:t>
            </a:r>
            <a:endParaRPr sz="3500"/>
          </a:p>
        </p:txBody>
      </p:sp>
      <p:sp>
        <p:nvSpPr>
          <p:cNvPr id="502" name="Google Shape;502;p52"/>
          <p:cNvSpPr txBox="1"/>
          <p:nvPr>
            <p:ph idx="4294967295" type="body"/>
          </p:nvPr>
        </p:nvSpPr>
        <p:spPr>
          <a:xfrm>
            <a:off x="311700" y="1177625"/>
            <a:ext cx="85206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/>
              <a:t>articular about node and edge list headings (invisible spaces, reserved keywords)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No ‘undo’ button, so save often!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Can be quirky, so save often!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From ‘Preview’ screen, you need to click ‘Refresh’ to see changes each time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Getting Started</a:t>
            </a:r>
            <a:endParaRPr sz="3500"/>
          </a:p>
        </p:txBody>
      </p:sp>
      <p:sp>
        <p:nvSpPr>
          <p:cNvPr id="508" name="Google Shape;508;p53"/>
          <p:cNvSpPr txBox="1"/>
          <p:nvPr>
            <p:ph idx="4294967295" type="body"/>
          </p:nvPr>
        </p:nvSpPr>
        <p:spPr>
          <a:xfrm>
            <a:off x="311700" y="733500"/>
            <a:ext cx="8520600" cy="4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 new project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From the ‘Data Laboratory’ window, import spreadsheets:</a:t>
            </a:r>
            <a:endParaRPr sz="1500"/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Import node list first, then import the edge list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From the ‘Overview’ window, you can:</a:t>
            </a:r>
            <a:endParaRPr sz="1500"/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 Adjust the network’s appearance (labels, layout, color, size)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 Set filters (change what data is displayed)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 Run statistics (betweenness centrality, modularity score, etc.)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From the ‘Preview’ window, you can:</a:t>
            </a:r>
            <a:endParaRPr sz="1500"/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Prepare the network for publication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Export the network as an SVG, PDF, or PNG file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675" y="574075"/>
            <a:ext cx="6180575" cy="37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Nodes/Vertices/Actors</a:t>
            </a:r>
            <a:endParaRPr/>
          </a:p>
        </p:txBody>
      </p:sp>
      <p:grpSp>
        <p:nvGrpSpPr>
          <p:cNvPr id="125" name="Google Shape;125;p28"/>
          <p:cNvGrpSpPr/>
          <p:nvPr/>
        </p:nvGrpSpPr>
        <p:grpSpPr>
          <a:xfrm>
            <a:off x="994000" y="2078175"/>
            <a:ext cx="669300" cy="669300"/>
            <a:chOff x="3385275" y="1115300"/>
            <a:chExt cx="669300" cy="669300"/>
          </a:xfrm>
        </p:grpSpPr>
        <p:sp>
          <p:nvSpPr>
            <p:cNvPr id="126" name="Google Shape;126;p28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8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8" name="Google Shape;128;p28"/>
          <p:cNvGrpSpPr/>
          <p:nvPr/>
        </p:nvGrpSpPr>
        <p:grpSpPr>
          <a:xfrm>
            <a:off x="2498475" y="1408875"/>
            <a:ext cx="669300" cy="669300"/>
            <a:chOff x="3385275" y="1115300"/>
            <a:chExt cx="669300" cy="669300"/>
          </a:xfrm>
        </p:grpSpPr>
        <p:sp>
          <p:nvSpPr>
            <p:cNvPr id="129" name="Google Shape;129;p28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8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31" name="Google Shape;131;p28"/>
          <p:cNvGrpSpPr/>
          <p:nvPr/>
        </p:nvGrpSpPr>
        <p:grpSpPr>
          <a:xfrm>
            <a:off x="2412200" y="3441250"/>
            <a:ext cx="669300" cy="669300"/>
            <a:chOff x="3385275" y="1115300"/>
            <a:chExt cx="669300" cy="669300"/>
          </a:xfrm>
        </p:grpSpPr>
        <p:sp>
          <p:nvSpPr>
            <p:cNvPr id="132" name="Google Shape;132;p28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8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34" name="Google Shape;134;p28"/>
          <p:cNvGrpSpPr/>
          <p:nvPr/>
        </p:nvGrpSpPr>
        <p:grpSpPr>
          <a:xfrm>
            <a:off x="4643375" y="4013525"/>
            <a:ext cx="669300" cy="669300"/>
            <a:chOff x="3385275" y="1115300"/>
            <a:chExt cx="669300" cy="669300"/>
          </a:xfrm>
        </p:grpSpPr>
        <p:sp>
          <p:nvSpPr>
            <p:cNvPr id="135" name="Google Shape;135;p28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8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37" name="Google Shape;137;p28"/>
          <p:cNvGrpSpPr/>
          <p:nvPr/>
        </p:nvGrpSpPr>
        <p:grpSpPr>
          <a:xfrm>
            <a:off x="6362225" y="2416750"/>
            <a:ext cx="669300" cy="669300"/>
            <a:chOff x="3385275" y="1115300"/>
            <a:chExt cx="669300" cy="669300"/>
          </a:xfrm>
        </p:grpSpPr>
        <p:sp>
          <p:nvSpPr>
            <p:cNvPr id="138" name="Google Shape;138;p28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8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40" name="Google Shape;140;p28"/>
          <p:cNvGrpSpPr/>
          <p:nvPr/>
        </p:nvGrpSpPr>
        <p:grpSpPr>
          <a:xfrm>
            <a:off x="7524950" y="3344225"/>
            <a:ext cx="669300" cy="669300"/>
            <a:chOff x="3385275" y="1115300"/>
            <a:chExt cx="669300" cy="669300"/>
          </a:xfrm>
        </p:grpSpPr>
        <p:sp>
          <p:nvSpPr>
            <p:cNvPr id="141" name="Google Shape;141;p28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8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and Edges/Links/Ties</a:t>
            </a:r>
            <a:endParaRPr/>
          </a:p>
        </p:txBody>
      </p:sp>
      <p:cxnSp>
        <p:nvCxnSpPr>
          <p:cNvPr id="148" name="Google Shape;148;p29"/>
          <p:cNvCxnSpPr/>
          <p:nvPr/>
        </p:nvCxnSpPr>
        <p:spPr>
          <a:xfrm flipH="1">
            <a:off x="1609000" y="1946975"/>
            <a:ext cx="960900" cy="3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9"/>
          <p:cNvCxnSpPr/>
          <p:nvPr/>
        </p:nvCxnSpPr>
        <p:spPr>
          <a:xfrm>
            <a:off x="1535175" y="2629775"/>
            <a:ext cx="963300" cy="95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0" name="Google Shape;150;p29"/>
          <p:cNvGrpSpPr/>
          <p:nvPr/>
        </p:nvGrpSpPr>
        <p:grpSpPr>
          <a:xfrm>
            <a:off x="994000" y="2078175"/>
            <a:ext cx="669300" cy="669300"/>
            <a:chOff x="3385275" y="1115300"/>
            <a:chExt cx="669300" cy="669300"/>
          </a:xfrm>
        </p:grpSpPr>
        <p:sp>
          <p:nvSpPr>
            <p:cNvPr id="151" name="Google Shape;151;p29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9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53" name="Google Shape;153;p29"/>
          <p:cNvCxnSpPr/>
          <p:nvPr/>
        </p:nvCxnSpPr>
        <p:spPr>
          <a:xfrm>
            <a:off x="2992100" y="3853463"/>
            <a:ext cx="1716900" cy="50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9"/>
          <p:cNvCxnSpPr/>
          <p:nvPr/>
        </p:nvCxnSpPr>
        <p:spPr>
          <a:xfrm flipH="1">
            <a:off x="2733800" y="2030800"/>
            <a:ext cx="26100" cy="14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9"/>
          <p:cNvCxnSpPr/>
          <p:nvPr/>
        </p:nvCxnSpPr>
        <p:spPr>
          <a:xfrm flipH="1" rot="10800000">
            <a:off x="5238400" y="2978875"/>
            <a:ext cx="1288500" cy="124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9"/>
          <p:cNvCxnSpPr/>
          <p:nvPr/>
        </p:nvCxnSpPr>
        <p:spPr>
          <a:xfrm>
            <a:off x="6926550" y="2952750"/>
            <a:ext cx="669300" cy="52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" name="Google Shape;157;p29"/>
          <p:cNvGrpSpPr/>
          <p:nvPr/>
        </p:nvGrpSpPr>
        <p:grpSpPr>
          <a:xfrm>
            <a:off x="2498475" y="1408875"/>
            <a:ext cx="669300" cy="669300"/>
            <a:chOff x="3385275" y="1115300"/>
            <a:chExt cx="669300" cy="669300"/>
          </a:xfrm>
        </p:grpSpPr>
        <p:sp>
          <p:nvSpPr>
            <p:cNvPr id="158" name="Google Shape;158;p29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9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60" name="Google Shape;160;p29"/>
          <p:cNvGrpSpPr/>
          <p:nvPr/>
        </p:nvGrpSpPr>
        <p:grpSpPr>
          <a:xfrm>
            <a:off x="2412200" y="3441250"/>
            <a:ext cx="669300" cy="669300"/>
            <a:chOff x="3385275" y="1115300"/>
            <a:chExt cx="669300" cy="669300"/>
          </a:xfrm>
        </p:grpSpPr>
        <p:sp>
          <p:nvSpPr>
            <p:cNvPr id="161" name="Google Shape;161;p29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9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63" name="Google Shape;163;p29"/>
          <p:cNvGrpSpPr/>
          <p:nvPr/>
        </p:nvGrpSpPr>
        <p:grpSpPr>
          <a:xfrm>
            <a:off x="4643375" y="4013525"/>
            <a:ext cx="669300" cy="669300"/>
            <a:chOff x="3385275" y="1115300"/>
            <a:chExt cx="669300" cy="669300"/>
          </a:xfrm>
        </p:grpSpPr>
        <p:sp>
          <p:nvSpPr>
            <p:cNvPr id="164" name="Google Shape;164;p29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9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66" name="Google Shape;166;p29"/>
          <p:cNvGrpSpPr/>
          <p:nvPr/>
        </p:nvGrpSpPr>
        <p:grpSpPr>
          <a:xfrm>
            <a:off x="6362225" y="2416750"/>
            <a:ext cx="669300" cy="669300"/>
            <a:chOff x="3385275" y="1115300"/>
            <a:chExt cx="669300" cy="669300"/>
          </a:xfrm>
        </p:grpSpPr>
        <p:sp>
          <p:nvSpPr>
            <p:cNvPr id="167" name="Google Shape;167;p29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9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69" name="Google Shape;169;p29"/>
          <p:cNvGrpSpPr/>
          <p:nvPr/>
        </p:nvGrpSpPr>
        <p:grpSpPr>
          <a:xfrm>
            <a:off x="7524950" y="3344225"/>
            <a:ext cx="669300" cy="669300"/>
            <a:chOff x="3385275" y="1115300"/>
            <a:chExt cx="669300" cy="669300"/>
          </a:xfrm>
        </p:grpSpPr>
        <p:sp>
          <p:nvSpPr>
            <p:cNvPr id="170" name="Google Shape;170;p29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9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30"/>
          <p:cNvCxnSpPr/>
          <p:nvPr/>
        </p:nvCxnSpPr>
        <p:spPr>
          <a:xfrm flipH="1">
            <a:off x="1609000" y="1946975"/>
            <a:ext cx="960900" cy="3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0"/>
          <p:cNvCxnSpPr/>
          <p:nvPr/>
        </p:nvCxnSpPr>
        <p:spPr>
          <a:xfrm>
            <a:off x="1535175" y="2629775"/>
            <a:ext cx="963300" cy="95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Properties: Direction</a:t>
            </a:r>
            <a:endParaRPr/>
          </a:p>
        </p:txBody>
      </p:sp>
      <p:grpSp>
        <p:nvGrpSpPr>
          <p:cNvPr id="179" name="Google Shape;179;p30"/>
          <p:cNvGrpSpPr/>
          <p:nvPr/>
        </p:nvGrpSpPr>
        <p:grpSpPr>
          <a:xfrm>
            <a:off x="994000" y="2078175"/>
            <a:ext cx="669300" cy="669300"/>
            <a:chOff x="3385275" y="1115300"/>
            <a:chExt cx="669300" cy="669300"/>
          </a:xfrm>
        </p:grpSpPr>
        <p:sp>
          <p:nvSpPr>
            <p:cNvPr id="180" name="Google Shape;180;p30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82" name="Google Shape;182;p30"/>
          <p:cNvCxnSpPr/>
          <p:nvPr/>
        </p:nvCxnSpPr>
        <p:spPr>
          <a:xfrm>
            <a:off x="2992100" y="3853463"/>
            <a:ext cx="1716900" cy="50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3" name="Google Shape;183;p30"/>
          <p:cNvCxnSpPr/>
          <p:nvPr/>
        </p:nvCxnSpPr>
        <p:spPr>
          <a:xfrm flipH="1">
            <a:off x="2733800" y="2030800"/>
            <a:ext cx="26100" cy="14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30"/>
          <p:cNvCxnSpPr/>
          <p:nvPr/>
        </p:nvCxnSpPr>
        <p:spPr>
          <a:xfrm flipH="1" rot="10800000">
            <a:off x="5238400" y="2978875"/>
            <a:ext cx="1288500" cy="124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0"/>
          <p:cNvCxnSpPr/>
          <p:nvPr/>
        </p:nvCxnSpPr>
        <p:spPr>
          <a:xfrm>
            <a:off x="6926550" y="2952750"/>
            <a:ext cx="669300" cy="52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86" name="Google Shape;186;p30"/>
          <p:cNvGrpSpPr/>
          <p:nvPr/>
        </p:nvGrpSpPr>
        <p:grpSpPr>
          <a:xfrm>
            <a:off x="2498475" y="1408875"/>
            <a:ext cx="669300" cy="669300"/>
            <a:chOff x="3385275" y="1115300"/>
            <a:chExt cx="669300" cy="669300"/>
          </a:xfrm>
        </p:grpSpPr>
        <p:sp>
          <p:nvSpPr>
            <p:cNvPr id="187" name="Google Shape;187;p30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9" name="Google Shape;189;p30"/>
          <p:cNvGrpSpPr/>
          <p:nvPr/>
        </p:nvGrpSpPr>
        <p:grpSpPr>
          <a:xfrm>
            <a:off x="2412200" y="3441250"/>
            <a:ext cx="669300" cy="669300"/>
            <a:chOff x="3385275" y="1115300"/>
            <a:chExt cx="669300" cy="669300"/>
          </a:xfrm>
        </p:grpSpPr>
        <p:sp>
          <p:nvSpPr>
            <p:cNvPr id="190" name="Google Shape;190;p30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0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92" name="Google Shape;192;p30"/>
          <p:cNvGrpSpPr/>
          <p:nvPr/>
        </p:nvGrpSpPr>
        <p:grpSpPr>
          <a:xfrm>
            <a:off x="4643375" y="4013525"/>
            <a:ext cx="669300" cy="669300"/>
            <a:chOff x="3385275" y="1115300"/>
            <a:chExt cx="669300" cy="669300"/>
          </a:xfrm>
        </p:grpSpPr>
        <p:sp>
          <p:nvSpPr>
            <p:cNvPr id="193" name="Google Shape;193;p30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95" name="Google Shape;195;p30"/>
          <p:cNvGrpSpPr/>
          <p:nvPr/>
        </p:nvGrpSpPr>
        <p:grpSpPr>
          <a:xfrm>
            <a:off x="6362225" y="2416750"/>
            <a:ext cx="669300" cy="669300"/>
            <a:chOff x="3385275" y="1115300"/>
            <a:chExt cx="669300" cy="669300"/>
          </a:xfrm>
        </p:grpSpPr>
        <p:sp>
          <p:nvSpPr>
            <p:cNvPr id="196" name="Google Shape;196;p30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0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98" name="Google Shape;198;p30"/>
          <p:cNvGrpSpPr/>
          <p:nvPr/>
        </p:nvGrpSpPr>
        <p:grpSpPr>
          <a:xfrm>
            <a:off x="7524950" y="3344225"/>
            <a:ext cx="669300" cy="669300"/>
            <a:chOff x="3385275" y="1115300"/>
            <a:chExt cx="669300" cy="669300"/>
          </a:xfrm>
        </p:grpSpPr>
        <p:sp>
          <p:nvSpPr>
            <p:cNvPr id="199" name="Google Shape;199;p30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1"/>
          <p:cNvCxnSpPr/>
          <p:nvPr/>
        </p:nvCxnSpPr>
        <p:spPr>
          <a:xfrm flipH="1">
            <a:off x="1609000" y="1946975"/>
            <a:ext cx="960900" cy="3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1"/>
          <p:cNvCxnSpPr/>
          <p:nvPr/>
        </p:nvCxnSpPr>
        <p:spPr>
          <a:xfrm>
            <a:off x="1535175" y="2629775"/>
            <a:ext cx="963300" cy="95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Properties: Weight</a:t>
            </a:r>
            <a:endParaRPr/>
          </a:p>
        </p:txBody>
      </p:sp>
      <p:grpSp>
        <p:nvGrpSpPr>
          <p:cNvPr id="208" name="Google Shape;208;p31"/>
          <p:cNvGrpSpPr/>
          <p:nvPr/>
        </p:nvGrpSpPr>
        <p:grpSpPr>
          <a:xfrm>
            <a:off x="994000" y="2078175"/>
            <a:ext cx="669300" cy="669300"/>
            <a:chOff x="3385275" y="1115300"/>
            <a:chExt cx="669300" cy="669300"/>
          </a:xfrm>
        </p:grpSpPr>
        <p:sp>
          <p:nvSpPr>
            <p:cNvPr id="209" name="Google Shape;209;p31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211" name="Google Shape;211;p31"/>
          <p:cNvCxnSpPr/>
          <p:nvPr/>
        </p:nvCxnSpPr>
        <p:spPr>
          <a:xfrm>
            <a:off x="2992100" y="3853463"/>
            <a:ext cx="1716900" cy="50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2" name="Google Shape;212;p31"/>
          <p:cNvCxnSpPr/>
          <p:nvPr/>
        </p:nvCxnSpPr>
        <p:spPr>
          <a:xfrm flipH="1">
            <a:off x="2733800" y="2030800"/>
            <a:ext cx="26100" cy="14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1"/>
          <p:cNvCxnSpPr/>
          <p:nvPr/>
        </p:nvCxnSpPr>
        <p:spPr>
          <a:xfrm flipH="1" rot="10800000">
            <a:off x="5238400" y="2978875"/>
            <a:ext cx="1288500" cy="1241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1"/>
          <p:cNvCxnSpPr/>
          <p:nvPr/>
        </p:nvCxnSpPr>
        <p:spPr>
          <a:xfrm>
            <a:off x="6926550" y="2952750"/>
            <a:ext cx="669300" cy="52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15" name="Google Shape;215;p31"/>
          <p:cNvGrpSpPr/>
          <p:nvPr/>
        </p:nvGrpSpPr>
        <p:grpSpPr>
          <a:xfrm>
            <a:off x="2498475" y="1408875"/>
            <a:ext cx="669300" cy="669300"/>
            <a:chOff x="3385275" y="1115300"/>
            <a:chExt cx="669300" cy="669300"/>
          </a:xfrm>
        </p:grpSpPr>
        <p:sp>
          <p:nvSpPr>
            <p:cNvPr id="216" name="Google Shape;216;p31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1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18" name="Google Shape;218;p31"/>
          <p:cNvGrpSpPr/>
          <p:nvPr/>
        </p:nvGrpSpPr>
        <p:grpSpPr>
          <a:xfrm>
            <a:off x="2412200" y="3441250"/>
            <a:ext cx="669300" cy="669300"/>
            <a:chOff x="3385275" y="1115300"/>
            <a:chExt cx="669300" cy="669300"/>
          </a:xfrm>
        </p:grpSpPr>
        <p:sp>
          <p:nvSpPr>
            <p:cNvPr id="219" name="Google Shape;219;p31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21" name="Google Shape;221;p31"/>
          <p:cNvGrpSpPr/>
          <p:nvPr/>
        </p:nvGrpSpPr>
        <p:grpSpPr>
          <a:xfrm>
            <a:off x="4643375" y="4013525"/>
            <a:ext cx="669300" cy="669300"/>
            <a:chOff x="3385275" y="1115300"/>
            <a:chExt cx="669300" cy="669300"/>
          </a:xfrm>
        </p:grpSpPr>
        <p:sp>
          <p:nvSpPr>
            <p:cNvPr id="222" name="Google Shape;222;p31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24" name="Google Shape;224;p31"/>
          <p:cNvGrpSpPr/>
          <p:nvPr/>
        </p:nvGrpSpPr>
        <p:grpSpPr>
          <a:xfrm>
            <a:off x="6362225" y="2416750"/>
            <a:ext cx="669300" cy="669300"/>
            <a:chOff x="3385275" y="1115300"/>
            <a:chExt cx="669300" cy="669300"/>
          </a:xfrm>
        </p:grpSpPr>
        <p:sp>
          <p:nvSpPr>
            <p:cNvPr id="225" name="Google Shape;225;p31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27" name="Google Shape;227;p31"/>
          <p:cNvGrpSpPr/>
          <p:nvPr/>
        </p:nvGrpSpPr>
        <p:grpSpPr>
          <a:xfrm>
            <a:off x="7524950" y="3344225"/>
            <a:ext cx="669300" cy="669300"/>
            <a:chOff x="3385275" y="1115300"/>
            <a:chExt cx="669300" cy="669300"/>
          </a:xfrm>
        </p:grpSpPr>
        <p:sp>
          <p:nvSpPr>
            <p:cNvPr id="228" name="Google Shape;228;p31"/>
            <p:cNvSpPr/>
            <p:nvPr/>
          </p:nvSpPr>
          <p:spPr>
            <a:xfrm>
              <a:off x="3385275" y="1115300"/>
              <a:ext cx="669300" cy="669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1"/>
            <p:cNvSpPr txBox="1"/>
            <p:nvPr/>
          </p:nvSpPr>
          <p:spPr>
            <a:xfrm>
              <a:off x="3516475" y="1149500"/>
              <a:ext cx="3855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</a:t>
              </a:r>
              <a:endParaRPr b="1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Bipartite/Bimodal Network</a:t>
            </a:r>
            <a:endParaRPr/>
          </a:p>
        </p:txBody>
      </p:sp>
      <p:cxnSp>
        <p:nvCxnSpPr>
          <p:cNvPr id="235" name="Google Shape;235;p32"/>
          <p:cNvCxnSpPr/>
          <p:nvPr/>
        </p:nvCxnSpPr>
        <p:spPr>
          <a:xfrm>
            <a:off x="1535175" y="2629775"/>
            <a:ext cx="963300" cy="95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2"/>
          <p:cNvSpPr/>
          <p:nvPr/>
        </p:nvSpPr>
        <p:spPr>
          <a:xfrm>
            <a:off x="994000" y="2078175"/>
            <a:ext cx="669300" cy="66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2"/>
          <p:cNvCxnSpPr/>
          <p:nvPr/>
        </p:nvCxnSpPr>
        <p:spPr>
          <a:xfrm>
            <a:off x="2992100" y="3853463"/>
            <a:ext cx="1716900" cy="50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2"/>
          <p:cNvCxnSpPr/>
          <p:nvPr/>
        </p:nvCxnSpPr>
        <p:spPr>
          <a:xfrm flipH="1">
            <a:off x="2733800" y="2030800"/>
            <a:ext cx="26100" cy="14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2"/>
          <p:cNvCxnSpPr/>
          <p:nvPr/>
        </p:nvCxnSpPr>
        <p:spPr>
          <a:xfrm flipH="1" rot="10800000">
            <a:off x="5238400" y="2978875"/>
            <a:ext cx="1288500" cy="124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6926550" y="2952750"/>
            <a:ext cx="669300" cy="52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2"/>
          <p:cNvSpPr/>
          <p:nvPr/>
        </p:nvSpPr>
        <p:spPr>
          <a:xfrm>
            <a:off x="2498475" y="1408875"/>
            <a:ext cx="669300" cy="66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2412200" y="3441250"/>
            <a:ext cx="669300" cy="66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4643375" y="4013525"/>
            <a:ext cx="669300" cy="66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6362225" y="2416750"/>
            <a:ext cx="669300" cy="66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7524950" y="3344225"/>
            <a:ext cx="669300" cy="66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475" y="3525700"/>
            <a:ext cx="499865" cy="4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938" y="2507488"/>
            <a:ext cx="499865" cy="4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673" y="1539075"/>
            <a:ext cx="408900" cy="4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198" y="2208375"/>
            <a:ext cx="408900" cy="4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248" y="4143725"/>
            <a:ext cx="408900" cy="4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5148" y="3474425"/>
            <a:ext cx="408900" cy="4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Unipartite/Unimodal Network</a:t>
            </a:r>
            <a:endParaRPr/>
          </a:p>
        </p:txBody>
      </p:sp>
      <p:cxnSp>
        <p:nvCxnSpPr>
          <p:cNvPr id="257" name="Google Shape;257;p33"/>
          <p:cNvCxnSpPr>
            <a:endCxn id="258" idx="2"/>
          </p:cNvCxnSpPr>
          <p:nvPr/>
        </p:nvCxnSpPr>
        <p:spPr>
          <a:xfrm>
            <a:off x="1535075" y="2629775"/>
            <a:ext cx="3108300" cy="171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3"/>
          <p:cNvSpPr/>
          <p:nvPr/>
        </p:nvSpPr>
        <p:spPr>
          <a:xfrm>
            <a:off x="994000" y="2078175"/>
            <a:ext cx="669300" cy="66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3"/>
          <p:cNvCxnSpPr>
            <a:endCxn id="261" idx="1"/>
          </p:cNvCxnSpPr>
          <p:nvPr/>
        </p:nvCxnSpPr>
        <p:spPr>
          <a:xfrm>
            <a:off x="2759848" y="2030675"/>
            <a:ext cx="2009400" cy="231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3"/>
          <p:cNvCxnSpPr>
            <a:endCxn id="263" idx="2"/>
          </p:cNvCxnSpPr>
          <p:nvPr/>
        </p:nvCxnSpPr>
        <p:spPr>
          <a:xfrm flipH="1" rot="10800000">
            <a:off x="5238350" y="3678875"/>
            <a:ext cx="2286600" cy="5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3"/>
          <p:cNvSpPr/>
          <p:nvPr/>
        </p:nvSpPr>
        <p:spPr>
          <a:xfrm>
            <a:off x="2498475" y="1408875"/>
            <a:ext cx="669300" cy="66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>
            <a:off x="4643375" y="4013525"/>
            <a:ext cx="669300" cy="66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7524950" y="3344225"/>
            <a:ext cx="669300" cy="66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673" y="1539075"/>
            <a:ext cx="408900" cy="4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198" y="2208375"/>
            <a:ext cx="408900" cy="4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248" y="4143725"/>
            <a:ext cx="408900" cy="4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148" y="3474425"/>
            <a:ext cx="408900" cy="4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FF9900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