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Kanban_(development)#/media/File:Kanban_board_example.jpg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YaleDHLab/dhlab-site/issues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holarblogs.emory.edu/pm4dh/designing-a-project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la.org/About-Us/Governance/Committees/Committee-Listings/Professional-Issues/Committee-on-Information-Technology/Guidelines-for-Evaluating-Work-in-Digital-Humanities-and-Digital-Media" TargetMode="External"/><Relationship Id="rId3" Type="http://schemas.openxmlformats.org/officeDocument/2006/relationships/hyperlink" Target="https://www.historians.org/teaching-and-learning/digital-history-resources/evaluation-of-digital-scholarship-in-history/guidelines-for-the-professional-evaluation-of-digital-scholarship-by-historians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b193885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b193885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b1938855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b1938855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DevDH: devdh.org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b1938855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b1938855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b1938855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b1938855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b1938855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b1938855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b1938855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b1938855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b1938855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b1938855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b1938855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b1938855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image: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https://en.wikipedia.org/wiki/Kanban_(development)#/media/File:Kanban_board_example.jpg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b1938855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b1938855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b1938855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b1938855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image: DHLab GitHub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https://github.com/YaleDHLab/dhlab-site/issues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b1938855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b1938855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b193885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b193885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PM4DH (Project Management for the Digital Humanities):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https://scholarblogs.emory.edu/pm4dh/designing-a-project/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b1938855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b1938855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b1938855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b1938855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MLA guidelines: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https://www.mla.org/About-Us/Governance/Committees/Committee-Listings/Professional-Issues/Committee-on-Information-Technology/Guidelines-for-Evaluating-Work-in-Digital-Humanities-and-Digital-Media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https://www.historians.org/teaching-and-learning/digital-history-resources/evaluation-of-digital-scholarship-in-history/guidelines-for-the-professional-evaluation-of-digital-scholarship-by-historians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b1938855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b1938855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b1938855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b1938855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1938855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b1938855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b1938855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b1938855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B6B6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B6B6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B6B6B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b1938855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b1938855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B6B6B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b1938855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b1938855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B6B6B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b1938855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b1938855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B6B6B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b1938855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b1938855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B6B6B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b1938855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b1938855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B6B6B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evdh.org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hlab.yale.edu/assets/docs/DH-LeanCanvas.pdf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hlab.yale.edu/assets/docs/DH-Ideation.pdf" TargetMode="External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hyperlink" Target="https://trello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historymatters.gmu.edu/" TargetMode="External"/><Relationship Id="rId4" Type="http://schemas.openxmlformats.org/officeDocument/2006/relationships/hyperlink" Target="https://marathon.library.northeastern.edu/" TargetMode="External"/><Relationship Id="rId5" Type="http://schemas.openxmlformats.org/officeDocument/2006/relationships/hyperlink" Target="http://coloredconventions.org/" TargetMode="External"/><Relationship Id="rId6" Type="http://schemas.openxmlformats.org/officeDocument/2006/relationships/hyperlink" Target="http://faculty.tamuc.edu/rrt/index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&amp; Assessment</a:t>
            </a:r>
            <a:endParaRPr/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Catherine DeRose, PhD | 2019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CC-BY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type="title"/>
          </p:nvPr>
        </p:nvSpPr>
        <p:spPr>
          <a:xfrm>
            <a:off x="311700" y="2201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collaborators</a:t>
            </a:r>
            <a:endParaRPr/>
          </a:p>
        </p:txBody>
      </p:sp>
      <p:sp>
        <p:nvSpPr>
          <p:cNvPr id="163" name="Google Shape;163;p34"/>
          <p:cNvSpPr txBox="1"/>
          <p:nvPr>
            <p:ph idx="4294967295" type="body"/>
          </p:nvPr>
        </p:nvSpPr>
        <p:spPr>
          <a:xfrm>
            <a:off x="308250" y="4778500"/>
            <a:ext cx="8832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Above examples largely from “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Recruiting Partners</a:t>
            </a:r>
            <a:r>
              <a:rPr lang="en" sz="1200"/>
              <a:t>” by Jennifer Guiliano and Simon Appleford </a:t>
            </a:r>
            <a:endParaRPr sz="1200"/>
          </a:p>
        </p:txBody>
      </p:sp>
      <p:sp>
        <p:nvSpPr>
          <p:cNvPr id="164" name="Google Shape;164;p34"/>
          <p:cNvSpPr txBox="1"/>
          <p:nvPr>
            <p:ph idx="4294967295" type="body"/>
          </p:nvPr>
        </p:nvSpPr>
        <p:spPr>
          <a:xfrm>
            <a:off x="136275" y="1322250"/>
            <a:ext cx="3293400" cy="30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Content Contributors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Libraries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Museums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Individuals</a:t>
            </a:r>
            <a:endParaRPr sz="1500"/>
          </a:p>
        </p:txBody>
      </p:sp>
      <p:sp>
        <p:nvSpPr>
          <p:cNvPr id="165" name="Google Shape;165;p34"/>
          <p:cNvSpPr txBox="1"/>
          <p:nvPr>
            <p:ph idx="4294967295" type="body"/>
          </p:nvPr>
        </p:nvSpPr>
        <p:spPr>
          <a:xfrm>
            <a:off x="3153900" y="1292038"/>
            <a:ext cx="3293400" cy="30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Expertise Contributors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Fellow researchers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Subject librarians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Technical partners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Community members</a:t>
            </a:r>
            <a:endParaRPr sz="1500"/>
          </a:p>
        </p:txBody>
      </p:sp>
      <p:sp>
        <p:nvSpPr>
          <p:cNvPr id="166" name="Google Shape;166;p34"/>
          <p:cNvSpPr txBox="1"/>
          <p:nvPr>
            <p:ph idx="4294967295" type="body"/>
          </p:nvPr>
        </p:nvSpPr>
        <p:spPr>
          <a:xfrm>
            <a:off x="6300900" y="1292025"/>
            <a:ext cx="3293400" cy="30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Resource Contributors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support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Physical space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Funders</a:t>
            </a:r>
            <a:endParaRPr sz="1500"/>
          </a:p>
        </p:txBody>
      </p:sp>
      <p:sp>
        <p:nvSpPr>
          <p:cNvPr id="167" name="Google Shape;167;p34"/>
          <p:cNvSpPr txBox="1"/>
          <p:nvPr>
            <p:ph idx="4294967295" type="body"/>
          </p:nvPr>
        </p:nvSpPr>
        <p:spPr>
          <a:xfrm>
            <a:off x="288675" y="3453400"/>
            <a:ext cx="8423700" cy="9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Loop collaborators in early, not just when it becomes time for their contribution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>
            <p:ph type="title"/>
          </p:nvPr>
        </p:nvSpPr>
        <p:spPr>
          <a:xfrm>
            <a:off x="523950" y="3593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collaborators</a:t>
            </a:r>
            <a:endParaRPr/>
          </a:p>
        </p:txBody>
      </p:sp>
      <p:sp>
        <p:nvSpPr>
          <p:cNvPr id="173" name="Google Shape;173;p35"/>
          <p:cNvSpPr txBox="1"/>
          <p:nvPr>
            <p:ph idx="4294967295" type="body"/>
          </p:nvPr>
        </p:nvSpPr>
        <p:spPr>
          <a:xfrm>
            <a:off x="632850" y="1322250"/>
            <a:ext cx="8302800" cy="3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“I’m not just building tools for my friends; this is interesting for my field” 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 anonymous Computer Science professor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Collaborations should be mutually enriching, even if in different degrees at different times 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>
            <p:ph type="title"/>
          </p:nvPr>
        </p:nvSpPr>
        <p:spPr>
          <a:xfrm>
            <a:off x="4206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partnerships</a:t>
            </a:r>
            <a:endParaRPr/>
          </a:p>
        </p:txBody>
      </p:sp>
      <p:sp>
        <p:nvSpPr>
          <p:cNvPr id="179" name="Google Shape;179;p36"/>
          <p:cNvSpPr txBox="1"/>
          <p:nvPr>
            <p:ph idx="4294967295" type="body"/>
          </p:nvPr>
        </p:nvSpPr>
        <p:spPr>
          <a:xfrm>
            <a:off x="420600" y="1335375"/>
            <a:ext cx="8302800" cy="3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Establish parameters around the work</a:t>
            </a:r>
            <a:endParaRPr sz="2000"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attribution</a:t>
            </a:r>
            <a:endParaRPr sz="2000"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duration (one-time, ongoing)</a:t>
            </a:r>
            <a:endParaRPr sz="2000"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agree on deliverables</a:t>
            </a:r>
            <a:endParaRPr sz="2000"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agree on timeline(s)</a:t>
            </a:r>
            <a:endParaRPr sz="2000"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establish methods for checking in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Templates &amp; Tools for Project Management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Lean canvas</a:t>
            </a:r>
            <a:endParaRPr/>
          </a:p>
        </p:txBody>
      </p:sp>
      <p:sp>
        <p:nvSpPr>
          <p:cNvPr id="190" name="Google Shape;190;p38"/>
          <p:cNvSpPr txBox="1"/>
          <p:nvPr>
            <p:ph idx="4294967295" type="body"/>
          </p:nvPr>
        </p:nvSpPr>
        <p:spPr>
          <a:xfrm>
            <a:off x="311700" y="1106000"/>
            <a:ext cx="8256300" cy="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http://dhlab.yale.edu/assets/docs/DH-LeanCanvas.pdf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63" y="2037500"/>
            <a:ext cx="6548874" cy="310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Ideation</a:t>
            </a:r>
            <a:endParaRPr/>
          </a:p>
        </p:txBody>
      </p:sp>
      <p:sp>
        <p:nvSpPr>
          <p:cNvPr id="197" name="Google Shape;197;p39"/>
          <p:cNvSpPr txBox="1"/>
          <p:nvPr>
            <p:ph idx="4294967295" type="body"/>
          </p:nvPr>
        </p:nvSpPr>
        <p:spPr>
          <a:xfrm>
            <a:off x="311700" y="1266838"/>
            <a:ext cx="8520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http://dhlab.yale.edu/assets/docs/DH-Ideation.pdf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9"/>
          <p:cNvPicPr preferRelativeResize="0"/>
          <p:nvPr/>
        </p:nvPicPr>
        <p:blipFill rotWithShape="1">
          <a:blip r:embed="rId4">
            <a:alphaModFix/>
          </a:blip>
          <a:srcRect b="20634" l="0" r="0" t="0"/>
          <a:stretch/>
        </p:blipFill>
        <p:spPr>
          <a:xfrm>
            <a:off x="930225" y="2060075"/>
            <a:ext cx="7131151" cy="308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Trello</a:t>
            </a:r>
            <a:endParaRPr/>
          </a:p>
        </p:txBody>
      </p:sp>
      <p:sp>
        <p:nvSpPr>
          <p:cNvPr id="204" name="Google Shape;204;p40"/>
          <p:cNvSpPr txBox="1"/>
          <p:nvPr>
            <p:ph idx="4294967295" type="body"/>
          </p:nvPr>
        </p:nvSpPr>
        <p:spPr>
          <a:xfrm>
            <a:off x="311700" y="1860675"/>
            <a:ext cx="5422200" cy="31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Web-based Kanban board for keeping track of the different components of a project, from what state something is in (in-progress, halted, finished) to which team members are working on what</a:t>
            </a:r>
            <a:endParaRPr/>
          </a:p>
        </p:txBody>
      </p:sp>
      <p:pic>
        <p:nvPicPr>
          <p:cNvPr id="205" name="Google Shape;20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2550" y="1940700"/>
            <a:ext cx="3105300" cy="256537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0"/>
          <p:cNvSpPr txBox="1"/>
          <p:nvPr>
            <p:ph idx="4294967295" type="body"/>
          </p:nvPr>
        </p:nvSpPr>
        <p:spPr>
          <a:xfrm>
            <a:off x="6461700" y="4582275"/>
            <a:ext cx="21744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Image from </a:t>
            </a:r>
            <a:r>
              <a:rPr i="1" lang="en" sz="1200"/>
              <a:t>Wikipedia</a:t>
            </a:r>
            <a:endParaRPr i="1" sz="1200"/>
          </a:p>
        </p:txBody>
      </p:sp>
      <p:sp>
        <p:nvSpPr>
          <p:cNvPr id="207" name="Google Shape;207;p40"/>
          <p:cNvSpPr txBox="1"/>
          <p:nvPr>
            <p:ph idx="4294967295" type="body"/>
          </p:nvPr>
        </p:nvSpPr>
        <p:spPr>
          <a:xfrm>
            <a:off x="311700" y="1106000"/>
            <a:ext cx="8256300" cy="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https://trello.com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38" y="548049"/>
            <a:ext cx="8437724" cy="407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1"/>
          <p:cNvSpPr txBox="1"/>
          <p:nvPr/>
        </p:nvSpPr>
        <p:spPr>
          <a:xfrm>
            <a:off x="3096600" y="4684250"/>
            <a:ext cx="3805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(Please don’t share this slide!)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219" name="Google Shape;219;p42"/>
          <p:cNvSpPr txBox="1"/>
          <p:nvPr>
            <p:ph idx="4294967295" type="body"/>
          </p:nvPr>
        </p:nvSpPr>
        <p:spPr>
          <a:xfrm>
            <a:off x="311700" y="1860675"/>
            <a:ext cx="8361300" cy="31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Includes version control, along with places for documentation and issue tracking</a:t>
            </a:r>
            <a:endParaRPr/>
          </a:p>
        </p:txBody>
      </p:sp>
      <p:sp>
        <p:nvSpPr>
          <p:cNvPr id="220" name="Google Shape;220;p42"/>
          <p:cNvSpPr txBox="1"/>
          <p:nvPr>
            <p:ph idx="4294967295" type="body"/>
          </p:nvPr>
        </p:nvSpPr>
        <p:spPr>
          <a:xfrm>
            <a:off x="311700" y="1106000"/>
            <a:ext cx="8256300" cy="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235500" y="1469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a digital humanities project</a:t>
            </a:r>
            <a:endParaRPr/>
          </a:p>
        </p:txBody>
      </p:sp>
      <p:sp>
        <p:nvSpPr>
          <p:cNvPr id="114" name="Google Shape;114;p26"/>
          <p:cNvSpPr txBox="1"/>
          <p:nvPr>
            <p:ph idx="4294967295" type="body"/>
          </p:nvPr>
        </p:nvSpPr>
        <p:spPr>
          <a:xfrm>
            <a:off x="311700" y="1009354"/>
            <a:ext cx="8832300" cy="40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0. </a:t>
            </a:r>
            <a:r>
              <a:rPr b="1" lang="en" sz="1700"/>
              <a:t>Research question</a:t>
            </a:r>
            <a:r>
              <a:rPr lang="en" sz="1700"/>
              <a:t>: what inquiry is driving the project?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Description and justification</a:t>
            </a:r>
            <a:r>
              <a:rPr lang="en" sz="1700"/>
              <a:t>: what will you do and why?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Deliverables and sharing</a:t>
            </a:r>
            <a:r>
              <a:rPr lang="en" sz="1700"/>
              <a:t>: what will the output(s) be?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Performance measures</a:t>
            </a:r>
            <a:r>
              <a:rPr lang="en" sz="1700"/>
              <a:t>: what constitutes success?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Audience and stakeholders</a:t>
            </a:r>
            <a:r>
              <a:rPr lang="en" sz="1700"/>
              <a:t>: who are your interlocutors and who might you need to answer to?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Resources and funding</a:t>
            </a:r>
            <a:r>
              <a:rPr lang="en" sz="1700"/>
              <a:t>: what do you need to succeed?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Timeline</a:t>
            </a:r>
            <a:r>
              <a:rPr lang="en" sz="1700"/>
              <a:t>: are there deadlines by which milestones need to be met and contingency plans for if they’re not?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Maintenance and preservation</a:t>
            </a:r>
            <a:r>
              <a:rPr lang="en" sz="1700"/>
              <a:t>: who will look after the project? </a:t>
            </a:r>
            <a:endParaRPr sz="1700"/>
          </a:p>
        </p:txBody>
      </p:sp>
      <p:sp>
        <p:nvSpPr>
          <p:cNvPr id="115" name="Google Shape;115;p26"/>
          <p:cNvSpPr txBox="1"/>
          <p:nvPr/>
        </p:nvSpPr>
        <p:spPr>
          <a:xfrm>
            <a:off x="6193525" y="146925"/>
            <a:ext cx="33441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Source Code Pro"/>
                <a:ea typeface="Source Code Pro"/>
                <a:cs typeface="Source Code Pro"/>
                <a:sym typeface="Source Code Pro"/>
              </a:rPr>
              <a:t>Adapted from PM4DH project</a:t>
            </a:r>
            <a:endParaRPr i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Class-created criteria</a:t>
            </a:r>
            <a:endParaRPr/>
          </a:p>
        </p:txBody>
      </p:sp>
      <p:sp>
        <p:nvSpPr>
          <p:cNvPr id="231" name="Google Shape;231;p44"/>
          <p:cNvSpPr txBox="1"/>
          <p:nvPr>
            <p:ph idx="4294967295" type="body"/>
          </p:nvPr>
        </p:nvSpPr>
        <p:spPr>
          <a:xfrm>
            <a:off x="311700" y="1266893"/>
            <a:ext cx="8520600" cy="28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What makes a DH project successful?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How much does the technical sophistication of the project matter?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How much does the aesthetic design of the project matter?</a:t>
            </a:r>
            <a:endParaRPr sz="2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MLA &amp; AHA guidelines</a:t>
            </a:r>
            <a:endParaRPr/>
          </a:p>
        </p:txBody>
      </p:sp>
      <p:sp>
        <p:nvSpPr>
          <p:cNvPr id="237" name="Google Shape;237;p45"/>
          <p:cNvSpPr txBox="1"/>
          <p:nvPr>
            <p:ph idx="4294967295" type="body"/>
          </p:nvPr>
        </p:nvSpPr>
        <p:spPr>
          <a:xfrm>
            <a:off x="311700" y="1266893"/>
            <a:ext cx="8520600" cy="28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What recommendations or criteria emerge? 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Are MLA and AHA in agreement or are there places where they differ (either in what they’re advocating for or in the areas they emphasize)?</a:t>
            </a:r>
            <a:endParaRPr sz="2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Pretend you’re on a tenure committee</a:t>
            </a:r>
            <a:endParaRPr/>
          </a:p>
        </p:txBody>
      </p:sp>
      <p:sp>
        <p:nvSpPr>
          <p:cNvPr id="243" name="Google Shape;243;p46"/>
          <p:cNvSpPr txBox="1"/>
          <p:nvPr>
            <p:ph idx="4294967295" type="body"/>
          </p:nvPr>
        </p:nvSpPr>
        <p:spPr>
          <a:xfrm>
            <a:off x="311700" y="1236902"/>
            <a:ext cx="8520600" cy="3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History Matters: The U.S. Survey Course on the Web: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http://historymatters.gmu.edu/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Our Marathon: The Boston Bombing Digital Archive: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https://marathon.library.northeastern.edu/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Colored Conventions: </a:t>
            </a:r>
            <a:r>
              <a:rPr lang="en" sz="2000" u="sng">
                <a:solidFill>
                  <a:schemeClr val="hlink"/>
                </a:solidFill>
                <a:hlinkClick r:id="rId5"/>
              </a:rPr>
              <a:t>http://coloredconventions.org/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Remixing Rural Texts: Local Texts, Global Contexts: </a:t>
            </a:r>
            <a:r>
              <a:rPr lang="en" sz="2000" u="sng">
                <a:solidFill>
                  <a:schemeClr val="hlink"/>
                </a:solidFill>
                <a:hlinkClick r:id="rId6"/>
              </a:rPr>
              <a:t>http://faculty.tamuc.edu/rrt/index.html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44" name="Google Shape;244;p46"/>
          <p:cNvSpPr txBox="1"/>
          <p:nvPr>
            <p:ph idx="4294967295" type="body"/>
          </p:nvPr>
        </p:nvSpPr>
        <p:spPr>
          <a:xfrm>
            <a:off x="194950" y="4775625"/>
            <a:ext cx="9495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Above examples from 2017 MLA “Evaluating Scholarship at the Boundaries” workshop, led by Cheryl Ball</a:t>
            </a:r>
            <a:endParaRPr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7"/>
          <p:cNvSpPr txBox="1"/>
          <p:nvPr>
            <p:ph type="title"/>
          </p:nvPr>
        </p:nvSpPr>
        <p:spPr>
          <a:xfrm>
            <a:off x="387900" y="2237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to consider</a:t>
            </a:r>
            <a:endParaRPr/>
          </a:p>
        </p:txBody>
      </p:sp>
      <p:sp>
        <p:nvSpPr>
          <p:cNvPr id="250" name="Google Shape;250;p47"/>
          <p:cNvSpPr txBox="1"/>
          <p:nvPr>
            <p:ph idx="4294967295" type="body"/>
          </p:nvPr>
        </p:nvSpPr>
        <p:spPr>
          <a:xfrm>
            <a:off x="311700" y="1071943"/>
            <a:ext cx="8520600" cy="28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method(s) does the project employ?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Where does the data come from and what’s been done to it?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is the visualization/project trying to communicate and how can you tell?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How do the design decisions affect your interpretation of the visualization/project?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new insights might the visualization or larger project offer and to whom?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Who are the project team members, what are their roles, and what were their contributions?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0-1 Research question, description, &amp; justification</a:t>
            </a:r>
            <a:endParaRPr/>
          </a:p>
        </p:txBody>
      </p:sp>
      <p:sp>
        <p:nvSpPr>
          <p:cNvPr id="121" name="Google Shape;121;p27"/>
          <p:cNvSpPr txBox="1"/>
          <p:nvPr>
            <p:ph idx="4294967295" type="body"/>
          </p:nvPr>
        </p:nvSpPr>
        <p:spPr>
          <a:xfrm>
            <a:off x="393600" y="1267200"/>
            <a:ext cx="8438700" cy="3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What question(s) are you looking to answer and why?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Have you looked at similar (in terms of content and/or approach) projects that might be out there?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What dataset(s) will use you?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Are they already in the format you need?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What methods or tool(s) will you need?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Do you need digital technology?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What is your current comfort level with that method or tool?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Deliverables and sharing</a:t>
            </a:r>
            <a:endParaRPr/>
          </a:p>
        </p:txBody>
      </p:sp>
      <p:sp>
        <p:nvSpPr>
          <p:cNvPr id="127" name="Google Shape;127;p28"/>
          <p:cNvSpPr txBox="1"/>
          <p:nvPr>
            <p:ph idx="4294967295" type="body"/>
          </p:nvPr>
        </p:nvSpPr>
        <p:spPr>
          <a:xfrm>
            <a:off x="393600" y="1267200"/>
            <a:ext cx="8438700" cy="3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Code Pro"/>
              <a:buAutoNum type="arabicPeriod"/>
            </a:pPr>
            <a:r>
              <a:rPr lang="en" sz="1700"/>
              <a:t>What will be the “end” products?</a:t>
            </a:r>
            <a:endParaRPr sz="1700"/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Will documentation be included?</a:t>
            </a:r>
            <a:endParaRPr sz="1700"/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Will they require a server?</a:t>
            </a:r>
            <a:endParaRPr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Code Pro"/>
              <a:buAutoNum type="arabicPeriod"/>
            </a:pPr>
            <a:r>
              <a:rPr lang="en" sz="1700"/>
              <a:t>How will they be circulated with your intended audience?</a:t>
            </a:r>
            <a:endParaRPr sz="1700"/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Will they be static or interactive?</a:t>
            </a:r>
            <a:endParaRPr sz="1700"/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Will they appear in color?</a:t>
            </a:r>
            <a:endParaRPr sz="1700"/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Have you considered accessibility standards?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Performance measures</a:t>
            </a:r>
            <a:endParaRPr/>
          </a:p>
        </p:txBody>
      </p:sp>
      <p:sp>
        <p:nvSpPr>
          <p:cNvPr id="133" name="Google Shape;133;p29"/>
          <p:cNvSpPr txBox="1"/>
          <p:nvPr>
            <p:ph idx="4294967295" type="body"/>
          </p:nvPr>
        </p:nvSpPr>
        <p:spPr>
          <a:xfrm>
            <a:off x="393600" y="1267200"/>
            <a:ext cx="8438700" cy="3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Code Pro"/>
              <a:buAutoNum type="arabicPeriod"/>
            </a:pPr>
            <a:r>
              <a:rPr lang="en" sz="1700"/>
              <a:t>What will constitute success?</a:t>
            </a:r>
            <a:endParaRPr sz="1700"/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Staying on time?</a:t>
            </a:r>
            <a:endParaRPr sz="1700"/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Specific deliverables?</a:t>
            </a:r>
            <a:endParaRPr sz="1700"/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Audience response?</a:t>
            </a:r>
            <a:endParaRPr sz="1700"/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Contributions to your and/or others’ research?</a:t>
            </a:r>
            <a:endParaRPr sz="1700"/>
          </a:p>
          <a:p>
            <a:pPr indent="-3365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romanLcPeriod"/>
            </a:pPr>
            <a:r>
              <a:rPr lang="en" sz="1700"/>
              <a:t>How will you measure that? 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Audience and stakeholders</a:t>
            </a:r>
            <a:endParaRPr/>
          </a:p>
        </p:txBody>
      </p:sp>
      <p:sp>
        <p:nvSpPr>
          <p:cNvPr id="139" name="Google Shape;139;p30"/>
          <p:cNvSpPr txBox="1"/>
          <p:nvPr>
            <p:ph idx="4294967295" type="body"/>
          </p:nvPr>
        </p:nvSpPr>
        <p:spPr>
          <a:xfrm>
            <a:off x="393600" y="1267200"/>
            <a:ext cx="8438700" cy="3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Code Pro"/>
              <a:buAutoNum type="arabicPeriod"/>
            </a:pPr>
            <a:r>
              <a:rPr lang="en" sz="1700"/>
              <a:t>Who are you trying to reach with your project?</a:t>
            </a:r>
            <a:endParaRPr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Who might find your project outside your intended audience?</a:t>
            </a:r>
            <a:endParaRPr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Have people, units, or institutions contributed resources to your project?</a:t>
            </a:r>
            <a:endParaRPr sz="1700"/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Will they require a report?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Resources and funding</a:t>
            </a:r>
            <a:endParaRPr/>
          </a:p>
        </p:txBody>
      </p:sp>
      <p:sp>
        <p:nvSpPr>
          <p:cNvPr id="145" name="Google Shape;145;p31"/>
          <p:cNvSpPr txBox="1"/>
          <p:nvPr>
            <p:ph idx="4294967295" type="body"/>
          </p:nvPr>
        </p:nvSpPr>
        <p:spPr>
          <a:xfrm>
            <a:off x="393600" y="1267200"/>
            <a:ext cx="8438700" cy="3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What equipment or software do you need?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Do you need web hosting or storage?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Are there financial costs to your data? 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Do you need to pay for the “raw” data?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Do you need to pay for </a:t>
            </a:r>
            <a:r>
              <a:rPr lang="en" sz="1700"/>
              <a:t>digitization</a:t>
            </a:r>
            <a:r>
              <a:rPr lang="en" sz="1700"/>
              <a:t> or </a:t>
            </a:r>
            <a:r>
              <a:rPr lang="en" sz="1700"/>
              <a:t>transcriptions</a:t>
            </a:r>
            <a:r>
              <a:rPr lang="en" sz="1700"/>
              <a:t>?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Do you need to pay for storage?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Will collaborators or contributors be paid?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Do you need buy-in from other units?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Timeline</a:t>
            </a:r>
            <a:endParaRPr/>
          </a:p>
        </p:txBody>
      </p:sp>
      <p:sp>
        <p:nvSpPr>
          <p:cNvPr id="151" name="Google Shape;151;p32"/>
          <p:cNvSpPr txBox="1"/>
          <p:nvPr>
            <p:ph idx="4294967295" type="body"/>
          </p:nvPr>
        </p:nvSpPr>
        <p:spPr>
          <a:xfrm>
            <a:off x="393600" y="1267200"/>
            <a:ext cx="8438700" cy="3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Code Pro"/>
              <a:buAutoNum type="arabicPeriod"/>
            </a:pPr>
            <a:r>
              <a:rPr lang="en" sz="1700"/>
              <a:t>How long do you have to do work on this project from start to “finish?”</a:t>
            </a:r>
            <a:endParaRPr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Are there upcoming deadlines for you or your collaborators?</a:t>
            </a:r>
            <a:endParaRPr sz="1700"/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For reporting on the project to others</a:t>
            </a:r>
            <a:endParaRPr sz="1700"/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That aren’t directly related to the project but that might impede progress</a:t>
            </a:r>
            <a:endParaRPr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What are project milestones you could set?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Maintenance and preservation</a:t>
            </a:r>
            <a:endParaRPr/>
          </a:p>
        </p:txBody>
      </p:sp>
      <p:sp>
        <p:nvSpPr>
          <p:cNvPr id="157" name="Google Shape;157;p33"/>
          <p:cNvSpPr txBox="1"/>
          <p:nvPr>
            <p:ph idx="4294967295" type="body"/>
          </p:nvPr>
        </p:nvSpPr>
        <p:spPr>
          <a:xfrm>
            <a:off x="393600" y="1267200"/>
            <a:ext cx="8438700" cy="3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Code Pro"/>
              <a:buAutoNum type="arabicPeriod"/>
            </a:pPr>
            <a:r>
              <a:rPr lang="en" sz="1700"/>
              <a:t>How will the project be maintained?</a:t>
            </a:r>
            <a:endParaRPr sz="1700"/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Did you use open source tools and formats?</a:t>
            </a:r>
            <a:endParaRPr sz="1700"/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Can you maintain it on your own, or do you need support (whether that be a person or funding)?</a:t>
            </a:r>
            <a:endParaRPr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Do you have a plan for keeping track of issues that might emerge (such as a broken link or changed codebase)?</a:t>
            </a:r>
            <a:endParaRPr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For how long do you intend this project to be around?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