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151977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15197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151977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151977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151977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151977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151977f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151977f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151977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151977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151977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151977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151977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151977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151977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151977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from </a:t>
            </a:r>
            <a:r>
              <a:rPr i="1" lang="en"/>
              <a:t>American Studies</a:t>
            </a:r>
            <a:r>
              <a:rPr lang="en"/>
              <a:t> transformed into a bag of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151977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151977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151977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151977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PMLA article: http://journalofdigitalhumanities.org/2-1/what-can-topic-models-of-pmla-teach-us-by-ted-underwood-and-andrew-goldstone/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151977f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151977f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enderle.github.io/topic-modeling-tool/documentation/2017/01/06/quickstart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gramminghistorian.org/en/lessons/topic-modeling-and-mall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sl.richmond.edu/dispatch/" TargetMode="External"/><Relationship Id="rId4" Type="http://schemas.openxmlformats.org/officeDocument/2006/relationships/hyperlink" Target="https://www.thehistorymakers.org/digital-humanities" TargetMode="External"/><Relationship Id="rId5" Type="http://schemas.openxmlformats.org/officeDocument/2006/relationships/hyperlink" Target="https://agoldst.github.io/dfr-browser/demo/" TargetMode="External"/><Relationship Id="rId6" Type="http://schemas.openxmlformats.org/officeDocument/2006/relationships/hyperlink" Target="http://journalofdigitalhumanities.org/2-1/what-can-topic-models-of-pmla-teach-us-by-ted-underwood-and-andrew-goldston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jstor.org/dfr/" TargetMode="External"/><Relationship Id="rId4" Type="http://schemas.openxmlformats.org/officeDocument/2006/relationships/hyperlink" Target="http://dhresourcesforprojectbuilding.pbworks.com/w/page/69244243/FrontPage" TargetMode="External"/><Relationship Id="rId5" Type="http://schemas.openxmlformats.org/officeDocument/2006/relationships/hyperlink" Target="https://www.gutenberg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br>
              <a:rPr lang="en"/>
            </a:br>
            <a:r>
              <a:rPr lang="en"/>
              <a:t>Topic Modeling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Catherine DeRose, PhD | HILT 2019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CC-BY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Practice with Topic Modeling</a:t>
            </a:r>
            <a:endParaRPr sz="3500"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TOOL:</a:t>
            </a:r>
            <a:r>
              <a:rPr lang="en" sz="2300"/>
              <a:t> Topic Modeling Tool, which uses MALLET, runs locally and works well with plain text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DOCUMENTATION: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https://senderle.github.io/topic-modeling-tool/documentation/2017/01/06/quickstart.html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Follow-Up Tutorial</a:t>
            </a:r>
            <a:endParaRPr sz="3500"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Programming Historian: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https://programminghistorian.org/en/lessons/topic-modeling-and-mallet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311700" y="1468825"/>
            <a:ext cx="87288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</a:pPr>
            <a:r>
              <a:rPr lang="en" sz="2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is topic modeling?</a:t>
            </a:r>
            <a:endParaRPr sz="24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</a:pPr>
            <a:r>
              <a:rPr lang="en" sz="2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can that approach help you see?</a:t>
            </a:r>
            <a:endParaRPr sz="24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</a:pPr>
            <a:r>
              <a:rPr lang="en" sz="2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 can you find datasets?</a:t>
            </a:r>
            <a:endParaRPr sz="24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</a:pPr>
            <a:r>
              <a:rPr lang="en" sz="2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How can you generate topic models?</a:t>
            </a:r>
            <a:endParaRPr sz="24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○"/>
            </a:pPr>
            <a:r>
              <a:rPr lang="en" sz="2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Hands-on practice with Topic Modeling Jar</a:t>
            </a:r>
            <a:endParaRPr sz="24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2174875" y="281963"/>
            <a:ext cx="31392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Topic Modeling</a:t>
            </a:r>
            <a:endParaRPr sz="3500"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46882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WHAT: Statistical, unsupervised technique for identifying topics or discourses in a collection of texts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WHY: To discover latent topics in your corpus, possibly over time, or to find new texts of interest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HOW: Mallet, Topic Modeling Jar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00" y="333175"/>
            <a:ext cx="1672482" cy="7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How, Continued</a:t>
            </a:r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468825"/>
            <a:ext cx="8832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Both Mallet and Topic Modeling Jar use Latent Dirichlet Allocation (LDA), a generative statistical model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LDA works from the following assumption: a document is made up of topics (in different proportions) and those topics are made up of words (that have different probabilities of appearing in passages describing the topic)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Bag-of-Words Model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468825"/>
            <a:ext cx="85206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granular unit of text — whether that be a single sentence or an article — is represented by all of the words in it (except for words in the stoplist, which are not counted)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Grammar is ignored, but the frequency with which individual words occur is counted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900" y="152400"/>
            <a:ext cx="70214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866200" y="4675200"/>
            <a:ext cx="5514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Image source: Ted Underwood, “Topic Modeling Made Just Simple Enough”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850" y="199825"/>
            <a:ext cx="7348249" cy="392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Sample Projects</a:t>
            </a:r>
            <a:endParaRPr sz="3500"/>
          </a:p>
        </p:txBody>
      </p:sp>
      <p:sp>
        <p:nvSpPr>
          <p:cNvPr id="150" name="Google Shape;150;p32"/>
          <p:cNvSpPr txBox="1"/>
          <p:nvPr>
            <p:ph idx="4294967295" type="body"/>
          </p:nvPr>
        </p:nvSpPr>
        <p:spPr>
          <a:xfrm>
            <a:off x="311700" y="1240225"/>
            <a:ext cx="88323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topic models highlight, suggest, or help you see?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much assistance does the site provide for interpreting the topic models and underlying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Mining the Dispatch</a:t>
            </a:r>
            <a:r>
              <a:rPr lang="en" sz="1700"/>
              <a:t>: </a:t>
            </a:r>
            <a:r>
              <a:rPr lang="en" sz="1700" u="sng">
                <a:solidFill>
                  <a:schemeClr val="accent5"/>
                </a:solidFill>
                <a:hlinkClick r:id="rId3"/>
              </a:rPr>
              <a:t>https://dsl.richmond.edu/dispatch/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The HistoryMakers Archive</a:t>
            </a:r>
            <a:r>
              <a:rPr lang="en" sz="1700"/>
              <a:t>: </a:t>
            </a:r>
            <a:r>
              <a:rPr lang="en" sz="1700" u="sng">
                <a:solidFill>
                  <a:schemeClr val="accent5"/>
                </a:solidFill>
                <a:hlinkClick r:id="rId4"/>
              </a:rPr>
              <a:t>https://www.thehistorymakers.org/digital-humanities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Topics in </a:t>
            </a:r>
            <a:r>
              <a:rPr b="1" i="1" lang="en" sz="1700"/>
              <a:t>PMLA</a:t>
            </a:r>
            <a:r>
              <a:rPr b="1" lang="en" sz="1700"/>
              <a:t>: </a:t>
            </a:r>
            <a:r>
              <a:rPr lang="en" sz="1700" u="sng">
                <a:solidFill>
                  <a:schemeClr val="accent5"/>
                </a:solidFill>
                <a:hlinkClick r:id="rId5"/>
              </a:rPr>
              <a:t>https://agoldst.github.io/dfr-browser/demo/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Accompanying article</a:t>
            </a:r>
            <a:r>
              <a:rPr lang="en" sz="1700"/>
              <a:t>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find Data</a:t>
            </a:r>
            <a:endParaRPr/>
          </a:p>
        </p:txBody>
      </p:sp>
      <p:sp>
        <p:nvSpPr>
          <p:cNvPr id="156" name="Google Shape;156;p33"/>
          <p:cNvSpPr txBox="1"/>
          <p:nvPr>
            <p:ph idx="4294967295" type="body"/>
          </p:nvPr>
        </p:nvSpPr>
        <p:spPr>
          <a:xfrm>
            <a:off x="311700" y="1240225"/>
            <a:ext cx="88323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JSTOR Data for Research: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https://www.jstor.org/dfr/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DH Toychest: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http://dhresourcesforprojectbuilding.pbworks.com/w/page/69244243/FrontPage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Project Gutenberg: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https://www.gutenberg.org/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8300DC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