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8"/>
  </p:notesMasterIdLst>
  <p:sldIdLst>
    <p:sldId id="263" r:id="rId3"/>
    <p:sldId id="264" r:id="rId4"/>
    <p:sldId id="275" r:id="rId5"/>
    <p:sldId id="377" r:id="rId6"/>
    <p:sldId id="3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F5B989-3FCD-AA4C-1956-B43FB4DFA63A}" v="10" dt="2024-04-03T03:20:48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oux,Chris" userId="S::cderoux@colostate.edu::399d3066-0e49-42a9-b731-965f360ce74a" providerId="AD" clId="Web-{71F5B989-3FCD-AA4C-1956-B43FB4DFA63A}"/>
    <pc:docChg chg="delSld modSld">
      <pc:chgData name="deRoux,Chris" userId="S::cderoux@colostate.edu::399d3066-0e49-42a9-b731-965f360ce74a" providerId="AD" clId="Web-{71F5B989-3FCD-AA4C-1956-B43FB4DFA63A}" dt="2024-04-03T03:20:48.037" v="8"/>
      <pc:docMkLst>
        <pc:docMk/>
      </pc:docMkLst>
      <pc:sldChg chg="modSp">
        <pc:chgData name="deRoux,Chris" userId="S::cderoux@colostate.edu::399d3066-0e49-42a9-b731-965f360ce74a" providerId="AD" clId="Web-{71F5B989-3FCD-AA4C-1956-B43FB4DFA63A}" dt="2024-04-03T03:20:32.271" v="6" actId="20577"/>
        <pc:sldMkLst>
          <pc:docMk/>
          <pc:sldMk cId="2135813327" sldId="263"/>
        </pc:sldMkLst>
        <pc:spChg chg="mod">
          <ac:chgData name="deRoux,Chris" userId="S::cderoux@colostate.edu::399d3066-0e49-42a9-b731-965f360ce74a" providerId="AD" clId="Web-{71F5B989-3FCD-AA4C-1956-B43FB4DFA63A}" dt="2024-04-03T03:20:32.271" v="6" actId="20577"/>
          <ac:spMkLst>
            <pc:docMk/>
            <pc:sldMk cId="2135813327" sldId="263"/>
            <ac:spMk id="6" creationId="{F352FE1A-28A6-96F9-29C1-CB4010790B2B}"/>
          </ac:spMkLst>
        </pc:spChg>
      </pc:sldChg>
      <pc:sldChg chg="modSp">
        <pc:chgData name="deRoux,Chris" userId="S::cderoux@colostate.edu::399d3066-0e49-42a9-b731-965f360ce74a" providerId="AD" clId="Web-{71F5B989-3FCD-AA4C-1956-B43FB4DFA63A}" dt="2024-03-28T15:54:02.436" v="5" actId="20577"/>
        <pc:sldMkLst>
          <pc:docMk/>
          <pc:sldMk cId="2163853501" sldId="264"/>
        </pc:sldMkLst>
        <pc:spChg chg="mod">
          <ac:chgData name="deRoux,Chris" userId="S::cderoux@colostate.edu::399d3066-0e49-42a9-b731-965f360ce74a" providerId="AD" clId="Web-{71F5B989-3FCD-AA4C-1956-B43FB4DFA63A}" dt="2024-03-28T15:54:02.436" v="5" actId="20577"/>
          <ac:spMkLst>
            <pc:docMk/>
            <pc:sldMk cId="2163853501" sldId="264"/>
            <ac:spMk id="6" creationId="{4D636991-B8FB-BA78-E279-DD0582AA1294}"/>
          </ac:spMkLst>
        </pc:spChg>
      </pc:sldChg>
      <pc:sldChg chg="del">
        <pc:chgData name="deRoux,Chris" userId="S::cderoux@colostate.edu::399d3066-0e49-42a9-b731-965f360ce74a" providerId="AD" clId="Web-{71F5B989-3FCD-AA4C-1956-B43FB4DFA63A}" dt="2024-04-03T03:20:48.037" v="8"/>
        <pc:sldMkLst>
          <pc:docMk/>
          <pc:sldMk cId="1185035982" sldId="296"/>
        </pc:sldMkLst>
      </pc:sldChg>
      <pc:sldChg chg="del">
        <pc:chgData name="deRoux,Chris" userId="S::cderoux@colostate.edu::399d3066-0e49-42a9-b731-965f360ce74a" providerId="AD" clId="Web-{71F5B989-3FCD-AA4C-1956-B43FB4DFA63A}" dt="2024-04-03T03:20:46.115" v="7"/>
        <pc:sldMkLst>
          <pc:docMk/>
          <pc:sldMk cId="4203159780" sldId="602"/>
        </pc:sldMkLst>
      </pc:sldChg>
    </pc:docChg>
  </pc:docChgLst>
  <pc:docChgLst>
    <pc:chgData name="deRoux,Chris" userId="S::cderoux@colostate.edu::399d3066-0e49-42a9-b731-965f360ce74a" providerId="AD" clId="Web-{AADD6A77-52D3-3EA4-45E8-D510C0171243}"/>
    <pc:docChg chg="delSld modSld sldOrd">
      <pc:chgData name="deRoux,Chris" userId="S::cderoux@colostate.edu::399d3066-0e49-42a9-b731-965f360ce74a" providerId="AD" clId="Web-{AADD6A77-52D3-3EA4-45E8-D510C0171243}" dt="2024-03-28T19:55:23.967" v="12" actId="20577"/>
      <pc:docMkLst>
        <pc:docMk/>
      </pc:docMkLst>
      <pc:sldChg chg="modSp">
        <pc:chgData name="deRoux,Chris" userId="S::cderoux@colostate.edu::399d3066-0e49-42a9-b731-965f360ce74a" providerId="AD" clId="Web-{AADD6A77-52D3-3EA4-45E8-D510C0171243}" dt="2024-03-28T19:55:23.967" v="12" actId="20577"/>
        <pc:sldMkLst>
          <pc:docMk/>
          <pc:sldMk cId="2135813327" sldId="263"/>
        </pc:sldMkLst>
        <pc:spChg chg="mod">
          <ac:chgData name="deRoux,Chris" userId="S::cderoux@colostate.edu::399d3066-0e49-42a9-b731-965f360ce74a" providerId="AD" clId="Web-{AADD6A77-52D3-3EA4-45E8-D510C0171243}" dt="2024-03-28T19:55:23.967" v="12" actId="20577"/>
          <ac:spMkLst>
            <pc:docMk/>
            <pc:sldMk cId="2135813327" sldId="263"/>
            <ac:spMk id="6" creationId="{F352FE1A-28A6-96F9-29C1-CB4010790B2B}"/>
          </ac:spMkLst>
        </pc:spChg>
      </pc:sldChg>
      <pc:sldChg chg="ord">
        <pc:chgData name="deRoux,Chris" userId="S::cderoux@colostate.edu::399d3066-0e49-42a9-b731-965f360ce74a" providerId="AD" clId="Web-{AADD6A77-52D3-3EA4-45E8-D510C0171243}" dt="2024-03-28T19:52:29.930" v="1"/>
        <pc:sldMkLst>
          <pc:docMk/>
          <pc:sldMk cId="3464057180" sldId="367"/>
        </pc:sldMkLst>
      </pc:sldChg>
      <pc:sldChg chg="del">
        <pc:chgData name="deRoux,Chris" userId="S::cderoux@colostate.edu::399d3066-0e49-42a9-b731-965f360ce74a" providerId="AD" clId="Web-{AADD6A77-52D3-3EA4-45E8-D510C0171243}" dt="2024-03-28T19:52:02.195" v="0"/>
        <pc:sldMkLst>
          <pc:docMk/>
          <pc:sldMk cId="2993456387" sldId="6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D1F5C-D759-4ABD-AC8F-0C259F942553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6EBB0-CB03-4AE8-BC97-4EC34C7C1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3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40000"/>
              </a:spcBef>
              <a:spcAft>
                <a:spcPct val="15000"/>
              </a:spcAft>
              <a:buClr>
                <a:srgbClr val="D1300D"/>
              </a:buClr>
              <a:buFont typeface="Times" pitchFamily="18" charset="0"/>
              <a:buChar char="•"/>
            </a:pPr>
            <a:r>
              <a:rPr lang="en-US" sz="1200" b="1" dirty="0"/>
              <a:t>Replication Fork -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FF0000"/>
                </a:solidFill>
              </a:rPr>
              <a:t>Y-shaped region at the end of replication bubble where new DNA strands elongating</a:t>
            </a:r>
          </a:p>
          <a:p>
            <a:pPr algn="l">
              <a:lnSpc>
                <a:spcPct val="90000"/>
              </a:lnSpc>
              <a:spcBef>
                <a:spcPct val="40000"/>
              </a:spcBef>
              <a:spcAft>
                <a:spcPct val="15000"/>
              </a:spcAft>
              <a:buClr>
                <a:srgbClr val="D1300D"/>
              </a:buClr>
              <a:buFont typeface="Times" pitchFamily="18" charset="0"/>
              <a:buChar char="•"/>
            </a:pPr>
            <a:r>
              <a:rPr lang="en-US" sz="1200" b="1" dirty="0"/>
              <a:t>Helicases - </a:t>
            </a:r>
            <a:r>
              <a:rPr lang="en-US" sz="1200" dirty="0">
                <a:solidFill>
                  <a:srgbClr val="FF0000"/>
                </a:solidFill>
              </a:rPr>
              <a:t>enzymes that untwist the double helix at replication forks</a:t>
            </a:r>
          </a:p>
          <a:p>
            <a:pPr algn="l">
              <a:lnSpc>
                <a:spcPct val="90000"/>
              </a:lnSpc>
              <a:spcBef>
                <a:spcPct val="40000"/>
              </a:spcBef>
              <a:spcAft>
                <a:spcPct val="15000"/>
              </a:spcAft>
              <a:buClr>
                <a:srgbClr val="D1300D"/>
              </a:buClr>
              <a:buFont typeface="Times" pitchFamily="18" charset="0"/>
              <a:buChar char="•"/>
            </a:pPr>
            <a:r>
              <a:rPr lang="en-US" sz="1200" b="1" dirty="0"/>
              <a:t>Single-strand binding proteins - </a:t>
            </a:r>
            <a:r>
              <a:rPr lang="en-US" sz="1200" dirty="0">
                <a:solidFill>
                  <a:srgbClr val="FF0000"/>
                </a:solidFill>
              </a:rPr>
              <a:t>bind to and stabilize single-stranded DNA</a:t>
            </a:r>
          </a:p>
          <a:p>
            <a:pPr algn="l">
              <a:lnSpc>
                <a:spcPct val="90000"/>
              </a:lnSpc>
              <a:spcBef>
                <a:spcPct val="40000"/>
              </a:spcBef>
              <a:spcAft>
                <a:spcPct val="15000"/>
              </a:spcAft>
              <a:buClr>
                <a:srgbClr val="D1300D"/>
              </a:buClr>
              <a:buFont typeface="Times" pitchFamily="18" charset="0"/>
              <a:buChar char="•"/>
            </a:pPr>
            <a:r>
              <a:rPr lang="en-US" sz="1200" b="1" dirty="0"/>
              <a:t>Topoisomerase - </a:t>
            </a:r>
            <a:r>
              <a:rPr lang="en-US" sz="1200" dirty="0">
                <a:solidFill>
                  <a:srgbClr val="FF0000"/>
                </a:solidFill>
              </a:rPr>
              <a:t>corrects “</a:t>
            </a:r>
            <a:r>
              <a:rPr lang="en-US" sz="1200" dirty="0" err="1">
                <a:solidFill>
                  <a:srgbClr val="FF0000"/>
                </a:solidFill>
              </a:rPr>
              <a:t>overwinding</a:t>
            </a:r>
            <a:r>
              <a:rPr lang="en-US" sz="1200" dirty="0">
                <a:solidFill>
                  <a:srgbClr val="FF0000"/>
                </a:solidFill>
              </a:rPr>
              <a:t>” ahead of replication forks by breaking, swiveling, and rejoining DNA strands</a:t>
            </a:r>
          </a:p>
          <a:p>
            <a:pPr algn="l">
              <a:lnSpc>
                <a:spcPct val="90000"/>
              </a:lnSpc>
              <a:spcBef>
                <a:spcPct val="40000"/>
              </a:spcBef>
              <a:spcAft>
                <a:spcPct val="15000"/>
              </a:spcAft>
              <a:buClr>
                <a:srgbClr val="D1300D"/>
              </a:buClr>
              <a:buFont typeface="Times" pitchFamily="18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2318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DF0CCB-8A75-4DCC-9C3C-7189AEF8B14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r" defTabSz="92318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102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9pPr>
          </a:lstStyle>
          <a:p>
            <a:fld id="{BD750A60-55C4-4F13-963D-997AB28549B8}" type="slidenum">
              <a:rPr lang="en-US" altLang="en-US" sz="1200" b="0">
                <a:solidFill>
                  <a:prstClr val="black"/>
                </a:solidFill>
              </a:rPr>
              <a:pPr/>
              <a:t>4</a:t>
            </a:fld>
            <a:endParaRPr lang="en-US" altLang="en-US" sz="1200" b="0">
              <a:solidFill>
                <a:prstClr val="black"/>
              </a:solidFill>
            </a:endParaRPr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/>
              <a:t>HPOTL</a:t>
            </a:r>
          </a:p>
        </p:txBody>
      </p:sp>
    </p:spTree>
    <p:extLst>
      <p:ext uri="{BB962C8B-B14F-4D97-AF65-F5344CB8AC3E}">
        <p14:creationId xmlns:p14="http://schemas.microsoft.com/office/powerpoint/2010/main" val="302397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3F329-1782-4436-B876-3D91DF9FA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35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061AC-2F56-46B2-96F2-BBC84262EC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86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162C3-ED78-46E0-83EE-9FABF1B02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7911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F63A-B3CB-450B-8F5C-34A05EFD57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4101-3B7A-4764-9E3E-04A243C0F9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74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F63A-B3CB-450B-8F5C-34A05EFD57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4101-3B7A-4764-9E3E-04A243C0F9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93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F63A-B3CB-450B-8F5C-34A05EFD57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4101-3B7A-4764-9E3E-04A243C0F9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513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F63A-B3CB-450B-8F5C-34A05EFD57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4101-3B7A-4764-9E3E-04A243C0F9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111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F63A-B3CB-450B-8F5C-34A05EFD57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4101-3B7A-4764-9E3E-04A243C0F9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29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F63A-B3CB-450B-8F5C-34A05EFD57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4101-3B7A-4764-9E3E-04A243C0F9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68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F63A-B3CB-450B-8F5C-34A05EFD57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4101-3B7A-4764-9E3E-04A243C0F9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902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F63A-B3CB-450B-8F5C-34A05EFD57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4101-3B7A-4764-9E3E-04A243C0F9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91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955BC-9AFD-4E7A-B33D-7F5D22F1F1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114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F63A-B3CB-450B-8F5C-34A05EFD57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4101-3B7A-4764-9E3E-04A243C0F9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300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F63A-B3CB-450B-8F5C-34A05EFD57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4101-3B7A-4764-9E3E-04A243C0F9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675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F63A-B3CB-450B-8F5C-34A05EFD57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4101-3B7A-4764-9E3E-04A243C0F9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57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60ED3-D510-48E3-A1DE-FBE8A5AB2A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95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C44B7-9062-4727-8749-8E6F23896D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42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15C08-0B4E-421F-827B-43D56AFE4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22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71B4F-3FC5-4BC7-B672-44B5E26D11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32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E217B-8E7D-41DC-8BE5-8122DBF1F9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10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58668-4683-458B-8987-71F0C32B24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53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3F08F-6015-4593-A83F-DB9FC971C3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65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pitchFamily="18" charset="0"/>
              </a:defRPr>
            </a:lvl1pPr>
          </a:lstStyle>
          <a:p>
            <a:pPr>
              <a:defRPr/>
            </a:pPr>
            <a:fld id="{E94DBD0A-AD73-4912-9A21-3EF60253A5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33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F63A-B3CB-450B-8F5C-34A05EFD57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84101-3B7A-4764-9E3E-04A243C0F9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67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ris.deRoux@colostate.edu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236378-637C-B52E-9CD7-1DEEE1A6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latin typeface="+mn-lt"/>
              </a:rPr>
              <a:t>BZ350 Recitation Week 10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BD2D8A-5CF5-D389-FB49-DC4198B3C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6291" y="2597944"/>
            <a:ext cx="4542559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u="sng" dirty="0"/>
              <a:t>T.A. info:</a:t>
            </a:r>
          </a:p>
          <a:p>
            <a:pPr marL="0" indent="0">
              <a:buNone/>
            </a:pPr>
            <a:r>
              <a:rPr lang="en-US" sz="2400" dirty="0"/>
              <a:t>Chris deRoux (day-ROO)</a:t>
            </a:r>
          </a:p>
          <a:p>
            <a:pPr marL="0" indent="0">
              <a:buNone/>
            </a:pPr>
            <a:r>
              <a:rPr lang="en-US" sz="2400" dirty="0"/>
              <a:t>Any/all pronouns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Chris.deRoux@colostate.edu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Office Hours: Every Friday 10AM-12PM in Bio 355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2FE1A-28A6-96F9-29C1-CB4010790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152" y="2597944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sz="2700" u="sng" dirty="0"/>
              <a:t>Itinerary: </a:t>
            </a:r>
          </a:p>
          <a:p>
            <a:r>
              <a:rPr lang="en-US" sz="2400" dirty="0"/>
              <a:t>Announcements</a:t>
            </a:r>
            <a:endParaRPr lang="en-US" sz="2400" dirty="0">
              <a:cs typeface="Arial"/>
            </a:endParaRPr>
          </a:p>
          <a:p>
            <a:r>
              <a:rPr lang="en-US" sz="2400" dirty="0"/>
              <a:t>Replication Review</a:t>
            </a:r>
          </a:p>
          <a:p>
            <a:r>
              <a:rPr lang="en-US" sz="2400" dirty="0"/>
              <a:t>Sample Problems</a:t>
            </a:r>
          </a:p>
          <a:p>
            <a:endParaRPr lang="en-US" sz="2400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581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38257A-C089-BDF8-B498-00F93743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50" dirty="0">
                <a:latin typeface="+mn-lt"/>
              </a:rPr>
              <a:t>Announcements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36991-B8FB-BA78-E279-DD0582AA1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Problem Set 8</a:t>
            </a:r>
            <a:r>
              <a:rPr lang="en-US" sz="2400" dirty="0"/>
              <a:t>: No longer due Mar 27. 15/15 for everyone regardless of submission.</a:t>
            </a:r>
          </a:p>
          <a:p>
            <a:endParaRPr lang="en-US" sz="2400" u="sng" dirty="0"/>
          </a:p>
          <a:p>
            <a:r>
              <a:rPr lang="en-US" sz="2400" u="sng" dirty="0"/>
              <a:t>Genetics in the News</a:t>
            </a:r>
            <a:r>
              <a:rPr lang="en-US" sz="2400" dirty="0"/>
              <a:t>: 5 points extra credit. Email me to claim a slot.</a:t>
            </a:r>
          </a:p>
          <a:p>
            <a:endParaRPr lang="en-US" sz="2400" dirty="0"/>
          </a:p>
          <a:p>
            <a:r>
              <a:rPr lang="en-US" sz="2400" u="sng" dirty="0"/>
              <a:t>Exam 2</a:t>
            </a:r>
            <a:r>
              <a:rPr lang="en-US" sz="2400" dirty="0"/>
              <a:t>: Should get back to you Friday.</a:t>
            </a:r>
          </a:p>
          <a:p>
            <a:endParaRPr lang="en-US" sz="2400" dirty="0"/>
          </a:p>
          <a:p>
            <a:r>
              <a:rPr lang="en-US" sz="2400" u="sng" dirty="0"/>
              <a:t>Recitation format change</a:t>
            </a:r>
            <a:r>
              <a:rPr lang="en-US" sz="2400" dirty="0"/>
              <a:t>: Recitations will now cover material ahead of Problem Sets. </a:t>
            </a:r>
          </a:p>
        </p:txBody>
      </p:sp>
    </p:spTree>
    <p:extLst>
      <p:ext uri="{BB962C8B-B14F-4D97-AF65-F5344CB8AC3E}">
        <p14:creationId xmlns:p14="http://schemas.microsoft.com/office/powerpoint/2010/main" val="216385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 descr="16_13ReplicationProteins-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4" y="1373187"/>
            <a:ext cx="8548687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2636839" y="2492375"/>
            <a:ext cx="210978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2200" kern="0">
                <a:solidFill>
                  <a:srgbClr val="000000"/>
                </a:solidFill>
              </a:rPr>
              <a:t>Topoisomerase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7497763" y="1389063"/>
            <a:ext cx="11176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2200" kern="0">
                <a:solidFill>
                  <a:srgbClr val="000000"/>
                </a:solidFill>
              </a:rPr>
              <a:t>Primase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9456738" y="2817813"/>
            <a:ext cx="919162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2200" kern="0">
                <a:solidFill>
                  <a:srgbClr val="000000"/>
                </a:solidFill>
              </a:rPr>
              <a:t>RNA</a:t>
            </a:r>
            <a:br>
              <a:rPr lang="en-US" altLang="en-US" sz="2200" kern="0">
                <a:solidFill>
                  <a:srgbClr val="000000"/>
                </a:solidFill>
              </a:rPr>
            </a:br>
            <a:r>
              <a:rPr lang="en-US" altLang="en-US" sz="2200" kern="0">
                <a:solidFill>
                  <a:srgbClr val="000000"/>
                </a:solidFill>
              </a:rPr>
              <a:t>primer</a:t>
            </a: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456114" y="4495800"/>
            <a:ext cx="1184275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2200" kern="0">
                <a:solidFill>
                  <a:srgbClr val="000000"/>
                </a:solidFill>
              </a:rPr>
              <a:t>Helicase</a:t>
            </a: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6016625" y="5491163"/>
            <a:ext cx="2916238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2200" kern="0">
                <a:solidFill>
                  <a:srgbClr val="000000"/>
                </a:solidFill>
              </a:rPr>
              <a:t>Single-strand binding</a:t>
            </a:r>
            <a:br>
              <a:rPr lang="en-US" altLang="en-US" sz="2200" kern="0">
                <a:solidFill>
                  <a:srgbClr val="000000"/>
                </a:solidFill>
              </a:rPr>
            </a:br>
            <a:r>
              <a:rPr lang="en-US" altLang="en-US" sz="2200" kern="0">
                <a:solidFill>
                  <a:srgbClr val="000000"/>
                </a:solidFill>
              </a:rPr>
              <a:t>proteins</a:t>
            </a: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1860550" y="3411537"/>
            <a:ext cx="3111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2200" kern="0">
                <a:solidFill>
                  <a:srgbClr val="000000"/>
                </a:solidFill>
              </a:rPr>
              <a:t>5</a:t>
            </a:r>
            <a:r>
              <a:rPr lang="en-US" altLang="en-US" sz="2200" kern="0">
                <a:solidFill>
                  <a:srgbClr val="000000"/>
                </a:solidFill>
                <a:sym typeface="Symbol" pitchFamily="84" charset="2"/>
              </a:rPr>
              <a:t></a:t>
            </a:r>
            <a:endParaRPr lang="en-US" altLang="en-US" sz="2200" kern="0">
              <a:solidFill>
                <a:srgbClr val="000000"/>
              </a:solidFill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1865313" y="3854450"/>
            <a:ext cx="3111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2200" kern="0">
                <a:solidFill>
                  <a:srgbClr val="000000"/>
                </a:solidFill>
              </a:rPr>
              <a:t>3</a:t>
            </a:r>
            <a:r>
              <a:rPr lang="en-US" altLang="en-US" sz="2200" kern="0">
                <a:solidFill>
                  <a:srgbClr val="000000"/>
                </a:solidFill>
                <a:sym typeface="Symbol" pitchFamily="84" charset="2"/>
              </a:rPr>
              <a:t></a:t>
            </a:r>
            <a:endParaRPr lang="en-US" altLang="en-US" sz="2200" kern="0">
              <a:solidFill>
                <a:srgbClr val="000000"/>
              </a:solidFill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9685338" y="5070475"/>
            <a:ext cx="3111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2200" kern="0">
                <a:solidFill>
                  <a:srgbClr val="000000"/>
                </a:solidFill>
              </a:rPr>
              <a:t>5</a:t>
            </a:r>
            <a:r>
              <a:rPr lang="en-US" altLang="en-US" sz="2200" kern="0">
                <a:solidFill>
                  <a:srgbClr val="000000"/>
                </a:solidFill>
                <a:sym typeface="Symbol" pitchFamily="84" charset="2"/>
              </a:rPr>
              <a:t></a:t>
            </a:r>
            <a:endParaRPr lang="en-US" altLang="en-US" sz="2200" kern="0">
              <a:solidFill>
                <a:srgbClr val="000000"/>
              </a:solidFill>
            </a:endParaRP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8799513" y="2901950"/>
            <a:ext cx="3111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2200" kern="0">
                <a:solidFill>
                  <a:srgbClr val="000000"/>
                </a:solidFill>
              </a:rPr>
              <a:t>5</a:t>
            </a:r>
            <a:r>
              <a:rPr lang="en-US" altLang="en-US" sz="2200" kern="0">
                <a:solidFill>
                  <a:srgbClr val="000000"/>
                </a:solidFill>
                <a:sym typeface="Symbol" pitchFamily="84" charset="2"/>
              </a:rPr>
              <a:t></a:t>
            </a:r>
            <a:endParaRPr lang="en-US" altLang="en-US" sz="2200" kern="0">
              <a:solidFill>
                <a:srgbClr val="000000"/>
              </a:solidFill>
            </a:endParaRP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8189913" y="3008312"/>
            <a:ext cx="3111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2200" kern="0">
                <a:solidFill>
                  <a:srgbClr val="000000"/>
                </a:solidFill>
              </a:rPr>
              <a:t>3</a:t>
            </a:r>
            <a:r>
              <a:rPr lang="en-US" altLang="en-US" sz="2200" kern="0">
                <a:solidFill>
                  <a:srgbClr val="000000"/>
                </a:solidFill>
                <a:sym typeface="Symbol" pitchFamily="84" charset="2"/>
              </a:rPr>
              <a:t></a:t>
            </a:r>
            <a:endParaRPr lang="en-US" altLang="en-US" sz="2200" kern="0">
              <a:solidFill>
                <a:srgbClr val="000000"/>
              </a:solidFill>
            </a:endParaRPr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9678988" y="2247900"/>
            <a:ext cx="3111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2200" kern="0">
                <a:solidFill>
                  <a:srgbClr val="000000"/>
                </a:solidFill>
              </a:rPr>
              <a:t>3</a:t>
            </a:r>
            <a:r>
              <a:rPr lang="en-US" altLang="en-US" sz="2200" kern="0">
                <a:solidFill>
                  <a:srgbClr val="000000"/>
                </a:solidFill>
                <a:sym typeface="Symbol" pitchFamily="84" charset="2"/>
              </a:rPr>
              <a:t></a:t>
            </a:r>
            <a:endParaRPr lang="en-US" altLang="en-US" sz="2200" kern="0">
              <a:solidFill>
                <a:srgbClr val="000000"/>
              </a:solidFill>
            </a:endParaRPr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H="1">
            <a:off x="3441700" y="2795588"/>
            <a:ext cx="198438" cy="555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b="1" kern="0">
              <a:solidFill>
                <a:srgbClr val="000000"/>
              </a:solidFill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8032751" y="1684338"/>
            <a:ext cx="79375" cy="530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b="1" kern="0">
              <a:solidFill>
                <a:srgbClr val="000000"/>
              </a:solidFill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39" name="Line 17"/>
          <p:cNvSpPr>
            <a:spLocks noChangeShapeType="1"/>
          </p:cNvSpPr>
          <p:nvPr/>
        </p:nvSpPr>
        <p:spPr bwMode="auto">
          <a:xfrm>
            <a:off x="8786813" y="2835275"/>
            <a:ext cx="620712" cy="1190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b="1" kern="0">
              <a:solidFill>
                <a:srgbClr val="000000"/>
              </a:solidFill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 flipH="1">
            <a:off x="5611814" y="4278312"/>
            <a:ext cx="515937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b="1" kern="0">
              <a:solidFill>
                <a:srgbClr val="000000"/>
              </a:solidFill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41" name="Line 19"/>
          <p:cNvSpPr>
            <a:spLocks noChangeShapeType="1"/>
          </p:cNvSpPr>
          <p:nvPr/>
        </p:nvSpPr>
        <p:spPr bwMode="auto">
          <a:xfrm>
            <a:off x="7026275" y="4700587"/>
            <a:ext cx="331788" cy="793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b="1" kern="0">
              <a:solidFill>
                <a:srgbClr val="000000"/>
              </a:solidFill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42" name="Line 20"/>
          <p:cNvSpPr>
            <a:spLocks noChangeShapeType="1"/>
          </p:cNvSpPr>
          <p:nvPr/>
        </p:nvSpPr>
        <p:spPr bwMode="auto">
          <a:xfrm flipH="1">
            <a:off x="7358064" y="4953001"/>
            <a:ext cx="79375" cy="5413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b="1" kern="0">
              <a:solidFill>
                <a:srgbClr val="000000"/>
              </a:solidFill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3640138" y="4786313"/>
            <a:ext cx="2590800" cy="6143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u="sng" dirty="0">
                <a:solidFill>
                  <a:srgbClr val="FF0000"/>
                </a:solidFill>
                <a:latin typeface="Arial" charset="0"/>
              </a:rPr>
              <a:t>Unwinds DNA</a:t>
            </a:r>
          </a:p>
        </p:txBody>
      </p:sp>
      <p:sp>
        <p:nvSpPr>
          <p:cNvPr id="39958" name="Text Box 28"/>
          <p:cNvSpPr txBox="1">
            <a:spLocks noChangeArrowheads="1"/>
          </p:cNvSpPr>
          <p:nvPr/>
        </p:nvSpPr>
        <p:spPr bwMode="auto">
          <a:xfrm>
            <a:off x="1347788" y="154414"/>
            <a:ext cx="90439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/>
              <a:t>Replication Initiation</a:t>
            </a:r>
            <a:endParaRPr lang="en-US" sz="4800" i="1" dirty="0"/>
          </a:p>
        </p:txBody>
      </p:sp>
      <p:sp>
        <p:nvSpPr>
          <p:cNvPr id="39960" name="TextBox 2"/>
          <p:cNvSpPr txBox="1">
            <a:spLocks noChangeArrowheads="1"/>
          </p:cNvSpPr>
          <p:nvPr/>
        </p:nvSpPr>
        <p:spPr bwMode="auto">
          <a:xfrm>
            <a:off x="7753490" y="855664"/>
            <a:ext cx="29127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u="sng" dirty="0">
                <a:solidFill>
                  <a:srgbClr val="FF0000"/>
                </a:solidFill>
              </a:rPr>
              <a:t>Makes RNA primer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DAF82A-D8D9-F40D-8A3C-7995A43851FD}"/>
              </a:ext>
            </a:extLst>
          </p:cNvPr>
          <p:cNvSpPr txBox="1"/>
          <p:nvPr/>
        </p:nvSpPr>
        <p:spPr>
          <a:xfrm>
            <a:off x="919778" y="1935563"/>
            <a:ext cx="5440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Cleaves DNA to relieve supercoiling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1" name="Picture 3" descr="16_UN03Summary_C2-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4" y="1660526"/>
            <a:ext cx="8548687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1860550" y="1685925"/>
            <a:ext cx="3200400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en-US" sz="1800" dirty="0">
                <a:solidFill>
                  <a:srgbClr val="FF0000"/>
                </a:solidFill>
              </a:rPr>
              <a:t>DNA pol </a:t>
            </a:r>
            <a:r>
              <a:rPr lang="en-US" altLang="en-US" sz="1800" dirty="0">
                <a:solidFill>
                  <a:srgbClr val="FF0000"/>
                </a:solidFill>
                <a:latin typeface="Times" pitchFamily="84" charset="0"/>
              </a:rPr>
              <a:t>III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dirty="0">
                <a:solidFill>
                  <a:srgbClr val="000000"/>
                </a:solidFill>
              </a:rPr>
              <a:t>synthesizes</a:t>
            </a:r>
            <a:br>
              <a:rPr lang="en-US" altLang="en-US" sz="1800" dirty="0">
                <a:solidFill>
                  <a:srgbClr val="000000"/>
                </a:solidFill>
              </a:rPr>
            </a:br>
            <a:r>
              <a:rPr lang="en-US" altLang="en-US" sz="1800" dirty="0">
                <a:solidFill>
                  <a:srgbClr val="000000"/>
                </a:solidFill>
              </a:rPr>
              <a:t>leading strand continuously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2065338" y="2605087"/>
            <a:ext cx="95250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</a:rPr>
              <a:t>Parental</a:t>
            </a:r>
            <a:br>
              <a:rPr lang="en-US" altLang="en-US" sz="1800">
                <a:solidFill>
                  <a:srgbClr val="000000"/>
                </a:solidFill>
              </a:rPr>
            </a:br>
            <a:r>
              <a:rPr lang="en-US" altLang="en-US" sz="1800">
                <a:solidFill>
                  <a:srgbClr val="000000"/>
                </a:solidFill>
              </a:rPr>
              <a:t>DNA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4538664" y="2911475"/>
            <a:ext cx="3240087" cy="72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en-US" sz="1800" dirty="0">
                <a:solidFill>
                  <a:srgbClr val="FF0000"/>
                </a:solidFill>
              </a:rPr>
              <a:t>DNA pol </a:t>
            </a:r>
            <a:r>
              <a:rPr lang="en-US" altLang="en-US" sz="1800" dirty="0">
                <a:solidFill>
                  <a:srgbClr val="FF0000"/>
                </a:solidFill>
                <a:latin typeface="Times" pitchFamily="84" charset="0"/>
              </a:rPr>
              <a:t>III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dirty="0">
                <a:solidFill>
                  <a:srgbClr val="000000"/>
                </a:solidFill>
              </a:rPr>
              <a:t>starts DNA</a:t>
            </a:r>
            <a:br>
              <a:rPr lang="en-US" altLang="en-US" sz="1800" dirty="0">
                <a:solidFill>
                  <a:srgbClr val="000000"/>
                </a:solidFill>
              </a:rPr>
            </a:br>
            <a:r>
              <a:rPr lang="en-US" altLang="en-US" sz="1800" dirty="0">
                <a:solidFill>
                  <a:srgbClr val="000000"/>
                </a:solidFill>
              </a:rPr>
              <a:t>synthesis at 3</a:t>
            </a:r>
            <a:r>
              <a:rPr lang="en-US" altLang="en-US" sz="1800" dirty="0">
                <a:solidFill>
                  <a:srgbClr val="000000"/>
                </a:solidFill>
                <a:sym typeface="Symbol" pitchFamily="84" charset="2"/>
              </a:rPr>
              <a:t></a:t>
            </a:r>
            <a:r>
              <a:rPr lang="en-US" altLang="en-US" sz="1800" dirty="0">
                <a:solidFill>
                  <a:srgbClr val="000000"/>
                </a:solidFill>
              </a:rPr>
              <a:t> end of primer,</a:t>
            </a:r>
            <a:br>
              <a:rPr lang="en-US" altLang="en-US" sz="1800" dirty="0">
                <a:solidFill>
                  <a:srgbClr val="000000"/>
                </a:solidFill>
              </a:rPr>
            </a:br>
            <a:r>
              <a:rPr lang="en-US" altLang="en-US" sz="1800" dirty="0">
                <a:solidFill>
                  <a:srgbClr val="000000"/>
                </a:solidFill>
              </a:rPr>
              <a:t>continues in 5</a:t>
            </a:r>
            <a:r>
              <a:rPr lang="en-US" altLang="en-US" sz="1800" dirty="0">
                <a:solidFill>
                  <a:srgbClr val="000000"/>
                </a:solidFill>
                <a:sym typeface="Symbol" pitchFamily="84" charset="2"/>
              </a:rPr>
              <a:t>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sym typeface="Symbol" pitchFamily="84" charset="2"/>
              </a:rPr>
              <a:t></a:t>
            </a:r>
            <a:r>
              <a:rPr lang="en-US" altLang="en-US" sz="1800" dirty="0">
                <a:solidFill>
                  <a:srgbClr val="000000"/>
                </a:solidFill>
              </a:rPr>
              <a:t> 3</a:t>
            </a:r>
            <a:r>
              <a:rPr lang="en-US" altLang="en-US" sz="1800" dirty="0">
                <a:solidFill>
                  <a:srgbClr val="000000"/>
                </a:solidFill>
                <a:sym typeface="Symbol" pitchFamily="84" charset="2"/>
              </a:rPr>
              <a:t></a:t>
            </a:r>
            <a:r>
              <a:rPr lang="en-US" altLang="en-US" sz="1800" dirty="0">
                <a:solidFill>
                  <a:srgbClr val="000000"/>
                </a:solidFill>
              </a:rPr>
              <a:t> direction</a:t>
            </a: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9175751" y="3143251"/>
            <a:ext cx="12160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</a:rPr>
              <a:t>Origin of</a:t>
            </a:r>
            <a:br>
              <a:rPr lang="en-US" altLang="en-US" sz="1800">
                <a:solidFill>
                  <a:srgbClr val="000000"/>
                </a:solidFill>
              </a:rPr>
            </a:br>
            <a:r>
              <a:rPr lang="en-US" altLang="en-US" sz="1800">
                <a:solidFill>
                  <a:srgbClr val="000000"/>
                </a:solidFill>
              </a:rPr>
              <a:t>replication</a:t>
            </a:r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2230438" y="4175125"/>
            <a:ext cx="977900" cy="26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en-US" sz="1800" dirty="0">
                <a:solidFill>
                  <a:srgbClr val="FF0000"/>
                </a:solidFill>
              </a:rPr>
              <a:t>Helicase</a:t>
            </a:r>
          </a:p>
        </p:txBody>
      </p:sp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2986089" y="4862512"/>
            <a:ext cx="23002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en-US" sz="1800" dirty="0">
                <a:solidFill>
                  <a:srgbClr val="FF0000"/>
                </a:solidFill>
              </a:rPr>
              <a:t>Primase</a:t>
            </a:r>
            <a:r>
              <a:rPr lang="en-US" altLang="en-US" sz="1800" dirty="0">
                <a:solidFill>
                  <a:srgbClr val="000000"/>
                </a:solidFill>
              </a:rPr>
              <a:t> synthesizes</a:t>
            </a:r>
            <a:br>
              <a:rPr lang="en-US" altLang="en-US" sz="1800" dirty="0">
                <a:solidFill>
                  <a:srgbClr val="000000"/>
                </a:solidFill>
              </a:rPr>
            </a:br>
            <a:r>
              <a:rPr lang="en-US" altLang="en-US" sz="1800" dirty="0">
                <a:solidFill>
                  <a:srgbClr val="000000"/>
                </a:solidFill>
              </a:rPr>
              <a:t>a short RNA primer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5856288" y="5484813"/>
            <a:ext cx="31877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en-US" sz="1800" dirty="0">
                <a:solidFill>
                  <a:srgbClr val="FF0000"/>
                </a:solidFill>
              </a:rPr>
              <a:t>DNA pol </a:t>
            </a:r>
            <a:r>
              <a:rPr lang="en-US" altLang="en-US" sz="1800" dirty="0">
                <a:solidFill>
                  <a:srgbClr val="FF0000"/>
                </a:solidFill>
                <a:latin typeface="Times" pitchFamily="84" charset="0"/>
              </a:rPr>
              <a:t>I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dirty="0">
                <a:solidFill>
                  <a:srgbClr val="000000"/>
                </a:solidFill>
              </a:rPr>
              <a:t>replaces the RNA</a:t>
            </a:r>
            <a:br>
              <a:rPr lang="en-US" altLang="en-US" sz="1800" dirty="0">
                <a:solidFill>
                  <a:srgbClr val="000000"/>
                </a:solidFill>
              </a:rPr>
            </a:br>
            <a:r>
              <a:rPr lang="en-US" altLang="en-US" sz="1800" dirty="0">
                <a:solidFill>
                  <a:srgbClr val="000000"/>
                </a:solidFill>
              </a:rPr>
              <a:t>primer with DNA nucleotides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2174875" y="3567113"/>
            <a:ext cx="223838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  <a:sym typeface="Symbol" pitchFamily="84" charset="2"/>
              </a:rPr>
              <a:t>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906000" y="1893888"/>
            <a:ext cx="223838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  <a:sym typeface="Symbol" pitchFamily="84" charset="2"/>
              </a:rPr>
              <a:t>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9906000" y="4845050"/>
            <a:ext cx="223838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  <a:sym typeface="Symbol" pitchFamily="84" charset="2"/>
              </a:rPr>
              <a:t>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09582" name="Text Box 14"/>
          <p:cNvSpPr txBox="1">
            <a:spLocks noChangeArrowheads="1"/>
          </p:cNvSpPr>
          <p:nvPr/>
        </p:nvSpPr>
        <p:spPr bwMode="auto">
          <a:xfrm>
            <a:off x="9912350" y="5089525"/>
            <a:ext cx="223838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</a:rPr>
              <a:t>5</a:t>
            </a:r>
            <a:r>
              <a:rPr lang="en-US" altLang="en-US" sz="1800">
                <a:solidFill>
                  <a:srgbClr val="000000"/>
                </a:solidFill>
                <a:sym typeface="Symbol" pitchFamily="84" charset="2"/>
              </a:rPr>
              <a:t>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09583" name="Text Box 15"/>
          <p:cNvSpPr txBox="1">
            <a:spLocks noChangeArrowheads="1"/>
          </p:cNvSpPr>
          <p:nvPr/>
        </p:nvSpPr>
        <p:spPr bwMode="auto">
          <a:xfrm>
            <a:off x="9893300" y="2147888"/>
            <a:ext cx="223838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</a:rPr>
              <a:t>5</a:t>
            </a:r>
            <a:r>
              <a:rPr lang="en-US" altLang="en-US" sz="1800">
                <a:solidFill>
                  <a:srgbClr val="000000"/>
                </a:solidFill>
                <a:sym typeface="Symbol" pitchFamily="84" charset="2"/>
              </a:rPr>
              <a:t>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09584" name="Text Box 16"/>
          <p:cNvSpPr txBox="1">
            <a:spLocks noChangeArrowheads="1"/>
          </p:cNvSpPr>
          <p:nvPr/>
        </p:nvSpPr>
        <p:spPr bwMode="auto">
          <a:xfrm>
            <a:off x="3900489" y="3798888"/>
            <a:ext cx="223837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</a:rPr>
              <a:t>5</a:t>
            </a:r>
            <a:r>
              <a:rPr lang="en-US" altLang="en-US" sz="1800">
                <a:solidFill>
                  <a:srgbClr val="000000"/>
                </a:solidFill>
                <a:sym typeface="Symbol" pitchFamily="84" charset="2"/>
              </a:rPr>
              <a:t>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09585" name="Text Box 17"/>
          <p:cNvSpPr txBox="1">
            <a:spLocks noChangeArrowheads="1"/>
          </p:cNvSpPr>
          <p:nvPr/>
        </p:nvSpPr>
        <p:spPr bwMode="auto">
          <a:xfrm>
            <a:off x="2174875" y="3328988"/>
            <a:ext cx="223838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</a:rPr>
              <a:t>5</a:t>
            </a:r>
            <a:r>
              <a:rPr lang="en-US" altLang="en-US" sz="1800">
                <a:solidFill>
                  <a:srgbClr val="000000"/>
                </a:solidFill>
                <a:sym typeface="Symbol" pitchFamily="84" charset="2"/>
              </a:rPr>
              <a:t>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09586" name="Line 18"/>
          <p:cNvSpPr>
            <a:spLocks noChangeShapeType="1"/>
          </p:cNvSpPr>
          <p:nvPr/>
        </p:nvSpPr>
        <p:spPr bwMode="auto">
          <a:xfrm>
            <a:off x="3217863" y="2193926"/>
            <a:ext cx="184150" cy="727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109587" name="Line 19"/>
          <p:cNvSpPr>
            <a:spLocks noChangeShapeType="1"/>
          </p:cNvSpPr>
          <p:nvPr/>
        </p:nvSpPr>
        <p:spPr bwMode="auto">
          <a:xfrm>
            <a:off x="2463800" y="3094037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 flipH="1">
            <a:off x="2727326" y="3873500"/>
            <a:ext cx="277813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109589" name="Line 21"/>
          <p:cNvSpPr>
            <a:spLocks noChangeShapeType="1"/>
          </p:cNvSpPr>
          <p:nvPr/>
        </p:nvSpPr>
        <p:spPr bwMode="auto">
          <a:xfrm flipH="1">
            <a:off x="3932238" y="4562475"/>
            <a:ext cx="303212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109590" name="Line 22"/>
          <p:cNvSpPr>
            <a:spLocks noChangeShapeType="1"/>
          </p:cNvSpPr>
          <p:nvPr/>
        </p:nvSpPr>
        <p:spPr bwMode="auto">
          <a:xfrm>
            <a:off x="5902326" y="3675063"/>
            <a:ext cx="119063" cy="847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109591" name="Line 23"/>
          <p:cNvSpPr>
            <a:spLocks noChangeShapeType="1"/>
          </p:cNvSpPr>
          <p:nvPr/>
        </p:nvSpPr>
        <p:spPr bwMode="auto">
          <a:xfrm flipH="1">
            <a:off x="7462839" y="5183187"/>
            <a:ext cx="185737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109592" name="Line 24"/>
          <p:cNvSpPr>
            <a:spLocks noChangeShapeType="1"/>
          </p:cNvSpPr>
          <p:nvPr/>
        </p:nvSpPr>
        <p:spPr bwMode="auto">
          <a:xfrm>
            <a:off x="8151814" y="4522787"/>
            <a:ext cx="873125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109593" name="Text Box 25"/>
          <p:cNvSpPr txBox="1">
            <a:spLocks noChangeArrowheads="1"/>
          </p:cNvSpPr>
          <p:nvPr/>
        </p:nvSpPr>
        <p:spPr bwMode="auto">
          <a:xfrm>
            <a:off x="6583364" y="3762375"/>
            <a:ext cx="3240087" cy="72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84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en-US" sz="1800" dirty="0">
                <a:solidFill>
                  <a:srgbClr val="000000"/>
                </a:solidFill>
              </a:rPr>
              <a:t>Lagging strand synthesized</a:t>
            </a:r>
            <a:br>
              <a:rPr lang="en-US" altLang="en-US" sz="1800" dirty="0">
                <a:solidFill>
                  <a:srgbClr val="000000"/>
                </a:solidFill>
              </a:rPr>
            </a:br>
            <a:r>
              <a:rPr lang="en-US" altLang="en-US" sz="1800" dirty="0">
                <a:solidFill>
                  <a:srgbClr val="000000"/>
                </a:solidFill>
              </a:rPr>
              <a:t>in short Okazaki fragments,</a:t>
            </a:r>
            <a:br>
              <a:rPr lang="en-US" altLang="en-US" sz="1800" dirty="0">
                <a:solidFill>
                  <a:srgbClr val="000000"/>
                </a:solidFill>
              </a:rPr>
            </a:br>
            <a:r>
              <a:rPr lang="en-US" altLang="en-US" sz="1800" dirty="0">
                <a:solidFill>
                  <a:srgbClr val="000000"/>
                </a:solidFill>
              </a:rPr>
              <a:t>later joined by </a:t>
            </a:r>
            <a:r>
              <a:rPr lang="en-US" altLang="en-US" sz="1800" dirty="0">
                <a:solidFill>
                  <a:srgbClr val="FF0000"/>
                </a:solidFill>
              </a:rPr>
              <a:t>DNA ligase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49389" y="48909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Bacterial DNA Replication</a:t>
            </a:r>
          </a:p>
        </p:txBody>
      </p:sp>
    </p:spTree>
    <p:extLst>
      <p:ext uri="{BB962C8B-B14F-4D97-AF65-F5344CB8AC3E}">
        <p14:creationId xmlns:p14="http://schemas.microsoft.com/office/powerpoint/2010/main" val="290640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418" name="Picture 2" descr="C:\My Documents\Lianne\BY102\pptlectures\chap16\16.7 A model for DNA repli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9061712" cy="511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1524000" y="18007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u="sng" dirty="0">
                <a:solidFill>
                  <a:srgbClr val="000000"/>
                </a:solidFill>
                <a:latin typeface="Arial" panose="020B0604020202020204" pitchFamily="34" charset="0"/>
              </a:rPr>
              <a:t>DNA replication is </a:t>
            </a:r>
            <a:r>
              <a:rPr lang="en-US" sz="3600" b="1" u="sng" dirty="0">
                <a:solidFill>
                  <a:srgbClr val="FF0000"/>
                </a:solidFill>
                <a:latin typeface="Arial" panose="020B0604020202020204" pitchFamily="34" charset="0"/>
              </a:rPr>
              <a:t>“Semi-Conservative”</a:t>
            </a:r>
            <a:endParaRPr lang="en-US" sz="2400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6423" name="Rectangle 7"/>
          <p:cNvSpPr>
            <a:spLocks noChangeArrowheads="1"/>
          </p:cNvSpPr>
          <p:nvPr/>
        </p:nvSpPr>
        <p:spPr bwMode="auto">
          <a:xfrm>
            <a:off x="1524000" y="3517900"/>
            <a:ext cx="9144000" cy="30543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6420" name="Text Box 4"/>
          <p:cNvSpPr txBox="1">
            <a:spLocks noChangeArrowheads="1"/>
          </p:cNvSpPr>
          <p:nvPr/>
        </p:nvSpPr>
        <p:spPr bwMode="auto">
          <a:xfrm>
            <a:off x="2779714" y="3517901"/>
            <a:ext cx="282892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</a:rPr>
              <a:t>DNA strands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500" b="1" u="sng" dirty="0">
                <a:solidFill>
                  <a:srgbClr val="000000"/>
                </a:solidFill>
                <a:latin typeface="Arial" panose="020B0604020202020204" pitchFamily="34" charset="0"/>
              </a:rPr>
              <a:t>separate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</a:rPr>
              <a:t>each strand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</a:rPr>
              <a:t>serves as 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500" b="1" u="sng" dirty="0">
                <a:solidFill>
                  <a:srgbClr val="000000"/>
                </a:solidFill>
                <a:latin typeface="Arial" panose="020B0604020202020204" pitchFamily="34" charset="0"/>
              </a:rPr>
              <a:t>template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</a:rPr>
              <a:t> for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</a:rPr>
              <a:t>new strand</a:t>
            </a:r>
            <a:endParaRPr lang="en-US" sz="3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6421" name="Text Box 5"/>
          <p:cNvSpPr txBox="1">
            <a:spLocks noChangeArrowheads="1"/>
          </p:cNvSpPr>
          <p:nvPr/>
        </p:nvSpPr>
        <p:spPr bwMode="auto">
          <a:xfrm>
            <a:off x="5717755" y="3512687"/>
            <a:ext cx="2680542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</a:rPr>
              <a:t>New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</a:rPr>
              <a:t>strands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</a:rPr>
              <a:t>are made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</a:rPr>
              <a:t>from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500" b="1" u="sng" dirty="0">
                <a:solidFill>
                  <a:srgbClr val="000000"/>
                </a:solidFill>
                <a:latin typeface="Arial" panose="020B0604020202020204" pitchFamily="34" charset="0"/>
              </a:rPr>
              <a:t>nucleotides</a:t>
            </a:r>
            <a:endParaRPr lang="en-US" sz="3600" b="1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6424" name="Line 8"/>
          <p:cNvSpPr>
            <a:spLocks noChangeShapeType="1"/>
          </p:cNvSpPr>
          <p:nvPr/>
        </p:nvSpPr>
        <p:spPr bwMode="auto">
          <a:xfrm>
            <a:off x="4800600" y="3295650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6425" name="Line 9"/>
          <p:cNvSpPr>
            <a:spLocks noChangeShapeType="1"/>
          </p:cNvSpPr>
          <p:nvPr/>
        </p:nvSpPr>
        <p:spPr bwMode="auto">
          <a:xfrm>
            <a:off x="6400800" y="3295650"/>
            <a:ext cx="2286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6426" name="Line 10"/>
          <p:cNvSpPr>
            <a:spLocks noChangeShapeType="1"/>
          </p:cNvSpPr>
          <p:nvPr/>
        </p:nvSpPr>
        <p:spPr bwMode="auto">
          <a:xfrm flipH="1">
            <a:off x="7467600" y="3295650"/>
            <a:ext cx="2286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6427" name="Rectangle 11"/>
          <p:cNvSpPr>
            <a:spLocks noChangeArrowheads="1"/>
          </p:cNvSpPr>
          <p:nvPr/>
        </p:nvSpPr>
        <p:spPr bwMode="auto">
          <a:xfrm>
            <a:off x="8386750" y="3801042"/>
            <a:ext cx="243207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</a:rPr>
              <a:t>Each DNA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</a:rPr>
              <a:t>molecule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</a:rPr>
              <a:t> is </a:t>
            </a:r>
            <a:r>
              <a:rPr lang="en-US" sz="3500" b="1" u="sng" dirty="0">
                <a:solidFill>
                  <a:srgbClr val="002060"/>
                </a:solidFill>
                <a:latin typeface="Arial" panose="020B0604020202020204" pitchFamily="34" charset="0"/>
              </a:rPr>
              <a:t>1/2 old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500" b="1" u="sng" dirty="0">
                <a:solidFill>
                  <a:srgbClr val="0099FF"/>
                </a:solidFill>
                <a:latin typeface="Arial" panose="020B0604020202020204" pitchFamily="34" charset="0"/>
              </a:rPr>
              <a:t>1/2 new</a:t>
            </a:r>
            <a:endParaRPr lang="en-US" sz="3600" b="1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6428" name="Line 12"/>
          <p:cNvSpPr>
            <a:spLocks noChangeShapeType="1"/>
          </p:cNvSpPr>
          <p:nvPr/>
        </p:nvSpPr>
        <p:spPr bwMode="auto">
          <a:xfrm>
            <a:off x="8763000" y="3295650"/>
            <a:ext cx="2286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6429" name="Line 13"/>
          <p:cNvSpPr>
            <a:spLocks noChangeShapeType="1"/>
          </p:cNvSpPr>
          <p:nvPr/>
        </p:nvSpPr>
        <p:spPr bwMode="auto">
          <a:xfrm flipH="1">
            <a:off x="9829800" y="3295650"/>
            <a:ext cx="2286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05718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386</Words>
  <Application>Microsoft Office PowerPoint</Application>
  <PresentationFormat>Widescreen</PresentationFormat>
  <Paragraphs>91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Blank Presentation</vt:lpstr>
      <vt:lpstr>Office Theme</vt:lpstr>
      <vt:lpstr>BZ350 Recitation Week 10</vt:lpstr>
      <vt:lpstr>Announcements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Arthun,Erik</dc:creator>
  <cp:lastModifiedBy>Chris deRoux</cp:lastModifiedBy>
  <cp:revision>10</cp:revision>
  <dcterms:created xsi:type="dcterms:W3CDTF">2024-03-26T19:16:03Z</dcterms:created>
  <dcterms:modified xsi:type="dcterms:W3CDTF">2024-04-03T03:20:52Z</dcterms:modified>
</cp:coreProperties>
</file>