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3" r:id="rId2"/>
    <p:sldId id="264" r:id="rId3"/>
    <p:sldId id="424" r:id="rId4"/>
    <p:sldId id="431" r:id="rId5"/>
    <p:sldId id="4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D1F5C-D759-4ABD-AC8F-0C259F94255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6EBB0-CB03-4AE8-BC97-4EC34C7C1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3F329-1782-4436-B876-3D91DF9FA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35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61AC-2F56-46B2-96F2-BBC84262EC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8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162C3-ED78-46E0-83EE-9FABF1B02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9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955BC-9AFD-4E7A-B33D-7F5D22F1F1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1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60ED3-D510-48E3-A1DE-FBE8A5AB2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95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C44B7-9062-4727-8749-8E6F23896D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15C08-0B4E-421F-827B-43D56AFE4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71B4F-3FC5-4BC7-B672-44B5E26D1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32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E217B-8E7D-41DC-8BE5-8122DBF1F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1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58668-4683-458B-8987-71F0C32B2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53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3F08F-6015-4593-A83F-DB9FC971C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pitchFamily="18" charset="0"/>
              </a:defRPr>
            </a:lvl1pPr>
          </a:lstStyle>
          <a:p>
            <a:pPr>
              <a:defRPr/>
            </a:pPr>
            <a:fld id="{E94DBD0A-AD73-4912-9A21-3EF60253A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33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.deRoux@colostate.edu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36378-637C-B52E-9CD7-1DEEE1A6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>
                <a:latin typeface="+mn-lt"/>
              </a:rPr>
              <a:t>BZ350 Final Recitation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D2D8A-5CF5-D389-FB49-DC4198B3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6291" y="2597944"/>
            <a:ext cx="4542559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u="sng"/>
              <a:t>T.A. info:</a:t>
            </a:r>
          </a:p>
          <a:p>
            <a:pPr marL="0" indent="0">
              <a:buNone/>
            </a:pPr>
            <a:r>
              <a:rPr lang="en-US" sz="2400"/>
              <a:t>Chris deRoux (day-ROO)</a:t>
            </a:r>
          </a:p>
          <a:p>
            <a:pPr marL="0" indent="0">
              <a:buNone/>
            </a:pPr>
            <a:r>
              <a:rPr lang="en-US" sz="2400"/>
              <a:t>Any/all pronouns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Chris.deRoux@colostate.edu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Office Hours: Every Friday 10AM-12PM in Bio 355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2FE1A-28A6-96F9-29C1-CB4010790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2" y="259794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sz="2700" u="sng" dirty="0"/>
              <a:t>Itinerary: </a:t>
            </a:r>
          </a:p>
          <a:p>
            <a:r>
              <a:rPr lang="en-US" sz="2400" dirty="0"/>
              <a:t>Announcements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Genetics in the News</a:t>
            </a:r>
          </a:p>
          <a:p>
            <a:r>
              <a:rPr lang="en-US" sz="2400" dirty="0">
                <a:cs typeface="Arial"/>
              </a:rPr>
              <a:t>GAL Review</a:t>
            </a:r>
          </a:p>
          <a:p>
            <a:r>
              <a:rPr lang="en-US" sz="2400" dirty="0">
                <a:cs typeface="Arial"/>
              </a:rPr>
              <a:t>Exam Review</a:t>
            </a:r>
          </a:p>
        </p:txBody>
      </p:sp>
    </p:spTree>
    <p:extLst>
      <p:ext uri="{BB962C8B-B14F-4D97-AF65-F5344CB8AC3E}">
        <p14:creationId xmlns:p14="http://schemas.microsoft.com/office/powerpoint/2010/main" val="213581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38257A-C089-BDF8-B498-00F93743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+mn-lt"/>
              </a:rPr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36991-B8FB-BA78-E279-DD0582AA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Problem Set 14</a:t>
            </a:r>
            <a:r>
              <a:rPr lang="en-US" sz="2400" dirty="0"/>
              <a:t>: Worth no points, but </a:t>
            </a:r>
            <a:r>
              <a:rPr lang="en-US" sz="2400" u="sng" dirty="0"/>
              <a:t>very</a:t>
            </a:r>
            <a:r>
              <a:rPr lang="en-US" sz="2400" dirty="0"/>
              <a:t> similar questions may be on the final.</a:t>
            </a:r>
            <a:endParaRPr lang="en-US" sz="2400" baseline="30000" dirty="0"/>
          </a:p>
          <a:p>
            <a:endParaRPr lang="en-US" sz="2400" u="sng" dirty="0">
              <a:cs typeface="Arial"/>
            </a:endParaRPr>
          </a:p>
          <a:p>
            <a:r>
              <a:rPr lang="en-US" sz="2400" u="sng" dirty="0">
                <a:cs typeface="Arial"/>
              </a:rPr>
              <a:t>Exam 4 / Final</a:t>
            </a:r>
            <a:r>
              <a:rPr lang="en-US" sz="2400" dirty="0">
                <a:cs typeface="Arial"/>
              </a:rPr>
              <a:t>: When I receive the exam from Erik, I will email out a curated study guide and make studying recommendations.</a:t>
            </a:r>
            <a:endParaRPr lang="en-US" sz="2400" u="sng" dirty="0">
              <a:cs typeface="Arial"/>
            </a:endParaRPr>
          </a:p>
          <a:p>
            <a:endParaRPr lang="en-US" sz="2400" dirty="0">
              <a:cs typeface="Arial"/>
            </a:endParaRPr>
          </a:p>
          <a:p>
            <a:r>
              <a:rPr lang="en-US" sz="2400" u="sng" dirty="0">
                <a:cs typeface="Arial"/>
              </a:rPr>
              <a:t>Course Surveys</a:t>
            </a:r>
            <a:r>
              <a:rPr lang="en-US" sz="2400" dirty="0">
                <a:cs typeface="Arial"/>
              </a:rPr>
              <a:t>: PLEASE fill these out. Be honest. Don’t worry about your teachers’ career development. The admins need to be told by you, the customers, not to pull this again.</a:t>
            </a:r>
          </a:p>
          <a:p>
            <a:endParaRPr lang="en-US" sz="2400" dirty="0">
              <a:cs typeface="Arial"/>
            </a:endParaRPr>
          </a:p>
          <a:p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85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D6F092-DCC2-5DBA-7B27-68789F2C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15" y="0"/>
            <a:ext cx="7087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0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A0BA-861B-5503-B3FF-6C0B1BC6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9394"/>
            <a:ext cx="4027054" cy="672860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u="sng" dirty="0">
                <a:effectLst/>
              </a:rPr>
              <a:t>Translation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Genetic code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Frameshift, missense, nonsense mutation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Initiation codon, Start codon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Termination codons or stop codon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tRNA structure (anticodon, charged tRNA, wobble base)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Initiator tRNA (</a:t>
            </a:r>
            <a:r>
              <a:rPr lang="en-US" sz="1800" dirty="0" err="1">
                <a:effectLst/>
              </a:rPr>
              <a:t>fMet</a:t>
            </a:r>
            <a:r>
              <a:rPr lang="en-US" sz="1800" dirty="0">
                <a:effectLst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Aminoacyl site (A site)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Peptidyl site (P site) and </a:t>
            </a:r>
            <a:r>
              <a:rPr lang="en-US" sz="1800" dirty="0">
                <a:effectLst/>
                <a:latin typeface="Arial" panose="020B0604020202020204" pitchFamily="34" charset="0"/>
              </a:rPr>
              <a:t>Peptidyl transferase</a:t>
            </a:r>
            <a:endParaRPr lang="en-US" sz="180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Exit site (E site)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</a:rPr>
              <a:t>Peptide bond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IFs and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eIFs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EFs and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eIFs</a:t>
            </a:r>
            <a:endParaRPr lang="en-US" sz="1800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Release factors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Reading frame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Shine-Dalgarno sequence, 5’ cap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Wobble rules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effectLst/>
                <a:latin typeface="Arial" panose="020B0604020202020204" pitchFamily="34" charset="0"/>
              </a:rPr>
              <a:t>Antibiotics (bacterial ribosome disrupting)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u="sng" dirty="0">
                <a:latin typeface="Arial" panose="020B0604020202020204" pitchFamily="34" charset="0"/>
              </a:rPr>
              <a:t>RNA interference (RNAi)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rial" panose="020B0604020202020204" pitchFamily="34" charset="0"/>
              </a:rPr>
              <a:t>Drosha, RISC, </a:t>
            </a:r>
            <a:r>
              <a:rPr lang="en-US" sz="1800" dirty="0" err="1">
                <a:latin typeface="Arial" panose="020B0604020202020204" pitchFamily="34" charset="0"/>
              </a:rPr>
              <a:t>pri</a:t>
            </a:r>
            <a:r>
              <a:rPr lang="en-US" sz="1800" dirty="0">
                <a:latin typeface="Arial" panose="020B0604020202020204" pitchFamily="34" charset="0"/>
              </a:rPr>
              <a:t>-miRNA, and miRNA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Dicer, siRNA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Piwi, </a:t>
            </a:r>
            <a:r>
              <a:rPr lang="en-US" sz="1800" dirty="0" err="1"/>
              <a:t>piRNA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27966-AE54-C9C7-D63E-02B1436D5BF7}"/>
              </a:ext>
            </a:extLst>
          </p:cNvPr>
          <p:cNvSpPr txBox="1"/>
          <p:nvPr/>
        </p:nvSpPr>
        <p:spPr>
          <a:xfrm>
            <a:off x="3911337" y="35675"/>
            <a:ext cx="4369325" cy="7214871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u="sng" dirty="0"/>
              <a:t>Bacterial regulation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Transcriptional control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Post-transcriptional control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Lac and </a:t>
            </a:r>
            <a:r>
              <a:rPr lang="en-US" b="1" dirty="0" err="1"/>
              <a:t>Trp</a:t>
            </a:r>
            <a:r>
              <a:rPr lang="en-US" b="1" dirty="0"/>
              <a:t> operons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Inducible vs constitutive expression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Inducers, effectors, and corepressors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Allosteric regulation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Cis-acting vs trans-acting regulators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LacI</a:t>
            </a:r>
            <a:r>
              <a:rPr lang="en-US" dirty="0"/>
              <a:t>, promoter, operator, and CAP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Beta-galactosidase - LacZ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Permease – </a:t>
            </a:r>
            <a:r>
              <a:rPr lang="en-US" dirty="0" err="1"/>
              <a:t>LacY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Polycistronic mRNA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X-gal, reporter genes, selectable marker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TrpR</a:t>
            </a:r>
            <a:r>
              <a:rPr lang="en-US" dirty="0"/>
              <a:t>, promoter, operator, and attenuator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Riboswitches (</a:t>
            </a:r>
            <a:r>
              <a:rPr lang="en-US" dirty="0" err="1"/>
              <a:t>TrpL</a:t>
            </a:r>
            <a:r>
              <a:rPr lang="en-US" dirty="0"/>
              <a:t> mRNA, aptamers)</a:t>
            </a:r>
          </a:p>
          <a:p>
            <a:pPr>
              <a:lnSpc>
                <a:spcPct val="120000"/>
              </a:lnSpc>
            </a:pPr>
            <a:r>
              <a:rPr lang="en-US" sz="2600" u="sng" dirty="0"/>
              <a:t>DNA Modification/Sequencing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Cloning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Vectors (restriction site, </a:t>
            </a:r>
            <a:r>
              <a:rPr lang="en-US" dirty="0" err="1"/>
              <a:t>ori</a:t>
            </a:r>
            <a:r>
              <a:rPr lang="en-US" dirty="0"/>
              <a:t>, reporter, gene)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Restriction endonucleases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Blunt ends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Sticky ends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PCR (primers, use in sequencing)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Sanger sequencing </a:t>
            </a:r>
          </a:p>
          <a:p>
            <a:pPr>
              <a:lnSpc>
                <a:spcPct val="120000"/>
              </a:lnSpc>
            </a:pPr>
            <a:r>
              <a:rPr lang="en-US" dirty="0"/>
              <a:t>	</a:t>
            </a:r>
            <a:r>
              <a:rPr lang="en-US" dirty="0" err="1"/>
              <a:t>ddNTPs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Illumina sequencing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Oxford nanopore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3842B-006B-26C7-948F-A941B73D14ED}"/>
              </a:ext>
            </a:extLst>
          </p:cNvPr>
          <p:cNvSpPr txBox="1"/>
          <p:nvPr/>
        </p:nvSpPr>
        <p:spPr>
          <a:xfrm>
            <a:off x="7938391" y="35675"/>
            <a:ext cx="43693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Eukaryotic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Enhancers, insulators, repressors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Regulatory transcription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" panose="020B0604020202020204" pitchFamily="34" charset="0"/>
              </a:rPr>
              <a:t>Helix-turn-helix, Helix-loop-helix, leucine zipper, </a:t>
            </a:r>
            <a:r>
              <a:rPr lang="en-US" sz="1600" dirty="0">
                <a:latin typeface="Arial" panose="020B0604020202020204" pitchFamily="34" charset="0"/>
              </a:rPr>
              <a:t>z</a:t>
            </a:r>
            <a:r>
              <a:rPr lang="en-US" sz="1600" dirty="0">
                <a:effectLst/>
                <a:latin typeface="Arial" panose="020B0604020202020204" pitchFamily="34" charset="0"/>
              </a:rPr>
              <a:t>inc finger TFs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TATA box and TATA binding protein (TBP)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Activator proteins</a:t>
            </a:r>
          </a:p>
          <a:p>
            <a:r>
              <a:rPr lang="en-US" sz="1600" dirty="0"/>
              <a:t>          DNA binding domain</a:t>
            </a:r>
          </a:p>
          <a:p>
            <a:r>
              <a:rPr lang="en-US" sz="1600" dirty="0"/>
              <a:t>          Transcription activation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Mediator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Repressor proteins</a:t>
            </a:r>
          </a:p>
          <a:p>
            <a:r>
              <a:rPr lang="en-US" sz="1600" dirty="0"/>
              <a:t>          Quenching, heterodimerization,         	chromatin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Ligand binding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Difference between regulatory sequences and regulatory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GAL topologically associating domain</a:t>
            </a:r>
          </a:p>
          <a:p>
            <a:r>
              <a:rPr lang="en-US" sz="1600" b="1" dirty="0"/>
              <a:t>	</a:t>
            </a:r>
            <a:r>
              <a:rPr lang="en-US" sz="1600" dirty="0"/>
              <a:t>GAL1 and GAL3</a:t>
            </a:r>
          </a:p>
          <a:p>
            <a:r>
              <a:rPr lang="en-US" sz="1600" dirty="0"/>
              <a:t>	GAL4and GAL80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Chromatin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Histones, H2A/B, H3, H4, nucleosomes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Histone tail modification (acetylation and methylation)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Chromatin remodeling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Basal, high, and no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Promoter-bound nucleosomes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Genomic imprinting and silencing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293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stem loop&#10;&#10;Description automatically generated">
            <a:extLst>
              <a:ext uri="{FF2B5EF4-FFF2-40B4-BE49-F238E27FC236}">
                <a16:creationId xmlns:a16="http://schemas.microsoft.com/office/drawing/2014/main" id="{E3D11A4F-BA2D-82A8-8A67-9C1A90AF2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0" y="274148"/>
            <a:ext cx="6035020" cy="6152892"/>
          </a:xfrm>
        </p:spPr>
      </p:pic>
      <p:pic>
        <p:nvPicPr>
          <p:cNvPr id="9" name="Picture 8" descr="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F539DBED-6B41-2C18-9A91-645A98B35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53" y="3136470"/>
            <a:ext cx="6127913" cy="352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9844F7-0B2D-4ED1-4306-CE39A98DB797}"/>
              </a:ext>
            </a:extLst>
          </p:cNvPr>
          <p:cNvSpPr txBox="1"/>
          <p:nvPr/>
        </p:nvSpPr>
        <p:spPr>
          <a:xfrm>
            <a:off x="6397330" y="117011"/>
            <a:ext cx="5432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nice visualizations of </a:t>
            </a:r>
            <a:r>
              <a:rPr lang="en-US" dirty="0" err="1"/>
              <a:t>TrpL</a:t>
            </a:r>
            <a:r>
              <a:rPr lang="en-US" dirty="0"/>
              <a:t> mRNA attenuation and chromatin looping. Note CTCF proteins bound to the insulator sequences at loop boundaries. You may remember CTCF from the human Igf2. </a:t>
            </a:r>
          </a:p>
          <a:p>
            <a:endParaRPr lang="en-US" dirty="0"/>
          </a:p>
          <a:p>
            <a:r>
              <a:rPr lang="en-US" dirty="0"/>
              <a:t>If CTCF can’t bind to the insulator, it can’t keep apart the loop containing insulin-like growth factor 2 and the loop containing an enhancer for Igf2.</a:t>
            </a:r>
          </a:p>
          <a:p>
            <a:endParaRPr lang="en-US" dirty="0"/>
          </a:p>
          <a:p>
            <a:r>
              <a:rPr lang="en-US" dirty="0"/>
              <a:t>Eukaryotes can flip insulators on and off!</a:t>
            </a:r>
          </a:p>
        </p:txBody>
      </p:sp>
    </p:spTree>
    <p:extLst>
      <p:ext uri="{BB962C8B-B14F-4D97-AF65-F5344CB8AC3E}">
        <p14:creationId xmlns:p14="http://schemas.microsoft.com/office/powerpoint/2010/main" val="224529345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506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Times</vt:lpstr>
      <vt:lpstr>Blank Presentation</vt:lpstr>
      <vt:lpstr>BZ350 Final Recitation</vt:lpstr>
      <vt:lpstr>Announcements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Arthun,Erik</dc:creator>
  <cp:lastModifiedBy>deRoux,Chris</cp:lastModifiedBy>
  <cp:revision>442</cp:revision>
  <dcterms:created xsi:type="dcterms:W3CDTF">2024-03-26T19:16:03Z</dcterms:created>
  <dcterms:modified xsi:type="dcterms:W3CDTF">2024-04-30T20:21:33Z</dcterms:modified>
</cp:coreProperties>
</file>