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71" r:id="rId5"/>
    <p:sldId id="262" r:id="rId6"/>
    <p:sldId id="260" r:id="rId7"/>
    <p:sldId id="259" r:id="rId8"/>
    <p:sldId id="266" r:id="rId9"/>
    <p:sldId id="264" r:id="rId10"/>
    <p:sldId id="261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93" autoAdjust="0"/>
  </p:normalViewPr>
  <p:slideViewPr>
    <p:cSldViewPr snapToGrid="0">
      <p:cViewPr>
        <p:scale>
          <a:sx n="80" d="100"/>
          <a:sy n="80" d="100"/>
        </p:scale>
        <p:origin x="754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FCAB8-397D-4B7D-8E3C-9E344786CEBC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33AF-AAF8-4F72-A8A4-7735082B8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09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4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接下來講到</a:t>
            </a:r>
            <a:r>
              <a:rPr lang="en-US" altLang="zh-TW" dirty="0"/>
              <a:t>Scanning strategy 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7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在標準 </a:t>
            </a:r>
            <a:r>
              <a:rPr lang="en-US" altLang="zh-TW" dirty="0"/>
              <a:t>JPEG compression</a:t>
            </a:r>
            <a:r>
              <a:rPr lang="zh-TW" altLang="en-US" dirty="0"/>
              <a:t>中，會使用 </a:t>
            </a:r>
            <a:r>
              <a:rPr lang="en-US" altLang="zh-TW" dirty="0"/>
              <a:t>zigzag scan</a:t>
            </a:r>
            <a:r>
              <a:rPr lang="zh-TW" altLang="en-US" dirty="0"/>
              <a:t>進行</a:t>
            </a:r>
            <a:r>
              <a:rPr lang="en-US" altLang="zh-TW" dirty="0"/>
              <a:t>run-length encoding</a:t>
            </a:r>
            <a:r>
              <a:rPr lang="zh-TW" altLang="en-US" dirty="0"/>
              <a:t>，就像左圖是</a:t>
            </a:r>
            <a:r>
              <a:rPr lang="en-US" altLang="zh-TW" dirty="0"/>
              <a:t>zigzag scanning </a:t>
            </a:r>
            <a:r>
              <a:rPr lang="zh-TW" altLang="en-US" dirty="0"/>
              <a:t>的路徑。這種路徑目的在找到</a:t>
            </a:r>
            <a:r>
              <a:rPr lang="en-US" altLang="zh-TW" dirty="0"/>
              <a:t>DCT</a:t>
            </a:r>
            <a:r>
              <a:rPr lang="zh-TW" altLang="en-US" dirty="0"/>
              <a:t>中連續的 </a:t>
            </a:r>
            <a:r>
              <a:rPr lang="en-US" altLang="zh-TW" dirty="0"/>
              <a:t>0</a:t>
            </a:r>
            <a:r>
              <a:rPr lang="zh-TW" altLang="en-US" dirty="0"/>
              <a:t>。通過這種方式，我們可以使用更少的符號來</a:t>
            </a:r>
            <a:r>
              <a:rPr lang="en-US" altLang="zh-TW" dirty="0"/>
              <a:t>encode DCT</a:t>
            </a:r>
            <a:r>
              <a:rPr lang="zh-TW" altLang="en-US" dirty="0"/>
              <a:t>塊。例如如果我想要</a:t>
            </a:r>
            <a:r>
              <a:rPr lang="en-US" altLang="zh-TW" dirty="0"/>
              <a:t>encode</a:t>
            </a:r>
            <a:r>
              <a:rPr lang="zh-TW" altLang="en-US" dirty="0"/>
              <a:t> </a:t>
            </a:r>
            <a:r>
              <a:rPr lang="en-US" altLang="zh-TW" dirty="0"/>
              <a:t>AABABBA</a:t>
            </a:r>
            <a:r>
              <a:rPr lang="zh-TW" altLang="en-US" dirty="0"/>
              <a:t>跟</a:t>
            </a:r>
            <a:r>
              <a:rPr lang="en-US" altLang="zh-TW" dirty="0"/>
              <a:t>AAAABBB</a:t>
            </a:r>
            <a:r>
              <a:rPr lang="zh-TW" altLang="en-US" dirty="0"/>
              <a:t>，他們都有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</a:t>
            </a:r>
            <a:r>
              <a:rPr lang="zh-TW" altLang="en-US" dirty="0"/>
              <a:t>，再</a:t>
            </a:r>
            <a:r>
              <a:rPr lang="en-US" altLang="zh-TW" dirty="0"/>
              <a:t>run-length encoding</a:t>
            </a:r>
            <a:r>
              <a:rPr lang="zh-TW" altLang="en-US" dirty="0"/>
              <a:t>後，結果就是右邊這樣，我們需要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symbol</a:t>
            </a:r>
            <a:r>
              <a:rPr lang="zh-TW" altLang="en-US" dirty="0"/>
              <a:t>去</a:t>
            </a:r>
            <a:r>
              <a:rPr lang="en-US" altLang="zh-TW" dirty="0"/>
              <a:t>encode</a:t>
            </a:r>
            <a:r>
              <a:rPr lang="zh-TW" altLang="en-US" dirty="0"/>
              <a:t> </a:t>
            </a:r>
            <a:r>
              <a:rPr lang="en-US" altLang="zh-TW" dirty="0"/>
              <a:t>AABABBA</a:t>
            </a:r>
            <a:r>
              <a:rPr lang="zh-TW" altLang="en-US" dirty="0"/>
              <a:t>，但是對於</a:t>
            </a:r>
            <a:r>
              <a:rPr lang="en-US" altLang="zh-TW" dirty="0"/>
              <a:t>AAAABBB</a:t>
            </a:r>
            <a:r>
              <a:rPr lang="zh-TW" altLang="en-US" dirty="0"/>
              <a:t>，只需要兩個</a:t>
            </a:r>
            <a:r>
              <a:rPr lang="en-US" altLang="zh-TW" dirty="0"/>
              <a:t>symbol</a:t>
            </a:r>
            <a:r>
              <a:rPr lang="zh-TW" altLang="en-US" dirty="0"/>
              <a:t>去</a:t>
            </a:r>
            <a:r>
              <a:rPr lang="en-US" altLang="zh-TW" dirty="0"/>
              <a:t>encode</a:t>
            </a:r>
            <a:r>
              <a:rPr lang="zh-TW" altLang="en-US" dirty="0"/>
              <a:t>，所以我們想嘗試不同的</a:t>
            </a:r>
            <a:r>
              <a:rPr lang="en-US" altLang="zh-TW" dirty="0"/>
              <a:t>scanning strategy</a:t>
            </a:r>
            <a:r>
              <a:rPr lang="zh-TW" altLang="en-US" dirty="0"/>
              <a:t>，看看會對</a:t>
            </a:r>
            <a:r>
              <a:rPr lang="en-US" altLang="zh-TW" dirty="0"/>
              <a:t>encode</a:t>
            </a:r>
            <a:r>
              <a:rPr lang="zh-TW" altLang="en-US" dirty="0"/>
              <a:t>出來的</a:t>
            </a:r>
            <a:r>
              <a:rPr lang="en-US" altLang="zh-TW" dirty="0"/>
              <a:t>data</a:t>
            </a:r>
            <a:r>
              <a:rPr lang="zh-TW" altLang="en-US" dirty="0"/>
              <a:t>大小有什麼影響。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0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我們總共實驗了四種</a:t>
            </a:r>
            <a:r>
              <a:rPr lang="en-US" altLang="zh-TW" dirty="0"/>
              <a:t>strategy</a:t>
            </a:r>
            <a:r>
              <a:rPr lang="zh-TW" altLang="en-US" dirty="0"/>
              <a:t>，第一種是</a:t>
            </a:r>
            <a:r>
              <a:rPr lang="en-US" altLang="zh-TW" dirty="0"/>
              <a:t>strategy</a:t>
            </a:r>
            <a:r>
              <a:rPr lang="zh-TW" altLang="en-US" dirty="0"/>
              <a:t>基於選擇較高頻率的元素，但它更傾向於選擇非對角線元素，第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en-US" altLang="zh-TW" dirty="0"/>
              <a:t>strategy</a:t>
            </a:r>
            <a:r>
              <a:rPr lang="zh-TW" altLang="en-US" dirty="0"/>
              <a:t>一樣是基於選擇較高頻率的元素，但它更傾向於選擇對角線元素。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50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第三種</a:t>
            </a:r>
            <a:r>
              <a:rPr lang="en-US" altLang="zh-TW" dirty="0"/>
              <a:t>strategy</a:t>
            </a:r>
            <a:r>
              <a:rPr lang="zh-TW" altLang="en-US" dirty="0"/>
              <a:t>是基於先選擇出現次數最少的零。第四種</a:t>
            </a:r>
            <a:r>
              <a:rPr lang="en-US" altLang="zh-TW" dirty="0"/>
              <a:t>strategy</a:t>
            </a:r>
            <a:r>
              <a:rPr lang="zh-TW" altLang="en-US" dirty="0"/>
              <a:t>是我們設計了一種</a:t>
            </a:r>
            <a:r>
              <a:rPr lang="en-US" altLang="zh-TW" dirty="0"/>
              <a:t>Neural network </a:t>
            </a:r>
            <a:r>
              <a:rPr lang="zh-TW" altLang="en-US" dirty="0"/>
              <a:t>去反覆產生</a:t>
            </a:r>
            <a:r>
              <a:rPr lang="en-US" altLang="zh-TW" dirty="0"/>
              <a:t>strategy</a:t>
            </a:r>
            <a:r>
              <a:rPr lang="zh-TW" altLang="en-US" dirty="0"/>
              <a:t>，右上方是我們的</a:t>
            </a:r>
            <a:r>
              <a:rPr lang="en-US" altLang="zh-TW" dirty="0"/>
              <a:t>pseudo code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7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Neural network strategy </a:t>
            </a:r>
            <a:r>
              <a:rPr lang="zh-TW" altLang="en-US" dirty="0"/>
              <a:t>的方法就是，我們去訓練一個模型，讓他輸出</a:t>
            </a:r>
            <a:r>
              <a:rPr lang="en-US" altLang="zh-TW" dirty="0"/>
              <a:t>strategy</a:t>
            </a:r>
            <a:r>
              <a:rPr lang="zh-TW" altLang="en-US" dirty="0"/>
              <a:t>。我首先將模型訓練到收斂，再將最終輸出的</a:t>
            </a:r>
            <a:r>
              <a:rPr lang="en-US" altLang="zh-TW" dirty="0"/>
              <a:t>strategy</a:t>
            </a:r>
            <a:r>
              <a:rPr lang="zh-TW" altLang="en-US" dirty="0"/>
              <a:t>應用在我們實驗，因為我們訓練過模型很多次，所以有很多的</a:t>
            </a:r>
            <a:r>
              <a:rPr lang="en-US" altLang="zh-TW" dirty="0"/>
              <a:t>strategy</a:t>
            </a:r>
            <a:r>
              <a:rPr lang="zh-TW" altLang="en-US" dirty="0"/>
              <a:t>，上面是一些我們的</a:t>
            </a:r>
            <a:r>
              <a:rPr lang="en-US" altLang="zh-TW" dirty="0"/>
              <a:t>strategy</a:t>
            </a:r>
            <a:r>
              <a:rPr lang="zh-TW" altLang="en-US" dirty="0"/>
              <a:t>的</a:t>
            </a:r>
            <a:r>
              <a:rPr lang="en-US" altLang="zh-TW" dirty="0"/>
              <a:t>example.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這是我們的結果，上表格顯示了我們使用不同的策略對每個 </a:t>
            </a:r>
            <a:r>
              <a:rPr lang="en-US" altLang="zh-TW" dirty="0"/>
              <a:t>DCT </a:t>
            </a:r>
            <a:r>
              <a:rPr lang="zh-TW" altLang="en-US" dirty="0"/>
              <a:t>區塊進行編碼需要多少個</a:t>
            </a:r>
            <a:r>
              <a:rPr lang="en-US" altLang="zh-TW" dirty="0"/>
              <a:t>symbol</a:t>
            </a:r>
            <a:r>
              <a:rPr lang="zh-TW" altLang="en-US" dirty="0"/>
              <a:t>。我們可以看到，</a:t>
            </a:r>
            <a:r>
              <a:rPr lang="en-US" altLang="zh-TW" dirty="0"/>
              <a:t>zigzag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對 </a:t>
            </a:r>
            <a:r>
              <a:rPr lang="en-US" altLang="zh-TW" dirty="0"/>
              <a:t>DCT </a:t>
            </a:r>
            <a:r>
              <a:rPr lang="zh-TW" altLang="en-US" dirty="0"/>
              <a:t>區塊</a:t>
            </a:r>
            <a:r>
              <a:rPr lang="en-US" altLang="zh-TW" dirty="0"/>
              <a:t>encode</a:t>
            </a:r>
            <a:r>
              <a:rPr lang="zh-TW" altLang="en-US" dirty="0"/>
              <a:t>的符號數量最少，所以 對於傳統的 </a:t>
            </a:r>
            <a:r>
              <a:rPr lang="en-US" altLang="zh-TW" dirty="0"/>
              <a:t>DCT</a:t>
            </a:r>
            <a:r>
              <a:rPr lang="zh-TW" altLang="en-US" dirty="0"/>
              <a:t>，使用 </a:t>
            </a:r>
            <a:r>
              <a:rPr lang="en-US" altLang="zh-TW" dirty="0"/>
              <a:t>zigzag </a:t>
            </a:r>
            <a:r>
              <a:rPr lang="zh-TW" altLang="en-US" dirty="0"/>
              <a:t>策略似乎是最好的選擇。儘管</a:t>
            </a:r>
            <a:r>
              <a:rPr lang="en-US" altLang="zh-TW" dirty="0"/>
              <a:t>Neural network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r>
              <a:rPr lang="zh-TW" altLang="en-US" dirty="0"/>
              <a:t>表現不佳，但是我們仍然可以觀察到，</a:t>
            </a:r>
            <a:r>
              <a:rPr lang="en-US" altLang="zh-TW" dirty="0"/>
              <a:t>Neural network strategy</a:t>
            </a:r>
            <a:r>
              <a:rPr lang="zh-TW" altLang="en-US" dirty="0"/>
              <a:t>傾向於首先選擇低頻，就像 </a:t>
            </a:r>
            <a:r>
              <a:rPr lang="en-US" altLang="zh-TW" dirty="0"/>
              <a:t>zigzag strategy</a:t>
            </a:r>
            <a:r>
              <a:rPr lang="zh-TW" altLang="en-US" dirty="0"/>
              <a:t>一樣。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5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</a:t>
            </a:r>
            <a:r>
              <a:rPr lang="en-US" altLang="zh-TW" dirty="0"/>
              <a:t>Compression Procedure</a:t>
            </a:r>
            <a:r>
              <a:rPr lang="zh-TW" altLang="en-US" dirty="0"/>
              <a:t>，首先將</a:t>
            </a:r>
            <a:r>
              <a:rPr lang="en-US" altLang="zh-TW" dirty="0"/>
              <a:t>RGB</a:t>
            </a:r>
            <a:r>
              <a:rPr lang="zh-TW" altLang="en-US" dirty="0"/>
              <a:t>圖片轉成灰階，再透過</a:t>
            </a:r>
            <a:r>
              <a:rPr lang="en-US" altLang="zh-TW" dirty="0"/>
              <a:t>DCT</a:t>
            </a:r>
            <a:r>
              <a:rPr lang="zh-TW" altLang="en-US" dirty="0"/>
              <a:t>、</a:t>
            </a:r>
            <a:r>
              <a:rPr lang="en-US" altLang="zh-TW" dirty="0"/>
              <a:t>Quantization</a:t>
            </a:r>
            <a:r>
              <a:rPr lang="zh-TW" altLang="en-US" dirty="0"/>
              <a:t>、</a:t>
            </a:r>
            <a:r>
              <a:rPr lang="en-US" altLang="zh-TW" dirty="0" err="1"/>
              <a:t>ZigZag</a:t>
            </a:r>
            <a:r>
              <a:rPr lang="en-US" altLang="zh-TW" dirty="0"/>
              <a:t> </a:t>
            </a:r>
            <a:r>
              <a:rPr lang="en-US" altLang="zh-TW" dirty="0" err="1"/>
              <a:t>Scaning</a:t>
            </a:r>
            <a:r>
              <a:rPr lang="zh-TW" altLang="en-US" dirty="0"/>
              <a:t>、</a:t>
            </a:r>
            <a:r>
              <a:rPr lang="en-US" altLang="zh-TW" dirty="0"/>
              <a:t>Run-Length Encoding</a:t>
            </a:r>
            <a:r>
              <a:rPr lang="zh-TW" altLang="en-US" dirty="0"/>
              <a:t>，最後輸出</a:t>
            </a:r>
            <a:r>
              <a:rPr lang="en-US" altLang="zh-TW" dirty="0"/>
              <a:t>bitstream</a:t>
            </a:r>
            <a:r>
              <a:rPr lang="zh-TW" altLang="en-US" dirty="0"/>
              <a:t>，架構跟作業</a:t>
            </a:r>
            <a:r>
              <a:rPr lang="en-US" altLang="zh-TW" dirty="0"/>
              <a:t>4</a:t>
            </a:r>
            <a:r>
              <a:rPr lang="zh-TW" altLang="en-US" dirty="0"/>
              <a:t>是一樣的，我們主要是打算用不同的</a:t>
            </a:r>
            <a:r>
              <a:rPr lang="en-US" altLang="zh-TW" dirty="0"/>
              <a:t>DCT type</a:t>
            </a:r>
            <a:r>
              <a:rPr lang="zh-TW" altLang="en-US" dirty="0"/>
              <a:t>或</a:t>
            </a:r>
            <a:r>
              <a:rPr lang="en-US" altLang="zh-TW" dirty="0"/>
              <a:t>DST</a:t>
            </a:r>
            <a:r>
              <a:rPr lang="zh-TW" altLang="en-US" dirty="0"/>
              <a:t>和不同的</a:t>
            </a:r>
            <a:r>
              <a:rPr lang="en-US" altLang="zh-TW" dirty="0" err="1"/>
              <a:t>Scaning</a:t>
            </a:r>
            <a:r>
              <a:rPr lang="zh-TW" altLang="en-US" dirty="0"/>
              <a:t>方式，去分析壓縮的效果。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</a:t>
            </a:r>
            <a:r>
              <a:rPr lang="en-US" altLang="zh-TW" dirty="0"/>
              <a:t>outline (</a:t>
            </a:r>
            <a:r>
              <a:rPr lang="zh-TW" altLang="en-US" dirty="0"/>
              <a:t>開始講解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我們使用的是</a:t>
            </a:r>
            <a:r>
              <a:rPr lang="en-US" altLang="zh-TW" dirty="0"/>
              <a:t>Septuplet dataset</a:t>
            </a:r>
            <a:r>
              <a:rPr lang="zh-TW" altLang="en-US" dirty="0"/>
              <a:t>，這個</a:t>
            </a:r>
            <a:r>
              <a:rPr lang="en-US" altLang="zh-TW" dirty="0"/>
              <a:t>dataset</a:t>
            </a:r>
            <a:r>
              <a:rPr lang="zh-TW" altLang="en-US" dirty="0"/>
              <a:t>涵蓋了各式各樣的場景和動作，他有</a:t>
            </a:r>
            <a:r>
              <a:rPr lang="en-US" altLang="zh-TW" dirty="0"/>
              <a:t>91,701</a:t>
            </a:r>
            <a:r>
              <a:rPr lang="zh-TW" altLang="en-US" dirty="0"/>
              <a:t>個</a:t>
            </a:r>
            <a:r>
              <a:rPr lang="en-US" altLang="zh-TW" dirty="0"/>
              <a:t>sequences</a:t>
            </a:r>
            <a:r>
              <a:rPr lang="zh-TW" altLang="en-US" dirty="0"/>
              <a:t>，每個</a:t>
            </a:r>
            <a:r>
              <a:rPr lang="en-US" altLang="zh-TW" dirty="0"/>
              <a:t>sequences</a:t>
            </a:r>
            <a:r>
              <a:rPr lang="zh-TW" altLang="en-US" dirty="0"/>
              <a:t>有</a:t>
            </a:r>
            <a:r>
              <a:rPr lang="en-US" altLang="zh-TW" dirty="0"/>
              <a:t>7-frame</a:t>
            </a:r>
            <a:r>
              <a:rPr lang="zh-TW" altLang="en-US" dirty="0"/>
              <a:t>，每個</a:t>
            </a:r>
            <a:r>
              <a:rPr lang="en-US" altLang="zh-TW" dirty="0"/>
              <a:t>frame</a:t>
            </a:r>
            <a:r>
              <a:rPr lang="zh-TW" altLang="en-US" dirty="0"/>
              <a:t>的解析度是</a:t>
            </a:r>
            <a:r>
              <a:rPr lang="en-US" altLang="zh-TW" dirty="0"/>
              <a:t>448</a:t>
            </a:r>
            <a:r>
              <a:rPr lang="zh-TW" altLang="en-US" dirty="0"/>
              <a:t>*</a:t>
            </a:r>
            <a:r>
              <a:rPr lang="en-US" altLang="zh-TW" dirty="0"/>
              <a:t>256</a:t>
            </a:r>
            <a:r>
              <a:rPr lang="zh-TW" altLang="en-US" dirty="0"/>
              <a:t>，投影片上的圖片是這個</a:t>
            </a:r>
            <a:r>
              <a:rPr lang="en-US" altLang="zh-TW" dirty="0"/>
              <a:t>dataset</a:t>
            </a:r>
            <a:r>
              <a:rPr lang="zh-TW" altLang="en-US" dirty="0"/>
              <a:t>的其中一張圖片。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接下來講到我們使用不同</a:t>
            </a:r>
            <a:r>
              <a:rPr lang="en-US" altLang="zh-TW" dirty="0"/>
              <a:t>type</a:t>
            </a:r>
            <a:r>
              <a:rPr lang="zh-TW" altLang="en-US" dirty="0"/>
              <a:t>的</a:t>
            </a:r>
            <a:r>
              <a:rPr lang="en-US" altLang="zh-TW" dirty="0"/>
              <a:t>DCT</a:t>
            </a:r>
            <a:r>
              <a:rPr lang="zh-TW" altLang="en-US" dirty="0"/>
              <a:t>、</a:t>
            </a:r>
            <a:r>
              <a:rPr lang="en-US" altLang="zh-TW" dirty="0"/>
              <a:t>DST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31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上表格是</a:t>
            </a:r>
            <a:r>
              <a:rPr lang="en-US" altLang="zh-TW" dirty="0"/>
              <a:t>DCT</a:t>
            </a:r>
            <a:r>
              <a:rPr lang="zh-TW" altLang="en-US" dirty="0"/>
              <a:t>根</a:t>
            </a:r>
            <a:r>
              <a:rPr lang="en-US" altLang="zh-TW" dirty="0"/>
              <a:t>DST</a:t>
            </a:r>
            <a:r>
              <a:rPr lang="zh-TW" altLang="en-US" dirty="0"/>
              <a:t>的各種</a:t>
            </a:r>
            <a:r>
              <a:rPr lang="en-US" altLang="zh-TW" dirty="0"/>
              <a:t>TYPE</a:t>
            </a:r>
            <a:r>
              <a:rPr lang="zh-TW" altLang="en-US" dirty="0"/>
              <a:t>的公式。</a:t>
            </a:r>
            <a:r>
              <a:rPr lang="en-US" altLang="zh-TW" dirty="0"/>
              <a:t>DCT-I: </a:t>
            </a:r>
            <a:r>
              <a:rPr lang="zh-TW" altLang="en-US" dirty="0"/>
              <a:t>這種類型的</a:t>
            </a:r>
            <a:r>
              <a:rPr lang="en-US" altLang="zh-TW" dirty="0"/>
              <a:t>DCT</a:t>
            </a:r>
            <a:r>
              <a:rPr lang="zh-TW" altLang="en-US" dirty="0"/>
              <a:t>較少使用。它類似於真正的傅立葉轉換，但只使用餘弦函數。在</a:t>
            </a:r>
            <a:r>
              <a:rPr lang="en-US" altLang="zh-TW" dirty="0"/>
              <a:t>DCT-I</a:t>
            </a:r>
            <a:r>
              <a:rPr lang="zh-TW" altLang="en-US" dirty="0"/>
              <a:t>中，序列的第一個和最後一個元素是以兩倍權重計算，其餘元素則正常計算。</a:t>
            </a:r>
            <a:r>
              <a:rPr lang="en-US" altLang="zh-TW" dirty="0"/>
              <a:t>DCT-II: </a:t>
            </a:r>
            <a:r>
              <a:rPr lang="zh-TW" altLang="en-US" dirty="0"/>
              <a:t>這是最常用的</a:t>
            </a:r>
            <a:r>
              <a:rPr lang="en-US" altLang="zh-TW" dirty="0"/>
              <a:t>DCT</a:t>
            </a:r>
            <a:r>
              <a:rPr lang="zh-TW" altLang="en-US" dirty="0"/>
              <a:t>類型，也是我們之前作業使用的</a:t>
            </a:r>
            <a:r>
              <a:rPr lang="en-US" altLang="zh-TW" dirty="0"/>
              <a:t>DCT</a:t>
            </a:r>
            <a:r>
              <a:rPr lang="zh-TW" altLang="en-US" dirty="0"/>
              <a:t>，在</a:t>
            </a:r>
            <a:r>
              <a:rPr lang="en-US" altLang="zh-TW" dirty="0"/>
              <a:t>JPEG</a:t>
            </a:r>
            <a:r>
              <a:rPr lang="zh-TW" altLang="en-US" dirty="0"/>
              <a:t> </a:t>
            </a:r>
            <a:r>
              <a:rPr lang="en-US" altLang="zh-TW" dirty="0"/>
              <a:t>compression</a:t>
            </a:r>
            <a:r>
              <a:rPr lang="zh-TW" altLang="en-US" dirty="0"/>
              <a:t>中，</a:t>
            </a:r>
            <a:r>
              <a:rPr lang="en-US" altLang="zh-TW" dirty="0"/>
              <a:t>DCT-II</a:t>
            </a:r>
            <a:r>
              <a:rPr lang="zh-TW" altLang="en-US" dirty="0"/>
              <a:t>可以將信號分解為不同頻率的餘弦波的和。</a:t>
            </a:r>
            <a:r>
              <a:rPr lang="en-US" altLang="zh-TW" dirty="0"/>
              <a:t>DCT-III</a:t>
            </a:r>
            <a:r>
              <a:rPr lang="zh-TW" altLang="en-US" dirty="0"/>
              <a:t>通常被視為</a:t>
            </a:r>
            <a:r>
              <a:rPr lang="en-US" altLang="zh-TW" dirty="0"/>
              <a:t>DCT-II</a:t>
            </a:r>
            <a:r>
              <a:rPr lang="zh-TW" altLang="en-US" dirty="0"/>
              <a:t>的</a:t>
            </a:r>
            <a:r>
              <a:rPr lang="en-US" altLang="zh-TW" dirty="0"/>
              <a:t>inverse</a:t>
            </a:r>
            <a:r>
              <a:rPr lang="zh-TW" altLang="en-US" dirty="0"/>
              <a:t>，用於將</a:t>
            </a:r>
            <a:r>
              <a:rPr lang="en-US" altLang="zh-TW" dirty="0"/>
              <a:t>DCT-II</a:t>
            </a:r>
            <a:r>
              <a:rPr lang="zh-TW" altLang="en-US" dirty="0"/>
              <a:t>的輸出轉換回原始序列。然後最後是</a:t>
            </a:r>
            <a:r>
              <a:rPr lang="en-US" altLang="zh-TW" dirty="0"/>
              <a:t>DCT-IV</a:t>
            </a:r>
            <a:r>
              <a:rPr lang="zh-TW" altLang="en-US" dirty="0"/>
              <a:t>的公式。右邊是</a:t>
            </a:r>
            <a:r>
              <a:rPr lang="en-US" altLang="zh-TW" dirty="0"/>
              <a:t>DST</a:t>
            </a:r>
            <a:r>
              <a:rPr lang="zh-TW" altLang="en-US" dirty="0"/>
              <a:t>公式，</a:t>
            </a:r>
            <a:r>
              <a:rPr lang="en-US" altLang="zh-TW" dirty="0"/>
              <a:t>DST-II</a:t>
            </a:r>
            <a:r>
              <a:rPr lang="zh-TW" altLang="en-US" dirty="0"/>
              <a:t>是最常用的</a:t>
            </a:r>
            <a:r>
              <a:rPr lang="en-US" altLang="zh-TW" dirty="0"/>
              <a:t>DST</a:t>
            </a:r>
            <a:r>
              <a:rPr lang="zh-TW" altLang="en-US" dirty="0"/>
              <a:t>形式，</a:t>
            </a:r>
            <a:r>
              <a:rPr lang="en-US" altLang="zh-TW" dirty="0"/>
              <a:t>DST-III</a:t>
            </a:r>
            <a:r>
              <a:rPr lang="zh-TW" altLang="en-US" dirty="0"/>
              <a:t>則一樣可以看作是</a:t>
            </a:r>
            <a:r>
              <a:rPr lang="en-US" altLang="zh-TW" dirty="0"/>
              <a:t>DST-II</a:t>
            </a:r>
            <a:r>
              <a:rPr lang="zh-TW" altLang="en-US" dirty="0"/>
              <a:t>的</a:t>
            </a:r>
            <a:r>
              <a:rPr lang="en-US" altLang="zh-TW" dirty="0"/>
              <a:t>inverse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1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這是我們的實驗結果，從上面兩張表格可以看到，</a:t>
            </a:r>
            <a:r>
              <a:rPr lang="en-US" altLang="zh-TW" dirty="0"/>
              <a:t>DCT-II</a:t>
            </a:r>
            <a:r>
              <a:rPr lang="zh-TW" altLang="en-US" dirty="0"/>
              <a:t>的表現，不管是</a:t>
            </a:r>
            <a:r>
              <a:rPr lang="en-US" altLang="zh-TW" dirty="0" err="1"/>
              <a:t>psnr</a:t>
            </a:r>
            <a:r>
              <a:rPr lang="zh-TW" altLang="en-US" dirty="0"/>
              <a:t>、</a:t>
            </a:r>
            <a:r>
              <a:rPr lang="en-US" altLang="zh-TW" dirty="0"/>
              <a:t>average byte</a:t>
            </a:r>
            <a:r>
              <a:rPr lang="zh-TW" altLang="en-US" dirty="0"/>
              <a:t>、</a:t>
            </a:r>
            <a:r>
              <a:rPr lang="en-US" altLang="zh-TW" dirty="0" err="1"/>
              <a:t>bpp</a:t>
            </a:r>
            <a:r>
              <a:rPr lang="zh-TW" altLang="en-US" dirty="0"/>
              <a:t>還是</a:t>
            </a:r>
            <a:r>
              <a:rPr lang="en-US" altLang="zh-TW" dirty="0"/>
              <a:t>compression ratio</a:t>
            </a:r>
            <a:r>
              <a:rPr lang="zh-TW" altLang="en-US" dirty="0"/>
              <a:t>都比其他的</a:t>
            </a:r>
            <a:r>
              <a:rPr lang="en-US" altLang="zh-TW" dirty="0"/>
              <a:t>DCT type</a:t>
            </a:r>
            <a:r>
              <a:rPr lang="zh-TW" altLang="en-US" dirty="0"/>
              <a:t>跟</a:t>
            </a:r>
            <a:r>
              <a:rPr lang="en-US" altLang="zh-TW" dirty="0"/>
              <a:t>DST</a:t>
            </a:r>
            <a:r>
              <a:rPr lang="zh-TW" altLang="en-US" dirty="0"/>
              <a:t>都好。這個結果與為什麼我們在影像壓縮中通常都使用</a:t>
            </a:r>
            <a:r>
              <a:rPr lang="en-US" altLang="zh-TW" dirty="0"/>
              <a:t>DCT-II</a:t>
            </a:r>
            <a:r>
              <a:rPr lang="zh-TW" altLang="en-US" dirty="0"/>
              <a:t>相符，我們進一步驗證了他優異的壓縮效果，不過對於這個結果，我們也推測可能會跟各個公式轉換出來的頻域特性有關。所以有可能我們在做</a:t>
            </a:r>
            <a:r>
              <a:rPr lang="en-US" altLang="zh-TW" dirty="0"/>
              <a:t>compression</a:t>
            </a:r>
            <a:r>
              <a:rPr lang="zh-TW" altLang="en-US" dirty="0"/>
              <a:t>時，使用</a:t>
            </a:r>
            <a:r>
              <a:rPr lang="en-US" altLang="zh-TW" dirty="0"/>
              <a:t>zigzag</a:t>
            </a:r>
            <a:r>
              <a:rPr lang="zh-TW" altLang="en-US" dirty="0"/>
              <a:t>的掃描方式是對</a:t>
            </a:r>
            <a:r>
              <a:rPr lang="en-US" altLang="zh-TW" dirty="0"/>
              <a:t>DCT-II</a:t>
            </a:r>
            <a:r>
              <a:rPr lang="zh-TW" altLang="en-US" dirty="0"/>
              <a:t>最友善的掃描方式。其他的公式，我們推測可能會需要其他的掃描方式來符合他們各個轉換的特性，以讓數字可以重複出現，做出最有效的壓縮。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0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</a:t>
            </a:r>
            <a:r>
              <a:rPr lang="en-US" altLang="zh-TW" dirty="0"/>
              <a:t>Motion Estimation &amp; Compensation</a:t>
            </a:r>
            <a:r>
              <a:rPr lang="zh-TW" altLang="en-US" dirty="0"/>
              <a:t>的</a:t>
            </a:r>
            <a:r>
              <a:rPr lang="en-US" altLang="zh-TW" dirty="0"/>
              <a:t>procedure</a:t>
            </a:r>
            <a:r>
              <a:rPr lang="zh-TW" altLang="en-US" dirty="0"/>
              <a:t>，基本上是跟作業三是一樣的，我們主要是在</a:t>
            </a:r>
            <a:r>
              <a:rPr lang="en-US" altLang="zh-TW" dirty="0"/>
              <a:t>encoder</a:t>
            </a:r>
            <a:r>
              <a:rPr lang="zh-TW" altLang="en-US" dirty="0"/>
              <a:t>的地方，用了不同的</a:t>
            </a:r>
            <a:r>
              <a:rPr lang="en-US" altLang="zh-TW" dirty="0"/>
              <a:t>DCT type</a:t>
            </a:r>
            <a:r>
              <a:rPr lang="zh-TW" altLang="en-US" dirty="0"/>
              <a:t>或不同的</a:t>
            </a:r>
            <a:r>
              <a:rPr lang="en-US" altLang="zh-TW" dirty="0"/>
              <a:t>DST type </a:t>
            </a:r>
            <a:r>
              <a:rPr lang="zh-TW" altLang="en-US" dirty="0"/>
              <a:t>做分析，看壓縮效果如何。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上表格是我們的結果，因為用了</a:t>
            </a:r>
            <a:r>
              <a:rPr lang="en-US" altLang="zh-TW" dirty="0"/>
              <a:t>Motion Estimation </a:t>
            </a:r>
            <a:r>
              <a:rPr lang="zh-TW" altLang="en-US" dirty="0"/>
              <a:t>跟</a:t>
            </a:r>
            <a:r>
              <a:rPr lang="en-US" altLang="zh-TW" dirty="0"/>
              <a:t> Compensation </a:t>
            </a:r>
            <a:r>
              <a:rPr lang="zh-TW" altLang="en-US" dirty="0"/>
              <a:t>，預測</a:t>
            </a:r>
            <a:r>
              <a:rPr lang="en-US" altLang="zh-TW" dirty="0"/>
              <a:t>current frame</a:t>
            </a:r>
            <a:r>
              <a:rPr lang="zh-TW" altLang="en-US" dirty="0"/>
              <a:t>與之前</a:t>
            </a:r>
            <a:r>
              <a:rPr lang="en-US" altLang="zh-TW" dirty="0"/>
              <a:t>frame</a:t>
            </a:r>
            <a:r>
              <a:rPr lang="zh-TW" altLang="en-US" dirty="0"/>
              <a:t>之間的運動變化，可以只存儲這些變化（即</a:t>
            </a:r>
            <a:r>
              <a:rPr lang="en-US" altLang="zh-TW" dirty="0"/>
              <a:t>residual</a:t>
            </a:r>
            <a:r>
              <a:rPr lang="zh-TW" altLang="en-US" dirty="0"/>
              <a:t>），而不是完整的</a:t>
            </a:r>
            <a:r>
              <a:rPr lang="en-US" altLang="zh-TW" dirty="0"/>
              <a:t>frame</a:t>
            </a:r>
            <a:r>
              <a:rPr lang="zh-TW" altLang="en-US" dirty="0"/>
              <a:t>，因為</a:t>
            </a:r>
            <a:r>
              <a:rPr lang="en-US" altLang="zh-TW" dirty="0"/>
              <a:t>residual</a:t>
            </a:r>
            <a:r>
              <a:rPr lang="zh-TW" altLang="en-US" dirty="0"/>
              <a:t>通常比完整</a:t>
            </a:r>
            <a:r>
              <a:rPr lang="en-US" altLang="zh-TW" dirty="0"/>
              <a:t>frame</a:t>
            </a:r>
            <a:r>
              <a:rPr lang="zh-TW" altLang="en-US" dirty="0"/>
              <a:t>包含的數據要少很多，因此可以實現更高的壓縮率。從上表格可以看出</a:t>
            </a:r>
            <a:r>
              <a:rPr lang="en-US" altLang="zh-TW" dirty="0"/>
              <a:t>DCT</a:t>
            </a:r>
            <a:r>
              <a:rPr lang="zh-TW" altLang="en-US" dirty="0"/>
              <a:t>跟</a:t>
            </a:r>
            <a:r>
              <a:rPr lang="en-US" altLang="zh-TW" dirty="0"/>
              <a:t>DST</a:t>
            </a:r>
            <a:r>
              <a:rPr lang="zh-TW" altLang="en-US" dirty="0"/>
              <a:t>的結果是差不多的，但是之前演講的時候演講者好像有說，</a:t>
            </a:r>
            <a:r>
              <a:rPr lang="en-US" altLang="zh-TW" dirty="0"/>
              <a:t>DST</a:t>
            </a:r>
            <a:r>
              <a:rPr lang="zh-TW" altLang="en-US" dirty="0"/>
              <a:t>比</a:t>
            </a:r>
            <a:r>
              <a:rPr lang="en-US" altLang="zh-TW" dirty="0"/>
              <a:t>DCT</a:t>
            </a:r>
            <a:r>
              <a:rPr lang="zh-TW" altLang="en-US" dirty="0"/>
              <a:t>好，但效果不顯著，所以</a:t>
            </a:r>
            <a:r>
              <a:rPr lang="en-US" altLang="zh-TW" dirty="0"/>
              <a:t>H.265</a:t>
            </a:r>
            <a:r>
              <a:rPr lang="zh-TW" altLang="en-US" dirty="0"/>
              <a:t>會同時考慮</a:t>
            </a:r>
            <a:r>
              <a:rPr lang="en-US" altLang="zh-TW" dirty="0"/>
              <a:t>DCT</a:t>
            </a:r>
            <a:r>
              <a:rPr lang="zh-TW" altLang="en-US" dirty="0"/>
              <a:t>跟</a:t>
            </a:r>
            <a:r>
              <a:rPr lang="en-US" altLang="zh-TW" dirty="0"/>
              <a:t>DST</a:t>
            </a:r>
            <a:r>
              <a:rPr lang="zh-TW" altLang="en-US" dirty="0"/>
              <a:t>這兩個，選比較好的去</a:t>
            </a:r>
            <a:r>
              <a:rPr lang="en-US" altLang="zh-TW" dirty="0"/>
              <a:t>encode</a:t>
            </a:r>
            <a:r>
              <a:rPr lang="zh-TW" altLang="en-US" dirty="0"/>
              <a:t>，我們覺得可能跟每個資料集的偏差也有關係。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33AF-AAF8-4F72-A8A4-7735082B8C6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42F8A-B1B5-9744-5CEE-0D5EB121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27A77D-E9C0-D4F2-873A-8B4549EC5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29EE0-8B3F-1263-F095-27908E5F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08A13-EBB0-EC5D-699F-CEEBBFA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5DCEF-46BE-47AB-0C39-1A86E68D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9543F-A802-0883-9F42-128FA02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7DD31D-8DFC-B939-39D6-86E36D44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A7AED-2F1D-5F41-A35B-D67C48FB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D21BD-C2D2-C548-14BC-9DA94F8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F59F0-A715-8651-E6D6-2E0526FC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B05D62-E8CF-8F69-52A7-9BD841342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2AAFA8-1961-4892-EADB-7B2CBC99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C692C-C483-EBD3-62F5-220D6EF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D8E7C-ACBE-3476-A9E1-AB138EA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81D30-AE6D-4024-8CFE-C56BA0F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A5B27-E1B8-E2B9-4706-D3CC6A27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FA39-99DE-4EA4-96DD-F8AD8E61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6AAB9-AD65-1B02-9B4C-96960091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C0C01-EE0B-4235-605E-64B13727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75228-3725-5AB6-F751-1EAAB77D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4B579-761C-0EA3-CBFA-B955445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45414-141E-C9CB-CDC1-54B1EAA3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4AE7B-B0F0-7307-1459-D522BFEB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0D833-9FB2-5AE4-2673-6E2AE02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DDC0C-9E32-11B1-9689-7598C21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26F7-A226-8126-C577-A9EAD9FC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EBA8B-0318-23EB-5AB1-689A032A6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799F95-310A-2562-7BCD-C2AFE0CE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52A7E8-69E9-904A-0EF6-90FFED52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5FE473-B3B7-1E92-69F6-0A54071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EC6783-F0F2-AF29-7B17-6FE392A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C4EB7-0A38-B91F-DD59-957415E3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4CEB9D-968F-0384-DB25-E494A1C4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8C5C15-D600-2F8E-57D1-1B59F1AA0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B93D49-792E-52EC-334C-63D557D04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137E2B-31C2-7102-5CDC-B77369D44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408DF5-C48C-131C-3843-412F3719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67699E-27C1-B2C5-A448-64D58BD5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5613E0-3E64-23DB-AF5B-822AD1A3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44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972-533E-5F43-9C5E-F88DD308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CAC9AD-3249-22D6-9401-D6B175F5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FAF956-D80C-5BC8-D288-DA435EC6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E7AE5F-CCC8-E4D5-01A0-C86B1912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5A03EA-34D9-2D4D-07FE-EE7A224D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C6D4CE-2B40-649C-D463-75BB45C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67BC0C-5D9E-4211-541A-2135223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2E37-324A-EF1C-B8D7-8C16A39E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3089B-E0B0-D48A-4772-6968ECF7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D24FF5-E5D6-1615-82C8-3D3014038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B06BC4-E200-FF01-6A6A-DD82F03C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25580C-58F1-2DA1-F0C9-DCC1E07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D96EBE-CFA6-DA81-4F17-41076929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AA020-D1AD-3DC8-C9E8-EB9B309E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258579-966A-9A19-2646-D44F9FDB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A96A59-BF68-FA53-3824-4694B37E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D36EE2-1480-D49B-97AF-AFC1E1B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3BB535-A2D6-1779-E267-BC1F6CF8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F655FC-378D-DBF4-D852-FB9F8DBB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8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0C27C1-227F-442D-D8AA-B443C60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30D1B-B981-65A5-C8BE-12C0ECFB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EA3E7-C79B-8ABC-B7C8-18AFC976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698E-C58C-4F26-8C9C-5685856041C1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3E847-7435-70BD-6C5A-DC6FB024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BEB04-66CA-FFC3-DA5C-53EEA5141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FD2D-B464-4082-8F0B-9C83C06CE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8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0ADD4-01AD-6D2B-A794-5710282D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214438"/>
            <a:ext cx="96012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variant transformation for efficient video compression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1C8282-A4C3-6D72-5579-D9EE9A13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012" y="4103483"/>
            <a:ext cx="328397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Member: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312551093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范丞德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311514051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吳嘉倫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311514050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陳思瑋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312514002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黃子原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4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30A4363C-EBD5-8A08-8AE4-5E92F8569401}"/>
              </a:ext>
            </a:extLst>
          </p:cNvPr>
          <p:cNvSpPr/>
          <p:nvPr/>
        </p:nvSpPr>
        <p:spPr>
          <a:xfrm>
            <a:off x="6212627" y="3023410"/>
            <a:ext cx="2865930" cy="13251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D1B0BCD-6C5C-6608-F9E6-14DA60E6FFE1}"/>
              </a:ext>
            </a:extLst>
          </p:cNvPr>
          <p:cNvSpPr/>
          <p:nvPr/>
        </p:nvSpPr>
        <p:spPr>
          <a:xfrm>
            <a:off x="3357714" y="2004188"/>
            <a:ext cx="2674374" cy="835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RGB to grayscale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6C06BC5-FAD4-ED9A-3391-8EFFEDA49173}"/>
              </a:ext>
            </a:extLst>
          </p:cNvPr>
          <p:cNvSpPr/>
          <p:nvPr/>
        </p:nvSpPr>
        <p:spPr>
          <a:xfrm>
            <a:off x="3667430" y="3407006"/>
            <a:ext cx="2054942" cy="8357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Discrete </a:t>
            </a:r>
            <a:r>
              <a:rPr lang="en-US" altLang="zh-TW" dirty="0" err="1"/>
              <a:t>Cosin</a:t>
            </a:r>
            <a:r>
              <a:rPr lang="en-US" altLang="zh-TW" dirty="0"/>
              <a:t> Transform (DCT)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61A8295-0F01-A566-0D9F-DFE4D65020A4}"/>
              </a:ext>
            </a:extLst>
          </p:cNvPr>
          <p:cNvSpPr/>
          <p:nvPr/>
        </p:nvSpPr>
        <p:spPr>
          <a:xfrm>
            <a:off x="3574024" y="4673738"/>
            <a:ext cx="2241755" cy="8357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5132478-CC7D-CC92-4ACE-9A47382200B0}"/>
              </a:ext>
            </a:extLst>
          </p:cNvPr>
          <p:cNvSpPr/>
          <p:nvPr/>
        </p:nvSpPr>
        <p:spPr>
          <a:xfrm>
            <a:off x="6671182" y="4673738"/>
            <a:ext cx="2148349" cy="82591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ZigZag</a:t>
            </a:r>
            <a:r>
              <a:rPr lang="en-US" altLang="zh-TW" dirty="0"/>
              <a:t> </a:t>
            </a:r>
            <a:r>
              <a:rPr lang="en-US" altLang="zh-TW" dirty="0" err="1"/>
              <a:t>Scaning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63BF7CC5-6ABF-E5AB-F30B-8D6D72745D9F}"/>
              </a:ext>
            </a:extLst>
          </p:cNvPr>
          <p:cNvSpPr/>
          <p:nvPr/>
        </p:nvSpPr>
        <p:spPr>
          <a:xfrm>
            <a:off x="4533899" y="2957702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A0BF27E8-A8D3-D23A-B39D-51E76EF468C4}"/>
              </a:ext>
            </a:extLst>
          </p:cNvPr>
          <p:cNvSpPr/>
          <p:nvPr/>
        </p:nvSpPr>
        <p:spPr>
          <a:xfrm>
            <a:off x="4533899" y="4281676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579E0393-24ED-BFC3-91AC-668569A540E4}"/>
              </a:ext>
            </a:extLst>
          </p:cNvPr>
          <p:cNvSpPr/>
          <p:nvPr/>
        </p:nvSpPr>
        <p:spPr>
          <a:xfrm rot="16200000">
            <a:off x="6151307" y="4920927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9BBD2B12-E287-E440-D14A-648749010639}"/>
              </a:ext>
            </a:extLst>
          </p:cNvPr>
          <p:cNvSpPr/>
          <p:nvPr/>
        </p:nvSpPr>
        <p:spPr>
          <a:xfrm rot="10800000">
            <a:off x="7584353" y="4169374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3C8998-5B9C-5957-DD1C-94B9D546BC18}"/>
              </a:ext>
            </a:extLst>
          </p:cNvPr>
          <p:cNvSpPr txBox="1"/>
          <p:nvPr/>
        </p:nvSpPr>
        <p:spPr>
          <a:xfrm>
            <a:off x="290168" y="304941"/>
            <a:ext cx="83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BD691E6-0B23-2EA9-B847-A06D423E07BB}"/>
              </a:ext>
            </a:extLst>
          </p:cNvPr>
          <p:cNvSpPr/>
          <p:nvPr/>
        </p:nvSpPr>
        <p:spPr>
          <a:xfrm>
            <a:off x="6478075" y="3340615"/>
            <a:ext cx="2335035" cy="6907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Run-Length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55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一張含有 螢幕擷取畫面, 鮮豔, 文字, 正方形 的圖片&#10;&#10;自動產生的描述">
            <a:extLst>
              <a:ext uri="{FF2B5EF4-FFF2-40B4-BE49-F238E27FC236}">
                <a16:creationId xmlns:a16="http://schemas.microsoft.com/office/drawing/2014/main" id="{9FB86260-C74A-9D4D-33E2-A6EFF551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1447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24CC544-8044-C708-3953-CE188F08923F}"/>
              </a:ext>
            </a:extLst>
          </p:cNvPr>
          <p:cNvSpPr txBox="1"/>
          <p:nvPr/>
        </p:nvSpPr>
        <p:spPr>
          <a:xfrm>
            <a:off x="290168" y="304941"/>
            <a:ext cx="83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834D2F-7A57-5AE1-6079-1789294BF80D}"/>
              </a:ext>
            </a:extLst>
          </p:cNvPr>
          <p:cNvSpPr txBox="1"/>
          <p:nvPr/>
        </p:nvSpPr>
        <p:spPr>
          <a:xfrm>
            <a:off x="5819775" y="3401020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‘AABABBA’ -&gt; [(2, ‘A’), (1, ‘B’),(1, ‘A’), (2, ‘B’),(1, ‘A’)] 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/>
            <a:r>
              <a:rPr lang="en-US" altLang="zh-TW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‘AAAABBB’ -&gt; [(4, ‘A’), (3, ‘B’)] 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3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CF4768-0C0A-2C6D-8F97-AA3DB8CA85E1}"/>
              </a:ext>
            </a:extLst>
          </p:cNvPr>
          <p:cNvSpPr txBox="1"/>
          <p:nvPr/>
        </p:nvSpPr>
        <p:spPr>
          <a:xfrm>
            <a:off x="290168" y="304941"/>
            <a:ext cx="83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一張含有 螢幕擷取畫面, 鮮豔, 文字, 圖表 的圖片&#10;&#10;自動產生的描述">
            <a:extLst>
              <a:ext uri="{FF2B5EF4-FFF2-40B4-BE49-F238E27FC236}">
                <a16:creationId xmlns:a16="http://schemas.microsoft.com/office/drawing/2014/main" id="{A4E618D5-7631-B862-DEEB-60BB250A3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r="13593" b="7708"/>
          <a:stretch/>
        </p:blipFill>
        <p:spPr bwMode="auto">
          <a:xfrm>
            <a:off x="822110" y="2110624"/>
            <a:ext cx="4292815" cy="39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一張含有 螢幕擷取畫面, 文字, 鮮豔, Rectangle 的圖片&#10;&#10;自動產生的描述">
            <a:extLst>
              <a:ext uri="{FF2B5EF4-FFF2-40B4-BE49-F238E27FC236}">
                <a16:creationId xmlns:a16="http://schemas.microsoft.com/office/drawing/2014/main" id="{FBCC8478-0CFD-9264-CF8A-AD57A1CB9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r="12656" b="8542"/>
          <a:stretch/>
        </p:blipFill>
        <p:spPr bwMode="auto">
          <a:xfrm>
            <a:off x="7207469" y="2250757"/>
            <a:ext cx="4162421" cy="38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F1A31C-F5E8-1160-373B-2B7CF778D584}"/>
              </a:ext>
            </a:extLst>
          </p:cNvPr>
          <p:cNvSpPr txBox="1"/>
          <p:nvPr/>
        </p:nvSpPr>
        <p:spPr>
          <a:xfrm>
            <a:off x="2290438" y="164863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strategy 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C65EBD-E0FA-803F-915A-009DDC770B6A}"/>
              </a:ext>
            </a:extLst>
          </p:cNvPr>
          <p:cNvSpPr txBox="1"/>
          <p:nvPr/>
        </p:nvSpPr>
        <p:spPr>
          <a:xfrm>
            <a:off x="8717179" y="164863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strategy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5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9D7EFB-8EDD-2F62-6B6A-9197E482813F}"/>
              </a:ext>
            </a:extLst>
          </p:cNvPr>
          <p:cNvSpPr txBox="1"/>
          <p:nvPr/>
        </p:nvSpPr>
        <p:spPr>
          <a:xfrm>
            <a:off x="290168" y="304941"/>
            <a:ext cx="83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E4D940-DE19-4BB8-F100-D258A5254139}"/>
              </a:ext>
            </a:extLst>
          </p:cNvPr>
          <p:cNvSpPr txBox="1"/>
          <p:nvPr/>
        </p:nvSpPr>
        <p:spPr>
          <a:xfrm>
            <a:off x="1865836" y="1648639"/>
            <a:ext cx="220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Zero count strategy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E97B9E-6098-50A7-6BFE-7CBBED3353A4}"/>
              </a:ext>
            </a:extLst>
          </p:cNvPr>
          <p:cNvSpPr txBox="1"/>
          <p:nvPr/>
        </p:nvSpPr>
        <p:spPr>
          <a:xfrm>
            <a:off x="7698003" y="1706603"/>
            <a:ext cx="24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Neural network strategy </a:t>
            </a:r>
            <a:endParaRPr lang="zh-TW" altLang="en-US" dirty="0"/>
          </a:p>
        </p:txBody>
      </p:sp>
      <p:pic>
        <p:nvPicPr>
          <p:cNvPr id="3074" name="Picture 2" descr="一張含有 螢幕擷取畫面, 文字, 鮮豔, Rectangle 的圖片&#10;&#10;自動產生的描述">
            <a:extLst>
              <a:ext uri="{FF2B5EF4-FFF2-40B4-BE49-F238E27FC236}">
                <a16:creationId xmlns:a16="http://schemas.microsoft.com/office/drawing/2014/main" id="{A65D7120-CC59-6721-BCD7-7EAE36A4C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r="13750" b="8542"/>
          <a:stretch/>
        </p:blipFill>
        <p:spPr bwMode="auto">
          <a:xfrm>
            <a:off x="822110" y="2250757"/>
            <a:ext cx="45243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1DB408C-3CEE-BDE4-2A3F-5D04481139CF}"/>
              </a:ext>
            </a:extLst>
          </p:cNvPr>
          <p:cNvSpPr txBox="1"/>
          <p:nvPr/>
        </p:nvSpPr>
        <p:spPr>
          <a:xfrm>
            <a:off x="6655016" y="2547680"/>
            <a:ext cx="5267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iteration in range(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training_iteration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current_step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array((8,8))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= []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range(64): #64 is the number of block element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strategy_prob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model(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quantized_dct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current_step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strategy_prob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set_have_chosen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minus_one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(mean(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strategy_prob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chosen_step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argmax(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strategy_prob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strategy.append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chosen_step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current_step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[argmax] = -1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rle_data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run_length_encoding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quantized_dct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strategy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#minimize the number of symbol in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rle_data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model_optimize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rle_data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en-US" altLang="zh-TW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284EC9F-2A39-0BFA-0796-2ADE9DD937CC}"/>
              </a:ext>
            </a:extLst>
          </p:cNvPr>
          <p:cNvSpPr txBox="1"/>
          <p:nvPr/>
        </p:nvSpPr>
        <p:spPr>
          <a:xfrm>
            <a:off x="290168" y="304941"/>
            <a:ext cx="83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 descr="一張含有 螢幕擷取畫面, 鮮豔, 正方形, 樣式 的圖片&#10;&#10;自動產生的描述">
            <a:extLst>
              <a:ext uri="{FF2B5EF4-FFF2-40B4-BE49-F238E27FC236}">
                <a16:creationId xmlns:a16="http://schemas.microsoft.com/office/drawing/2014/main" id="{35DD0CF7-4AA1-FA46-88E7-44B1DC4F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71625"/>
            <a:ext cx="3305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一張含有 螢幕擷取畫面, 鮮豔, 正方形, Rectangle 的圖片&#10;&#10;自動產生的描述">
            <a:extLst>
              <a:ext uri="{FF2B5EF4-FFF2-40B4-BE49-F238E27FC236}">
                <a16:creationId xmlns:a16="http://schemas.microsoft.com/office/drawing/2014/main" id="{3AF33AAC-D808-D99A-BF46-D634554A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5" y="1633538"/>
            <a:ext cx="3305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一張含有 螢幕擷取畫面, 正方形, 鮮豔, 樣式 的圖片&#10;&#10;自動產生的描述">
            <a:extLst>
              <a:ext uri="{FF2B5EF4-FFF2-40B4-BE49-F238E27FC236}">
                <a16:creationId xmlns:a16="http://schemas.microsoft.com/office/drawing/2014/main" id="{79846BAC-FBD8-3FC2-820B-7030B53F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81" y="1571625"/>
            <a:ext cx="3305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一張含有 螢幕擷取畫面, 正方形, 鮮豔, 樣式 的圖片&#10;&#10;自動產生的描述">
            <a:extLst>
              <a:ext uri="{FF2B5EF4-FFF2-40B4-BE49-F238E27FC236}">
                <a16:creationId xmlns:a16="http://schemas.microsoft.com/office/drawing/2014/main" id="{AD020DC0-290A-BF06-615A-8AF3A308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7" y="4110039"/>
            <a:ext cx="3305174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一張含有 鮮豔, 螢幕擷取畫面, 正方形, Rectangle 的圖片&#10;&#10;自動產生的描述">
            <a:extLst>
              <a:ext uri="{FF2B5EF4-FFF2-40B4-BE49-F238E27FC236}">
                <a16:creationId xmlns:a16="http://schemas.microsoft.com/office/drawing/2014/main" id="{0EB2F260-601D-0A4B-37E9-51492182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4" y="4110038"/>
            <a:ext cx="3305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0061B97-93C7-7E19-AEFF-D508FB5AE540}"/>
              </a:ext>
            </a:extLst>
          </p:cNvPr>
          <p:cNvSpPr txBox="1"/>
          <p:nvPr/>
        </p:nvSpPr>
        <p:spPr>
          <a:xfrm>
            <a:off x="290167" y="304941"/>
            <a:ext cx="95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encoding-result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A0A382-2082-E5CC-C1DF-9328EDBE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44462"/>
              </p:ext>
            </p:extLst>
          </p:nvPr>
        </p:nvGraphicFramePr>
        <p:xfrm>
          <a:off x="24610" y="2633251"/>
          <a:ext cx="12092217" cy="21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369">
                  <a:extLst>
                    <a:ext uri="{9D8B030D-6E8A-4147-A177-3AD203B41FA5}">
                      <a16:colId xmlns:a16="http://schemas.microsoft.com/office/drawing/2014/main" val="3610671237"/>
                    </a:ext>
                  </a:extLst>
                </a:gridCol>
                <a:gridCol w="1978985">
                  <a:extLst>
                    <a:ext uri="{9D8B030D-6E8A-4147-A177-3AD203B41FA5}">
                      <a16:colId xmlns:a16="http://schemas.microsoft.com/office/drawing/2014/main" val="71005789"/>
                    </a:ext>
                  </a:extLst>
                </a:gridCol>
                <a:gridCol w="2051756">
                  <a:extLst>
                    <a:ext uri="{9D8B030D-6E8A-4147-A177-3AD203B41FA5}">
                      <a16:colId xmlns:a16="http://schemas.microsoft.com/office/drawing/2014/main" val="779145803"/>
                    </a:ext>
                  </a:extLst>
                </a:gridCol>
                <a:gridCol w="2015369">
                  <a:extLst>
                    <a:ext uri="{9D8B030D-6E8A-4147-A177-3AD203B41FA5}">
                      <a16:colId xmlns:a16="http://schemas.microsoft.com/office/drawing/2014/main" val="2180392171"/>
                    </a:ext>
                  </a:extLst>
                </a:gridCol>
                <a:gridCol w="2015369">
                  <a:extLst>
                    <a:ext uri="{9D8B030D-6E8A-4147-A177-3AD203B41FA5}">
                      <a16:colId xmlns:a16="http://schemas.microsoft.com/office/drawing/2014/main" val="2051111066"/>
                    </a:ext>
                  </a:extLst>
                </a:gridCol>
                <a:gridCol w="2015369">
                  <a:extLst>
                    <a:ext uri="{9D8B030D-6E8A-4147-A177-3AD203B41FA5}">
                      <a16:colId xmlns:a16="http://schemas.microsoft.com/office/drawing/2014/main" val="124679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Zigzag 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count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strategy 1</a:t>
                      </a:r>
                      <a:endParaRPr lang="zh-TW" altLang="en-US" b="0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strategy 2</a:t>
                      </a:r>
                      <a:endParaRPr lang="zh-TW" altLang="en-US" b="0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Neural network </a:t>
                      </a:r>
                    </a:p>
                    <a:p>
                      <a:pPr algn="ctr"/>
                      <a:r>
                        <a:rPr lang="en-US" altLang="zh-TW" dirty="0"/>
                        <a:t>(Best)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19444"/>
                  </a:ext>
                </a:extLst>
              </a:tr>
              <a:tr h="7445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 of the number of symbols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37.35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8984"/>
                  </a:ext>
                </a:extLst>
              </a:tr>
              <a:tr h="7445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Median of the number of symbols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5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0B78FC5F-EB1A-DCA2-F409-402071663D14}"/>
              </a:ext>
            </a:extLst>
          </p:cNvPr>
          <p:cNvSpPr/>
          <p:nvPr/>
        </p:nvSpPr>
        <p:spPr>
          <a:xfrm>
            <a:off x="3325763" y="2019705"/>
            <a:ext cx="2674374" cy="835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RGB to grayscale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EF403C5-00FA-DC14-FC28-53B3941B2EF1}"/>
              </a:ext>
            </a:extLst>
          </p:cNvPr>
          <p:cNvSpPr/>
          <p:nvPr/>
        </p:nvSpPr>
        <p:spPr>
          <a:xfrm>
            <a:off x="3635479" y="3367584"/>
            <a:ext cx="2054942" cy="8357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Discrete </a:t>
            </a:r>
            <a:r>
              <a:rPr lang="en-US" altLang="zh-TW" dirty="0" err="1"/>
              <a:t>Cosin</a:t>
            </a:r>
            <a:r>
              <a:rPr lang="en-US" altLang="zh-TW" dirty="0"/>
              <a:t> Transform (DCT)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BBE21B5-81E0-334C-BFE9-C638F7E77A3A}"/>
              </a:ext>
            </a:extLst>
          </p:cNvPr>
          <p:cNvSpPr/>
          <p:nvPr/>
        </p:nvSpPr>
        <p:spPr>
          <a:xfrm>
            <a:off x="3574024" y="4673738"/>
            <a:ext cx="2241755" cy="8357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549992A-A4DE-AF6A-0B74-311BA1796C7D}"/>
              </a:ext>
            </a:extLst>
          </p:cNvPr>
          <p:cNvSpPr/>
          <p:nvPr/>
        </p:nvSpPr>
        <p:spPr>
          <a:xfrm>
            <a:off x="6671182" y="4673738"/>
            <a:ext cx="2148349" cy="82591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ZigZag</a:t>
            </a:r>
            <a:r>
              <a:rPr lang="en-US" altLang="zh-TW" dirty="0"/>
              <a:t> </a:t>
            </a:r>
            <a:r>
              <a:rPr lang="en-US" altLang="zh-TW" dirty="0" err="1"/>
              <a:t>Scaning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A64EF9F-FD72-8DB8-43E2-921684EB0E00}"/>
              </a:ext>
            </a:extLst>
          </p:cNvPr>
          <p:cNvSpPr/>
          <p:nvPr/>
        </p:nvSpPr>
        <p:spPr>
          <a:xfrm>
            <a:off x="6478075" y="3340615"/>
            <a:ext cx="2335035" cy="6907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Run-Length Encoding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4953ECF0-B246-F015-9DEB-3A556EF982E3}"/>
              </a:ext>
            </a:extLst>
          </p:cNvPr>
          <p:cNvSpPr/>
          <p:nvPr/>
        </p:nvSpPr>
        <p:spPr>
          <a:xfrm>
            <a:off x="4533899" y="2957702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54957DA-0659-0533-CB8F-ABAA491E7738}"/>
              </a:ext>
            </a:extLst>
          </p:cNvPr>
          <p:cNvSpPr/>
          <p:nvPr/>
        </p:nvSpPr>
        <p:spPr>
          <a:xfrm>
            <a:off x="4533899" y="4281676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8842BB86-AA33-932A-8A95-85FD3C794A92}"/>
              </a:ext>
            </a:extLst>
          </p:cNvPr>
          <p:cNvSpPr/>
          <p:nvPr/>
        </p:nvSpPr>
        <p:spPr>
          <a:xfrm rot="16200000">
            <a:off x="6151307" y="4920927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0380CEA-4DF3-1230-C080-38DCF7B9BA44}"/>
              </a:ext>
            </a:extLst>
          </p:cNvPr>
          <p:cNvSpPr/>
          <p:nvPr/>
        </p:nvSpPr>
        <p:spPr>
          <a:xfrm rot="10800000">
            <a:off x="7584353" y="4169374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E9AB78-FAD4-73FE-0292-BFB4F08D0462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Procedure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823F84-FF16-B303-6C8D-B9730DC76D6E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D29656-0165-1F59-3954-1D76A6F5DD94}"/>
              </a:ext>
            </a:extLst>
          </p:cNvPr>
          <p:cNvSpPr txBox="1"/>
          <p:nvPr/>
        </p:nvSpPr>
        <p:spPr>
          <a:xfrm>
            <a:off x="290168" y="1452015"/>
            <a:ext cx="6071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DCT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&amp; Compensation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result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strategy for run-length encoding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0919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D2F09D-EFB7-CF73-BC22-A5ACA566EE38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Dataset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ADCB95-61CC-D9C7-CE89-79BDB30F8A2A}"/>
              </a:ext>
            </a:extLst>
          </p:cNvPr>
          <p:cNvSpPr txBox="1"/>
          <p:nvPr/>
        </p:nvSpPr>
        <p:spPr>
          <a:xfrm>
            <a:off x="290168" y="1535027"/>
            <a:ext cx="8930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Septuplet dataset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Contain: 91,701 7-frame sequences with fixed resolution 448 x 256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Vimeo90K Dataset | Papers With Code">
            <a:extLst>
              <a:ext uri="{FF2B5EF4-FFF2-40B4-BE49-F238E27FC236}">
                <a16:creationId xmlns:a16="http://schemas.microsoft.com/office/drawing/2014/main" id="{C1B87251-8402-F249-758B-9D3FABE2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4" y="2721287"/>
            <a:ext cx="5889171" cy="33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5BF08B97-6B47-CF2D-EBD9-4D588A5C941A}"/>
              </a:ext>
            </a:extLst>
          </p:cNvPr>
          <p:cNvSpPr/>
          <p:nvPr/>
        </p:nvSpPr>
        <p:spPr>
          <a:xfrm>
            <a:off x="3230070" y="3162314"/>
            <a:ext cx="2865930" cy="13251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1CD904E-EAAC-52BA-9C7A-5B1355500E21}"/>
              </a:ext>
            </a:extLst>
          </p:cNvPr>
          <p:cNvSpPr/>
          <p:nvPr/>
        </p:nvSpPr>
        <p:spPr>
          <a:xfrm>
            <a:off x="3325763" y="2019705"/>
            <a:ext cx="2674374" cy="835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RGB to grayscale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AEABC80-DB33-1738-E448-A8219E576A44}"/>
              </a:ext>
            </a:extLst>
          </p:cNvPr>
          <p:cNvSpPr/>
          <p:nvPr/>
        </p:nvSpPr>
        <p:spPr>
          <a:xfrm>
            <a:off x="3667430" y="3407006"/>
            <a:ext cx="2054942" cy="8357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Discrete </a:t>
            </a:r>
            <a:r>
              <a:rPr lang="en-US" altLang="zh-TW" dirty="0" err="1"/>
              <a:t>Cosin</a:t>
            </a:r>
            <a:r>
              <a:rPr lang="en-US" altLang="zh-TW" dirty="0"/>
              <a:t> Transform (DCT)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83A3857-D888-0A63-0363-27265ECC1C86}"/>
              </a:ext>
            </a:extLst>
          </p:cNvPr>
          <p:cNvSpPr/>
          <p:nvPr/>
        </p:nvSpPr>
        <p:spPr>
          <a:xfrm>
            <a:off x="3574024" y="4673738"/>
            <a:ext cx="2241755" cy="8357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593F8A0-E751-A9C4-9B44-5662432BE0FB}"/>
              </a:ext>
            </a:extLst>
          </p:cNvPr>
          <p:cNvSpPr/>
          <p:nvPr/>
        </p:nvSpPr>
        <p:spPr>
          <a:xfrm>
            <a:off x="6671182" y="4673738"/>
            <a:ext cx="2148349" cy="82591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ZigZag</a:t>
            </a:r>
            <a:r>
              <a:rPr lang="en-US" altLang="zh-TW" dirty="0"/>
              <a:t> </a:t>
            </a:r>
            <a:r>
              <a:rPr lang="en-US" altLang="zh-TW" dirty="0" err="1"/>
              <a:t>Scaning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9F284BB1-CF25-268E-D85F-3FF32FD28565}"/>
              </a:ext>
            </a:extLst>
          </p:cNvPr>
          <p:cNvSpPr/>
          <p:nvPr/>
        </p:nvSpPr>
        <p:spPr>
          <a:xfrm>
            <a:off x="4533899" y="2957702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6147E0F0-85B1-D0F9-583A-EC9AAE2DB711}"/>
              </a:ext>
            </a:extLst>
          </p:cNvPr>
          <p:cNvSpPr/>
          <p:nvPr/>
        </p:nvSpPr>
        <p:spPr>
          <a:xfrm>
            <a:off x="4533899" y="4281676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6A9D041-786E-1C44-75DC-406F020B66EA}"/>
              </a:ext>
            </a:extLst>
          </p:cNvPr>
          <p:cNvSpPr/>
          <p:nvPr/>
        </p:nvSpPr>
        <p:spPr>
          <a:xfrm rot="16200000">
            <a:off x="6151307" y="4920927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E19E480E-0719-FF3E-1534-4B0756CF6DA6}"/>
              </a:ext>
            </a:extLst>
          </p:cNvPr>
          <p:cNvSpPr/>
          <p:nvPr/>
        </p:nvSpPr>
        <p:spPr>
          <a:xfrm rot="10800000">
            <a:off x="7584353" y="4169374"/>
            <a:ext cx="322004" cy="3315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E12220-91A6-CE7C-642C-4531B31B7389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DCT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89884CA-129E-747D-940F-B60F3E733E54}"/>
              </a:ext>
            </a:extLst>
          </p:cNvPr>
          <p:cNvSpPr/>
          <p:nvPr/>
        </p:nvSpPr>
        <p:spPr>
          <a:xfrm>
            <a:off x="6478075" y="3340615"/>
            <a:ext cx="2335035" cy="6907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Run-Length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28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86F3A6-A448-026B-6919-3B124B4F9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31804"/>
              </p:ext>
            </p:extLst>
          </p:nvPr>
        </p:nvGraphicFramePr>
        <p:xfrm>
          <a:off x="928576" y="1316763"/>
          <a:ext cx="10533321" cy="458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97">
                  <a:extLst>
                    <a:ext uri="{9D8B030D-6E8A-4147-A177-3AD203B41FA5}">
                      <a16:colId xmlns:a16="http://schemas.microsoft.com/office/drawing/2014/main" val="1231677630"/>
                    </a:ext>
                  </a:extLst>
                </a:gridCol>
                <a:gridCol w="4547715">
                  <a:extLst>
                    <a:ext uri="{9D8B030D-6E8A-4147-A177-3AD203B41FA5}">
                      <a16:colId xmlns:a16="http://schemas.microsoft.com/office/drawing/2014/main" val="1310406977"/>
                    </a:ext>
                  </a:extLst>
                </a:gridCol>
                <a:gridCol w="4813409">
                  <a:extLst>
                    <a:ext uri="{9D8B030D-6E8A-4147-A177-3AD203B41FA5}">
                      <a16:colId xmlns:a16="http://schemas.microsoft.com/office/drawing/2014/main" val="1190101201"/>
                    </a:ext>
                  </a:extLst>
                </a:gridCol>
              </a:tblGrid>
              <a:tr h="6988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DST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99305"/>
                  </a:ext>
                </a:extLst>
              </a:tr>
              <a:tr h="97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74796"/>
                  </a:ext>
                </a:extLst>
              </a:tr>
              <a:tr h="97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12834"/>
                  </a:ext>
                </a:extLst>
              </a:tr>
              <a:tr h="97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III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24130"/>
                  </a:ext>
                </a:extLst>
              </a:tr>
              <a:tr h="9713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IV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67833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85FB2C03-02B6-E555-4E73-AA256C8F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02" y="2156738"/>
            <a:ext cx="4465352" cy="6297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66BFF94-1739-B480-5C1E-A7EB0F1F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971" y="3092604"/>
            <a:ext cx="3112336" cy="6857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753C110-96D4-9628-62EB-337BC6A9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249" y="4071510"/>
            <a:ext cx="3850835" cy="7852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A23FC2-3CC1-35BD-2F07-CA5FEFE88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545" y="5063392"/>
            <a:ext cx="4037188" cy="6857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8371C1C-A7B3-BB57-C0E3-2C3F7D42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105" y="2156738"/>
            <a:ext cx="3877810" cy="7296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6E0661C-ACDD-55C1-EE40-88BADFAC2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7193" y="3092604"/>
            <a:ext cx="3444197" cy="78751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FD71384-DF45-5AE4-578E-9DACA09D5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7072" y="4058712"/>
            <a:ext cx="4604438" cy="75362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5D6935-92EF-9819-334F-803F3AE14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9105" y="5028899"/>
            <a:ext cx="3675180" cy="720262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39AA06C-411B-D7D6-6088-B1A554DEF6E9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DCT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 - formula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2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80D90E-4F28-5BC4-8AAE-9018F621A4E0}"/>
              </a:ext>
            </a:extLst>
          </p:cNvPr>
          <p:cNvSpPr txBox="1"/>
          <p:nvPr/>
        </p:nvSpPr>
        <p:spPr>
          <a:xfrm>
            <a:off x="290168" y="304941"/>
            <a:ext cx="607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DCT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DST - result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B86AEED-72E3-A424-85D1-EF2386EA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9" y="1616617"/>
            <a:ext cx="9121921" cy="1970135"/>
          </a:xfrm>
          <a:prstGeom prst="rect">
            <a:avLst/>
          </a:prstGeom>
        </p:spPr>
      </p:pic>
      <p:pic>
        <p:nvPicPr>
          <p:cNvPr id="16" name="圖片 1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015A87C-EDEC-B33E-857E-302344FE1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9" y="4256315"/>
            <a:ext cx="9121921" cy="197013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1313ED-8E1C-CB44-F45A-D12D0B2D06E7}"/>
              </a:ext>
            </a:extLst>
          </p:cNvPr>
          <p:cNvSpPr txBox="1"/>
          <p:nvPr/>
        </p:nvSpPr>
        <p:spPr>
          <a:xfrm>
            <a:off x="5595256" y="1197618"/>
            <a:ext cx="96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7424F8-1660-6953-7433-A593C2B7054E}"/>
              </a:ext>
            </a:extLst>
          </p:cNvPr>
          <p:cNvSpPr txBox="1"/>
          <p:nvPr/>
        </p:nvSpPr>
        <p:spPr>
          <a:xfrm>
            <a:off x="5611584" y="3774918"/>
            <a:ext cx="96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4DEB503-1B0E-13B7-C814-D60527F0404A}"/>
              </a:ext>
            </a:extLst>
          </p:cNvPr>
          <p:cNvSpPr/>
          <p:nvPr/>
        </p:nvSpPr>
        <p:spPr>
          <a:xfrm>
            <a:off x="829716" y="1900042"/>
            <a:ext cx="2167003" cy="7766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Current Frame</a:t>
            </a:r>
            <a:endParaRPr lang="zh-TW" altLang="en-US" sz="20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13182C1-FB46-82CE-DE82-9D293B435841}"/>
              </a:ext>
            </a:extLst>
          </p:cNvPr>
          <p:cNvSpPr/>
          <p:nvPr/>
        </p:nvSpPr>
        <p:spPr>
          <a:xfrm>
            <a:off x="666878" y="4186042"/>
            <a:ext cx="2492681" cy="7766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Motion Estimation</a:t>
            </a:r>
            <a:endParaRPr lang="zh-TW" altLang="en-US" sz="20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A46D62F-F1F3-6454-3A3E-5F469C3A85D6}"/>
              </a:ext>
            </a:extLst>
          </p:cNvPr>
          <p:cNvSpPr/>
          <p:nvPr/>
        </p:nvSpPr>
        <p:spPr>
          <a:xfrm>
            <a:off x="4577086" y="4186042"/>
            <a:ext cx="2492681" cy="77661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Motion Compensation</a:t>
            </a:r>
            <a:endParaRPr lang="zh-TW" altLang="en-US" sz="2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C7512D-FE90-0D46-F2F0-3E28A04A7179}"/>
              </a:ext>
            </a:extLst>
          </p:cNvPr>
          <p:cNvSpPr/>
          <p:nvPr/>
        </p:nvSpPr>
        <p:spPr>
          <a:xfrm>
            <a:off x="7835941" y="1900042"/>
            <a:ext cx="2492681" cy="77661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Encoder</a:t>
            </a:r>
            <a:endParaRPr lang="zh-TW" altLang="en-US" sz="20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EB1D3FF-9DFF-A2C4-DD86-A450114F90FB}"/>
              </a:ext>
            </a:extLst>
          </p:cNvPr>
          <p:cNvSpPr/>
          <p:nvPr/>
        </p:nvSpPr>
        <p:spPr>
          <a:xfrm>
            <a:off x="5172075" y="1900042"/>
            <a:ext cx="851770" cy="776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SimHei" panose="02010609060101010101" pitchFamily="49" charset="-122"/>
                <a:ea typeface="SimHei" panose="02010609060101010101" pitchFamily="49" charset="-122"/>
              </a:rPr>
              <a:t>∑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CE12036-D405-3E02-0A46-85ABD7A0D30B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2996719" y="2288349"/>
            <a:ext cx="217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33E0A75-290C-7052-5559-46C577B1276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13218" y="2676656"/>
            <a:ext cx="1" cy="150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853405F-1307-AE42-0E43-1D8F521B857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59559" y="4574349"/>
            <a:ext cx="141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6D0C4E-C117-3A4D-6487-C8C2D564913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823426" y="2676656"/>
            <a:ext cx="1" cy="150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48A634-E723-083C-D578-218189FDE7D8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6023845" y="2288349"/>
            <a:ext cx="181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1A7563-640C-4AC8-AD58-D95B16D61C95}"/>
              </a:ext>
            </a:extLst>
          </p:cNvPr>
          <p:cNvCxnSpPr>
            <a:cxnSpLocks/>
            <a:stCxn id="4" idx="2"/>
            <a:endCxn id="4" idx="2"/>
          </p:cNvCxnSpPr>
          <p:nvPr/>
        </p:nvCxnSpPr>
        <p:spPr>
          <a:xfrm>
            <a:off x="5823427" y="49626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68AA54-060C-5DB3-10D8-13530B7C79CB}"/>
              </a:ext>
            </a:extLst>
          </p:cNvPr>
          <p:cNvSpPr txBox="1"/>
          <p:nvPr/>
        </p:nvSpPr>
        <p:spPr>
          <a:xfrm>
            <a:off x="6376661" y="1876437"/>
            <a:ext cx="12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residual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EFF432-18A9-48A8-8D38-54A36BD523B9}"/>
              </a:ext>
            </a:extLst>
          </p:cNvPr>
          <p:cNvSpPr txBox="1"/>
          <p:nvPr/>
        </p:nvSpPr>
        <p:spPr>
          <a:xfrm>
            <a:off x="2902774" y="3874298"/>
            <a:ext cx="19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Motion Vector</a:t>
            </a:r>
            <a:endParaRPr lang="zh-TW" altLang="en-US" sz="20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3A58293-5D5F-3B56-AE46-B0D71541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71" y="4838305"/>
            <a:ext cx="266723" cy="12435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8716D75-F03F-FEEE-1713-5E1C13FC1FE0}"/>
              </a:ext>
            </a:extLst>
          </p:cNvPr>
          <p:cNvSpPr txBox="1"/>
          <p:nvPr/>
        </p:nvSpPr>
        <p:spPr>
          <a:xfrm>
            <a:off x="4727723" y="2257831"/>
            <a:ext cx="3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4DBF73D-A849-C54D-06F1-0CACBE0D2032}"/>
              </a:ext>
            </a:extLst>
          </p:cNvPr>
          <p:cNvSpPr txBox="1"/>
          <p:nvPr/>
        </p:nvSpPr>
        <p:spPr>
          <a:xfrm>
            <a:off x="5490325" y="2696012"/>
            <a:ext cx="37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-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5DC4640-9330-3265-84EA-AC8BA2A37F69}"/>
              </a:ext>
            </a:extLst>
          </p:cNvPr>
          <p:cNvSpPr txBox="1"/>
          <p:nvPr/>
        </p:nvSpPr>
        <p:spPr>
          <a:xfrm>
            <a:off x="290168" y="304941"/>
            <a:ext cx="902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&amp; Compensation-procedure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9C8F537-30AA-1972-CDD6-C4AF39E37371}"/>
              </a:ext>
            </a:extLst>
          </p:cNvPr>
          <p:cNvCxnSpPr>
            <a:stCxn id="5" idx="3"/>
          </p:cNvCxnSpPr>
          <p:nvPr/>
        </p:nvCxnSpPr>
        <p:spPr>
          <a:xfrm>
            <a:off x="10328622" y="2288349"/>
            <a:ext cx="758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75A6C6-ADE2-29BC-7995-16675ED397FE}"/>
              </a:ext>
            </a:extLst>
          </p:cNvPr>
          <p:cNvSpPr txBox="1"/>
          <p:nvPr/>
        </p:nvSpPr>
        <p:spPr>
          <a:xfrm>
            <a:off x="11087100" y="2073165"/>
            <a:ext cx="131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3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6FEB16D-4145-C83B-87E8-FD86A66FA357}"/>
              </a:ext>
            </a:extLst>
          </p:cNvPr>
          <p:cNvSpPr txBox="1"/>
          <p:nvPr/>
        </p:nvSpPr>
        <p:spPr>
          <a:xfrm>
            <a:off x="290168" y="304941"/>
            <a:ext cx="105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 &amp; Compensation – residual result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AFBA5D-9DF0-8375-FC10-E70D3A35BBE3}"/>
              </a:ext>
            </a:extLst>
          </p:cNvPr>
          <p:cNvSpPr txBox="1"/>
          <p:nvPr/>
        </p:nvSpPr>
        <p:spPr>
          <a:xfrm>
            <a:off x="5595256" y="1197618"/>
            <a:ext cx="96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3A6F9A-2637-7E2B-5AA8-019DD047967F}"/>
              </a:ext>
            </a:extLst>
          </p:cNvPr>
          <p:cNvSpPr txBox="1"/>
          <p:nvPr/>
        </p:nvSpPr>
        <p:spPr>
          <a:xfrm>
            <a:off x="5595256" y="3821886"/>
            <a:ext cx="77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2AEC0B-6AA8-E16F-B835-C00EF36E3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14" y="1645425"/>
            <a:ext cx="10094172" cy="21764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F609A6-F507-5C4D-B5F9-96D0340EC4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14" y="4283551"/>
            <a:ext cx="10094167" cy="21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1406</Words>
  <Application>Microsoft Office PowerPoint</Application>
  <PresentationFormat>寬螢幕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SimHei</vt:lpstr>
      <vt:lpstr>Arial</vt:lpstr>
      <vt:lpstr>Calibri</vt:lpstr>
      <vt:lpstr>Calibri Light</vt:lpstr>
      <vt:lpstr>Times New Roman</vt:lpstr>
      <vt:lpstr>Office 佈景主題</vt:lpstr>
      <vt:lpstr>Validation of variant transformation for efficient video compression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variant transformation for efficient video compression</dc:title>
  <dc:creator>范丞德</dc:creator>
  <cp:lastModifiedBy>范丞德</cp:lastModifiedBy>
  <cp:revision>5</cp:revision>
  <dcterms:created xsi:type="dcterms:W3CDTF">2023-12-27T06:39:00Z</dcterms:created>
  <dcterms:modified xsi:type="dcterms:W3CDTF">2023-12-27T16:12:53Z</dcterms:modified>
</cp:coreProperties>
</file>