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9" r:id="rId12"/>
    <p:sldId id="264" r:id="rId13"/>
    <p:sldId id="266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Jct/GxhE7wHY/1HnQnZdQ0XMt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83673" autoAdjust="0"/>
  </p:normalViewPr>
  <p:slideViewPr>
    <p:cSldViewPr snapToGrid="0">
      <p:cViewPr varScale="1">
        <p:scale>
          <a:sx n="93" d="100"/>
          <a:sy n="93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4777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956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85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380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這次的作業主要是去做一個</a:t>
            </a:r>
            <a:r>
              <a:rPr lang="en-US" altLang="zh-TW" dirty="0"/>
              <a:t>live streaming server</a:t>
            </a:r>
            <a:r>
              <a:rPr lang="zh-TW" altLang="en-US" dirty="0"/>
              <a:t>，然後使用</a:t>
            </a:r>
            <a:r>
              <a:rPr lang="en-US" altLang="zh-TW" dirty="0" err="1"/>
              <a:t>dnn</a:t>
            </a:r>
            <a:r>
              <a:rPr lang="zh-TW" altLang="en-US" dirty="0"/>
              <a:t>去完成某些指定的任務，所以簡單來說它就會是一個經過影像處理的</a:t>
            </a:r>
            <a:r>
              <a:rPr lang="en-US" altLang="zh-TW" dirty="0"/>
              <a:t>live streaming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那這次作業最多可以三人一組，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接下來，我們來看一下這次作業的整體架構，首先會先經由相機獲得實時的影像，在經過</a:t>
            </a:r>
            <a:r>
              <a:rPr lang="en-US" altLang="zh-TW" dirty="0"/>
              <a:t>DNN</a:t>
            </a:r>
            <a:r>
              <a:rPr lang="zh-TW" altLang="en-US" dirty="0"/>
              <a:t>去做</a:t>
            </a:r>
            <a:r>
              <a:rPr lang="en-US" altLang="zh-TW" dirty="0"/>
              <a:t>tracking</a:t>
            </a:r>
            <a:r>
              <a:rPr lang="zh-TW" altLang="en-US" dirty="0"/>
              <a:t>，再將</a:t>
            </a:r>
            <a:r>
              <a:rPr lang="en-US" altLang="zh-TW" dirty="0"/>
              <a:t>output</a:t>
            </a:r>
            <a:r>
              <a:rPr lang="zh-TW" altLang="en-US" dirty="0"/>
              <a:t>經過壓縮裁切成多段的</a:t>
            </a:r>
            <a:r>
              <a:rPr lang="en-US" altLang="zh-TW" dirty="0" err="1"/>
              <a:t>segmenter</a:t>
            </a:r>
            <a:r>
              <a:rPr lang="zh-TW" altLang="en-US" dirty="0"/>
              <a:t>，最後在經過</a:t>
            </a:r>
            <a:r>
              <a:rPr lang="en-US" altLang="zh-TW" dirty="0"/>
              <a:t>http protocol</a:t>
            </a:r>
            <a:r>
              <a:rPr lang="zh-TW" altLang="en-US" dirty="0"/>
              <a:t>發送給</a:t>
            </a:r>
            <a:r>
              <a:rPr lang="en-US" altLang="zh-TW" dirty="0"/>
              <a:t>client</a:t>
            </a:r>
            <a:r>
              <a:rPr lang="zh-TW" altLang="en-US" dirty="0"/>
              <a:t>端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，讓使用者透過</a:t>
            </a:r>
            <a:r>
              <a:rPr lang="en-US" altLang="zh-TW" dirty="0" err="1"/>
              <a:t>browers</a:t>
            </a:r>
            <a:r>
              <a:rPr lang="zh-TW" altLang="en-US" dirty="0"/>
              <a:t>去瀏覽結果</a:t>
            </a:r>
            <a:endParaRPr lang="en-US" altLang="zh-TW"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d763680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d763680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接下來介紹一下你們可以通過甚麼方式傳送影像，這是經過壓縮的版本，需要將</a:t>
            </a:r>
            <a:r>
              <a:rPr lang="en-US" altLang="zh-TW" dirty="0" err="1"/>
              <a:t>outpu</a:t>
            </a:r>
            <a:r>
              <a:rPr lang="zh-TW" altLang="en-US" dirty="0"/>
              <a:t>利用</a:t>
            </a:r>
            <a:r>
              <a:rPr lang="en-US" altLang="zh-TW" dirty="0" err="1"/>
              <a:t>ffmpeg</a:t>
            </a:r>
            <a:r>
              <a:rPr lang="zh-TW" altLang="en-US" dirty="0"/>
              <a:t>壓縮後</a:t>
            </a:r>
            <a:r>
              <a:rPr lang="en-US" altLang="zh-TW" dirty="0"/>
              <a:t>transpose</a:t>
            </a:r>
            <a:r>
              <a:rPr lang="zh-TW" altLang="en-US" dirty="0"/>
              <a:t>成兩種不同的檔案，分別是</a:t>
            </a:r>
            <a:r>
              <a:rPr lang="en-US" altLang="zh-TW" dirty="0" err="1"/>
              <a:t>ts</a:t>
            </a:r>
            <a:r>
              <a:rPr lang="zh-TW" altLang="en-US" dirty="0"/>
              <a:t>跟</a:t>
            </a:r>
            <a:r>
              <a:rPr lang="en-US" altLang="zh-TW" dirty="0"/>
              <a:t>m3u8</a:t>
            </a:r>
            <a:r>
              <a:rPr lang="zh-TW" altLang="en-US" dirty="0"/>
              <a:t>，接下來再把這些檔案</a:t>
            </a:r>
            <a:r>
              <a:rPr lang="en-US" altLang="zh-TW" dirty="0"/>
              <a:t>tag</a:t>
            </a:r>
            <a:r>
              <a:rPr lang="zh-TW" altLang="en-US" dirty="0"/>
              <a:t>到</a:t>
            </a:r>
            <a:r>
              <a:rPr lang="en-US" altLang="zh-TW" dirty="0"/>
              <a:t>html</a:t>
            </a:r>
            <a:r>
              <a:rPr lang="zh-TW" altLang="en-US" dirty="0"/>
              <a:t>就能撥放了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86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jw-XDTpbx7sz0WoSywIcXNjUtD3f7m8JuVHkhxqFXA/edit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jw-XDTpbx7sz0WoSywIcXNjUtD3f7m8JuVHkhxqFXA/edit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kkroening.github.io/ffmpeg-python/" TargetMode="External"/><Relationship Id="rId3" Type="http://schemas.openxmlformats.org/officeDocument/2006/relationships/hyperlink" Target="https://github.com/PeizeSun/TransTrack" TargetMode="External"/><Relationship Id="rId7" Type="http://schemas.openxmlformats.org/officeDocument/2006/relationships/hyperlink" Target="https://github.com/kkroening/ffmpeg-pyth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lftstack.com/zh-tw/howto/javascript/javascript-mouse-position/" TargetMode="External"/><Relationship Id="rId5" Type="http://schemas.openxmlformats.org/officeDocument/2006/relationships/hyperlink" Target="https://dormousehole.readthedocs.io/en/latest/" TargetMode="External"/><Relationship Id="rId4" Type="http://schemas.openxmlformats.org/officeDocument/2006/relationships/hyperlink" Target="https://flask.palletsprojects.com/en/3.0.x/" TargetMode="External"/><Relationship Id="rId9" Type="http://schemas.openxmlformats.org/officeDocument/2006/relationships/hyperlink" Target="https://github.com/hadronepoch/python-ffmpeg-video-stream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ch.tv/never_lo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itch.tv/roger952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izeSun/TransTra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altLang="zh-TW" dirty="0"/>
              <a:t>HW4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76087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TA </a:t>
            </a:r>
            <a:r>
              <a:rPr lang="zh-TW" altLang="en-US" dirty="0"/>
              <a:t>余孟倫、王菱君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</a:rPr>
              <a:t>Due date: 2024/1/12 </a:t>
            </a:r>
            <a:r>
              <a:rPr lang="en-US" altLang="zh-TW" dirty="0">
                <a:solidFill>
                  <a:srgbClr val="FF0000"/>
                </a:solidFill>
              </a:rPr>
              <a:t>23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altLang="zh-TW" dirty="0">
                <a:solidFill>
                  <a:srgbClr val="FF0000"/>
                </a:solidFill>
              </a:rPr>
              <a:t>59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0"/>
    </mc:Choice>
    <mc:Fallback xmlns="">
      <p:transition spd="slow" advTm="103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574765" y="1133029"/>
            <a:ext cx="1078992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4 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point)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Write a report to introduce your </a:t>
            </a: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or modify. (less than 2 pages)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Make a simple presentation for us using the report. For example , “tell me how to combine tracking models with live streaming” or “tell me about your changes for the </a:t>
            </a:r>
            <a:r>
              <a:rPr lang="en-US" altLang="zh-TW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transtrack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code.”</a:t>
            </a:r>
          </a:p>
          <a:p>
            <a:pPr>
              <a:buClr>
                <a:schemeClr val="dk1"/>
              </a:buClr>
              <a:buSzPts val="2400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will ask some questions from your presentation, report and code.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will have DEMO during 1/8-1/12 at EC637.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Please go to 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Google sheet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and fill demo time you prefer.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787002-8DBF-5145-5439-02B7799425AF}"/>
              </a:ext>
            </a:extLst>
          </p:cNvPr>
          <p:cNvSpPr txBox="1"/>
          <p:nvPr/>
        </p:nvSpPr>
        <p:spPr>
          <a:xfrm>
            <a:off x="334409" y="158620"/>
            <a:ext cx="11599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Part4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99"/>
    </mc:Choice>
    <mc:Fallback xmlns="">
      <p:transition spd="slow" advTm="580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574765" y="1133029"/>
            <a:ext cx="1078992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4 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point)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Write a report to introduce your </a:t>
            </a: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or modify. (less than 2 pages)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Make a simple presentation for us using the report. For example , “tell me how to combine tracking models with live streaming” or “tell me about your changes for the </a:t>
            </a:r>
            <a:r>
              <a:rPr lang="en-US" altLang="zh-TW" sz="24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transtrack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code.”</a:t>
            </a:r>
          </a:p>
          <a:p>
            <a:pPr>
              <a:buClr>
                <a:schemeClr val="dk1"/>
              </a:buClr>
              <a:buSzPts val="2400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will ask some questions from your presentation, report and code.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will have DEMO during 1/8-1/12 at EC637.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Please go to 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Google sheet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and fill demo time you prefer.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E787002-8DBF-5145-5439-02B7799425AF}"/>
              </a:ext>
            </a:extLst>
          </p:cNvPr>
          <p:cNvSpPr txBox="1"/>
          <p:nvPr/>
        </p:nvSpPr>
        <p:spPr>
          <a:xfrm>
            <a:off x="334409" y="158620"/>
            <a:ext cx="11599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Part4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3E27BA-A910-59E5-CB16-196100DE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13" y="960091"/>
            <a:ext cx="11279174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99"/>
    </mc:Choice>
    <mc:Fallback xmlns="">
      <p:transition spd="slow" advTm="5809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612305" y="482334"/>
            <a:ext cx="10967389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Submission</a:t>
            </a: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</a:p>
          <a:p>
            <a:pPr marL="342900" lvl="8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(streaming) related code (e.g. flask, html, </a:t>
            </a:r>
            <a:r>
              <a:rPr lang="en-US" altLang="zh-TW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lvl="4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related code (except model weight)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these into a folder name “teamID.zip”, and then upload to E3 before Demo.</a:t>
            </a:r>
            <a:endParaRPr dirty="0"/>
          </a:p>
          <a:p>
            <a:endParaRPr lang="en-US" altLang="zh-TW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Penalty</a:t>
            </a:r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penalty –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20% per day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day =&gt; 80%, 2days =&gt; 60%.....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submission for a team before demo.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lose points for any violation or incomplete requirement.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any question, please contact us via E3.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Luck!</a:t>
            </a:r>
            <a:endParaRPr lang="en-US" altLang="zh-TW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92329D-91D8-12A2-BAED-91AE64CA27F0}"/>
              </a:ext>
            </a:extLst>
          </p:cNvPr>
          <p:cNvSpPr txBox="1"/>
          <p:nvPr/>
        </p:nvSpPr>
        <p:spPr>
          <a:xfrm>
            <a:off x="612305" y="158620"/>
            <a:ext cx="11321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Penalty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3"/>
    </mc:Choice>
    <mc:Fallback xmlns="">
      <p:transition spd="slow" advTm="366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525219" y="751384"/>
            <a:ext cx="10967389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Transtrack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https://github.com/PeizeSun/TransTrack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</a:p>
          <a:p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https://flask.palletsprojects.com/en/3.0.x/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https://dormousehole.readthedocs.io/en/latest/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mouse event</a:t>
            </a:r>
          </a:p>
          <a:p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https://www.delftstack.com/zh-tw/howto/javascript/javascript-mouse-position/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ffmpeg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-python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7"/>
              </a:rPr>
              <a:t>https://github.com/kkroening/ffmpeg-python</a:t>
            </a: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8"/>
              </a:rPr>
              <a:t>https://kkroening.github.io/ffmpeg-python/</a:t>
            </a:r>
            <a:endParaRPr lang="en-US" altLang="zh-TW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en-US" altLang="zh-TW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ffmpeg</a:t>
            </a: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-python-streaming</a:t>
            </a:r>
            <a:endParaRPr lang="en-US" altLang="zh-TW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https://github.com/hadronepoch/python-ffmpeg-video-streaming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92329D-91D8-12A2-BAED-91AE64CA27F0}"/>
              </a:ext>
            </a:extLst>
          </p:cNvPr>
          <p:cNvSpPr txBox="1"/>
          <p:nvPr/>
        </p:nvSpPr>
        <p:spPr>
          <a:xfrm>
            <a:off x="525219" y="66188"/>
            <a:ext cx="11364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3"/>
    </mc:Choice>
    <mc:Fallback xmlns="">
      <p:transition spd="slow" advTm="366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525219" y="751384"/>
            <a:ext cx="1096738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Never_loses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://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www.twitch.tv/never_loses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Roger9527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https://www.twitch.tv/roger9527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92329D-91D8-12A2-BAED-91AE64CA27F0}"/>
              </a:ext>
            </a:extLst>
          </p:cNvPr>
          <p:cNvSpPr txBox="1"/>
          <p:nvPr/>
        </p:nvSpPr>
        <p:spPr>
          <a:xfrm>
            <a:off x="459813" y="158620"/>
            <a:ext cx="11474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5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3"/>
    </mc:Choice>
    <mc:Fallback xmlns="">
      <p:transition spd="slow" advTm="366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F5B492-2F92-C287-BC26-71BB87213658}"/>
              </a:ext>
            </a:extLst>
          </p:cNvPr>
          <p:cNvSpPr txBox="1"/>
          <p:nvPr/>
        </p:nvSpPr>
        <p:spPr>
          <a:xfrm>
            <a:off x="967198" y="409427"/>
            <a:ext cx="10977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26;p4">
            <a:extLst>
              <a:ext uri="{FF2B5EF4-FFF2-40B4-BE49-F238E27FC236}">
                <a16:creationId xmlns:a16="http://schemas.microsoft.com/office/drawing/2014/main" id="{50DB020E-D050-6788-DB4D-4A297A0F8971}"/>
              </a:ext>
            </a:extLst>
          </p:cNvPr>
          <p:cNvSpPr txBox="1"/>
          <p:nvPr/>
        </p:nvSpPr>
        <p:spPr>
          <a:xfrm>
            <a:off x="1086830" y="1428614"/>
            <a:ext cx="10858020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Grading Policy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Part1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Part2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Part3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Part4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Penalty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5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04"/>
    </mc:Choice>
    <mc:Fallback xmlns="">
      <p:transition spd="slow" advTm="487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4112" y="1048720"/>
            <a:ext cx="1123094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asked to build a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Live Streaming Server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perform tasks using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 learning model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team up with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most 3 people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doing this project.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architecture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1445536" y="3262821"/>
            <a:ext cx="4724050" cy="25545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SERVER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745085" y="4303321"/>
            <a:ext cx="2219524" cy="4000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14346" y="6328924"/>
            <a:ext cx="1141927" cy="46166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840557" y="3324246"/>
            <a:ext cx="903666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9840557" y="4403571"/>
            <a:ext cx="903666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845457" y="5515717"/>
            <a:ext cx="903666" cy="4616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 rot="-719411">
            <a:off x="6184549" y="4110630"/>
            <a:ext cx="3705568" cy="45719"/>
            <a:chOff x="4966952" y="5520744"/>
            <a:chExt cx="3361386" cy="128788"/>
          </a:xfrm>
        </p:grpSpPr>
        <p:cxnSp>
          <p:nvCxnSpPr>
            <p:cNvPr id="98" name="Google Shape;98;p2"/>
            <p:cNvCxnSpPr/>
            <p:nvPr/>
          </p:nvCxnSpPr>
          <p:spPr>
            <a:xfrm>
              <a:off x="4988417" y="5520744"/>
              <a:ext cx="3339921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9" name="Google Shape;99;p2"/>
            <p:cNvCxnSpPr/>
            <p:nvPr/>
          </p:nvCxnSpPr>
          <p:spPr>
            <a:xfrm rot="10800000">
              <a:off x="4966952" y="5649532"/>
              <a:ext cx="33485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00" name="Google Shape;100;p2"/>
          <p:cNvGrpSpPr/>
          <p:nvPr/>
        </p:nvGrpSpPr>
        <p:grpSpPr>
          <a:xfrm>
            <a:off x="6229719" y="4571639"/>
            <a:ext cx="3597966" cy="46584"/>
            <a:chOff x="4966952" y="5520744"/>
            <a:chExt cx="3361386" cy="128788"/>
          </a:xfrm>
        </p:grpSpPr>
        <p:cxnSp>
          <p:nvCxnSpPr>
            <p:cNvPr id="101" name="Google Shape;101;p2"/>
            <p:cNvCxnSpPr/>
            <p:nvPr/>
          </p:nvCxnSpPr>
          <p:spPr>
            <a:xfrm>
              <a:off x="4988417" y="5520744"/>
              <a:ext cx="3339921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2" name="Google Shape;102;p2"/>
            <p:cNvCxnSpPr/>
            <p:nvPr/>
          </p:nvCxnSpPr>
          <p:spPr>
            <a:xfrm rot="10800000">
              <a:off x="4966952" y="5649532"/>
              <a:ext cx="33485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03" name="Google Shape;103;p2"/>
          <p:cNvGrpSpPr/>
          <p:nvPr/>
        </p:nvGrpSpPr>
        <p:grpSpPr>
          <a:xfrm rot="-10070263" flipH="1">
            <a:off x="6183573" y="5081305"/>
            <a:ext cx="3694732" cy="45719"/>
            <a:chOff x="4966952" y="5520744"/>
            <a:chExt cx="3361386" cy="128788"/>
          </a:xfrm>
        </p:grpSpPr>
        <p:cxnSp>
          <p:nvCxnSpPr>
            <p:cNvPr id="104" name="Google Shape;104;p2"/>
            <p:cNvCxnSpPr/>
            <p:nvPr/>
          </p:nvCxnSpPr>
          <p:spPr>
            <a:xfrm>
              <a:off x="4988417" y="5520744"/>
              <a:ext cx="3339921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5" name="Google Shape;105;p2"/>
            <p:cNvCxnSpPr/>
            <p:nvPr/>
          </p:nvCxnSpPr>
          <p:spPr>
            <a:xfrm rot="10800000">
              <a:off x="4966952" y="5649532"/>
              <a:ext cx="33485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06" name="Google Shape;106;p2"/>
          <p:cNvSpPr/>
          <p:nvPr/>
        </p:nvSpPr>
        <p:spPr>
          <a:xfrm>
            <a:off x="7131818" y="3939758"/>
            <a:ext cx="2089277" cy="1312466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754218" y="4365158"/>
            <a:ext cx="8444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681181" y="4434348"/>
            <a:ext cx="1449861" cy="4001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 rot="10800000">
            <a:off x="2685309" y="5011207"/>
            <a:ext cx="0" cy="13177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2"/>
          <p:cNvCxnSpPr>
            <a:endCxn id="108" idx="1"/>
          </p:cNvCxnSpPr>
          <p:nvPr/>
        </p:nvCxnSpPr>
        <p:spPr>
          <a:xfrm>
            <a:off x="3994781" y="4634403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2"/>
          <p:cNvSpPr/>
          <p:nvPr/>
        </p:nvSpPr>
        <p:spPr>
          <a:xfrm rot="812455">
            <a:off x="8957349" y="5106266"/>
            <a:ext cx="9036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 rot="-762913">
            <a:off x="6361744" y="4113951"/>
            <a:ext cx="6867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FD09490-8529-9312-925E-DFD1666EBAC8}"/>
              </a:ext>
            </a:extLst>
          </p:cNvPr>
          <p:cNvSpPr txBox="1"/>
          <p:nvPr/>
        </p:nvSpPr>
        <p:spPr>
          <a:xfrm>
            <a:off x="454587" y="158620"/>
            <a:ext cx="1147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48"/>
    </mc:Choice>
    <mc:Fallback xmlns="">
      <p:transition spd="slow" advTm="465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2">
            <a:extLst>
              <a:ext uri="{FF2B5EF4-FFF2-40B4-BE49-F238E27FC236}">
                <a16:creationId xmlns:a16="http://schemas.microsoft.com/office/drawing/2014/main" id="{3A07A8B1-1F40-4308-AD40-D0760D613F97}"/>
              </a:ext>
            </a:extLst>
          </p:cNvPr>
          <p:cNvSpPr txBox="1"/>
          <p:nvPr/>
        </p:nvSpPr>
        <p:spPr>
          <a:xfrm>
            <a:off x="304055" y="1051171"/>
            <a:ext cx="115652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You can create live streaming in this way.</a:t>
            </a:r>
          </a:p>
        </p:txBody>
      </p:sp>
      <p:sp>
        <p:nvSpPr>
          <p:cNvPr id="3" name="Google Shape;92;p2">
            <a:extLst>
              <a:ext uri="{FF2B5EF4-FFF2-40B4-BE49-F238E27FC236}">
                <a16:creationId xmlns:a16="http://schemas.microsoft.com/office/drawing/2014/main" id="{547A6F9B-AB6E-4826-8291-D248BE1B4988}"/>
              </a:ext>
            </a:extLst>
          </p:cNvPr>
          <p:cNvSpPr/>
          <p:nvPr/>
        </p:nvSpPr>
        <p:spPr>
          <a:xfrm>
            <a:off x="705829" y="1964452"/>
            <a:ext cx="1557952" cy="7078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DNN model output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2">
            <a:extLst>
              <a:ext uri="{FF2B5EF4-FFF2-40B4-BE49-F238E27FC236}">
                <a16:creationId xmlns:a16="http://schemas.microsoft.com/office/drawing/2014/main" id="{F7677CAE-A7E4-4450-9D65-8D6B59802C3B}"/>
              </a:ext>
            </a:extLst>
          </p:cNvPr>
          <p:cNvSpPr/>
          <p:nvPr/>
        </p:nvSpPr>
        <p:spPr>
          <a:xfrm>
            <a:off x="1484804" y="3026221"/>
            <a:ext cx="2534343" cy="70784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Encoder &amp;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Segmenter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ffmpeg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2;p2">
            <a:extLst>
              <a:ext uri="{FF2B5EF4-FFF2-40B4-BE49-F238E27FC236}">
                <a16:creationId xmlns:a16="http://schemas.microsoft.com/office/drawing/2014/main" id="{8EE346D8-E7A8-4448-A5FD-806EA1F4B7FA}"/>
              </a:ext>
            </a:extLst>
          </p:cNvPr>
          <p:cNvSpPr/>
          <p:nvPr/>
        </p:nvSpPr>
        <p:spPr>
          <a:xfrm>
            <a:off x="2914707" y="1958073"/>
            <a:ext cx="2052754" cy="7078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Segments (.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file (.m3u8)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4551B26E-C382-41B6-8294-523899450785}"/>
              </a:ext>
            </a:extLst>
          </p:cNvPr>
          <p:cNvCxnSpPr>
            <a:cxnSpLocks/>
            <a:stCxn id="3" idx="2"/>
            <a:endCxn id="9" idx="2"/>
          </p:cNvCxnSpPr>
          <p:nvPr/>
        </p:nvCxnSpPr>
        <p:spPr>
          <a:xfrm rot="5400000" flipH="1" flipV="1">
            <a:off x="2709754" y="1440969"/>
            <a:ext cx="6379" cy="2456279"/>
          </a:xfrm>
          <a:prstGeom prst="curvedConnector3">
            <a:avLst>
              <a:gd name="adj1" fmla="val -49000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08;p2">
            <a:extLst>
              <a:ext uri="{FF2B5EF4-FFF2-40B4-BE49-F238E27FC236}">
                <a16:creationId xmlns:a16="http://schemas.microsoft.com/office/drawing/2014/main" id="{D02A09F7-56AF-4D6A-9338-42179D791A93}"/>
              </a:ext>
            </a:extLst>
          </p:cNvPr>
          <p:cNvSpPr/>
          <p:nvPr/>
        </p:nvSpPr>
        <p:spPr>
          <a:xfrm>
            <a:off x="4019147" y="2954270"/>
            <a:ext cx="2429576" cy="40006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tagged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2;p2">
            <a:extLst>
              <a:ext uri="{FF2B5EF4-FFF2-40B4-BE49-F238E27FC236}">
                <a16:creationId xmlns:a16="http://schemas.microsoft.com/office/drawing/2014/main" id="{2B72E5E1-B909-48B2-A09B-5ABC0D017454}"/>
              </a:ext>
            </a:extLst>
          </p:cNvPr>
          <p:cNvSpPr/>
          <p:nvPr/>
        </p:nvSpPr>
        <p:spPr>
          <a:xfrm>
            <a:off x="5747812" y="2249614"/>
            <a:ext cx="1557952" cy="4000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5590D472-1721-4E50-A8F7-DF674FC06E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30746" y="1561479"/>
            <a:ext cx="6379" cy="2208879"/>
          </a:xfrm>
          <a:prstGeom prst="curvedConnector3">
            <a:avLst>
              <a:gd name="adj1" fmla="val -49000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1FA4335-5ED7-4BA5-856C-968C503F7F2D}"/>
              </a:ext>
            </a:extLst>
          </p:cNvPr>
          <p:cNvCxnSpPr>
            <a:stCxn id="19" idx="3"/>
          </p:cNvCxnSpPr>
          <p:nvPr/>
        </p:nvCxnSpPr>
        <p:spPr>
          <a:xfrm flipV="1">
            <a:off x="7305764" y="2449648"/>
            <a:ext cx="139394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08;p2">
            <a:extLst>
              <a:ext uri="{FF2B5EF4-FFF2-40B4-BE49-F238E27FC236}">
                <a16:creationId xmlns:a16="http://schemas.microsoft.com/office/drawing/2014/main" id="{99A4F3AA-9FBD-4892-B364-70EF1F4B8366}"/>
              </a:ext>
            </a:extLst>
          </p:cNvPr>
          <p:cNvSpPr/>
          <p:nvPr/>
        </p:nvSpPr>
        <p:spPr>
          <a:xfrm>
            <a:off x="8547604" y="2249613"/>
            <a:ext cx="2429576" cy="40006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in a browser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66D63A-82EF-121C-A810-BC201E340137}"/>
              </a:ext>
            </a:extLst>
          </p:cNvPr>
          <p:cNvSpPr txBox="1"/>
          <p:nvPr/>
        </p:nvSpPr>
        <p:spPr>
          <a:xfrm>
            <a:off x="304055" y="158620"/>
            <a:ext cx="11629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31"/>
    </mc:Choice>
    <mc:Fallback xmlns="">
      <p:transition spd="slow" advTm="632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562377" y="1113217"/>
            <a:ext cx="11067245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Part1: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</a:t>
            </a: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(35 points)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Part2: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Model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(30 points)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Part3: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zh-TW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Part4: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r>
              <a:rPr lang="en-US" altLang="zh-TW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points)</a:t>
            </a:r>
            <a:endParaRPr lang="en-US" altLang="zh-TW"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check the Part1, Part2, Part3 in the demo. </a:t>
            </a:r>
            <a:endParaRPr lang="fr-F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600DC34-F983-6FD1-A305-2A03D278DF34}"/>
              </a:ext>
            </a:extLst>
          </p:cNvPr>
          <p:cNvSpPr txBox="1"/>
          <p:nvPr/>
        </p:nvSpPr>
        <p:spPr>
          <a:xfrm>
            <a:off x="83976" y="158620"/>
            <a:ext cx="11849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Calibri" panose="020F0502020204030204" pitchFamily="34" charset="0"/>
                <a:cs typeface="Calibri" panose="020F0502020204030204" pitchFamily="34" charset="0"/>
              </a:rPr>
              <a:t>Grading Policy</a:t>
            </a:r>
            <a:endParaRPr lang="zh-TW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64"/>
    </mc:Choice>
    <mc:Fallback xmlns="">
      <p:transition spd="slow" advTm="470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427502" y="1386813"/>
            <a:ext cx="1141014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1 Live Streaming (30 points)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any tool to build your streaming server, such as python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http.server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flask, etc. </a:t>
            </a:r>
            <a:endParaRPr lang="en-US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using Twitch, YouTube, Live house, or OBS is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allowed.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</a:t>
            </a: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encoded file must be a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LIVE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video segment, thus you will need a camera.</a:t>
            </a: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avoid large latency. (&lt;1 sec)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6192F7-DF38-32A5-C955-A7A5399BB72C}"/>
              </a:ext>
            </a:extLst>
          </p:cNvPr>
          <p:cNvSpPr txBox="1"/>
          <p:nvPr/>
        </p:nvSpPr>
        <p:spPr>
          <a:xfrm>
            <a:off x="207637" y="221321"/>
            <a:ext cx="11849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Part1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67"/>
    </mc:Choice>
    <mc:Fallback xmlns="">
      <p:transition spd="slow" advTm="456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606117" y="1538878"/>
            <a:ext cx="11212796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 Deep Learning Network (30 points)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deep learning network to achieve this part.</a:t>
            </a:r>
            <a:endParaRPr lang="en-US" dirty="0">
              <a:ea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Tracking</a:t>
            </a:r>
          </a:p>
          <a:p>
            <a:pPr marL="342900" lvl="1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You can use any tracking model</a:t>
            </a:r>
          </a:p>
          <a:p>
            <a:pPr marL="342900" lvl="1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use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TransTrack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1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https://github.com/PeizeSun/TransTrack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BF3BEC2-EEB6-1F66-D1A2-0FEB2A0F5208}"/>
              </a:ext>
            </a:extLst>
          </p:cNvPr>
          <p:cNvSpPr txBox="1"/>
          <p:nvPr/>
        </p:nvSpPr>
        <p:spPr>
          <a:xfrm>
            <a:off x="334277" y="294474"/>
            <a:ext cx="11542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Part2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21"/>
    </mc:Choice>
    <mc:Fallback xmlns="">
      <p:transition spd="slow" advTm="526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699992" y="852513"/>
            <a:ext cx="11098203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3 Extensions (</a:t>
            </a:r>
            <a:r>
              <a:rPr lang="en-US" altLang="zh-TW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points)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provide a user interface (e.g., mouse) to specify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track.</a:t>
            </a:r>
            <a:endParaRPr dirty="0"/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one or multiple objects on the screen to track </a:t>
            </a:r>
          </a:p>
          <a:p>
            <a:pPr lvl="8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the tracked objects are enclosed with bounding boxes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selection of any object that is currently under tracking.</a:t>
            </a:r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>
              <a:buClr>
                <a:schemeClr val="dk1"/>
              </a:buClr>
              <a:buSzPts val="2400"/>
            </a:pPr>
            <a:r>
              <a:rPr lang="en-US" altLang="zh-TW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</a:t>
            </a:r>
            <a:r>
              <a:rPr lang="en-US" sz="2400" i="1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get the mouse coordinate and use </a:t>
            </a:r>
            <a:r>
              <a:rPr lang="en-US" sz="2400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pass to python.</a:t>
            </a:r>
          </a:p>
          <a:p>
            <a:pPr marL="342900" lvl="2" indent="-3429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5658568-5D02-0991-3D28-1AFACB79FDA3}"/>
              </a:ext>
            </a:extLst>
          </p:cNvPr>
          <p:cNvSpPr txBox="1"/>
          <p:nvPr/>
        </p:nvSpPr>
        <p:spPr>
          <a:xfrm>
            <a:off x="297833" y="158620"/>
            <a:ext cx="1163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Part3 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圖片 2" descr="一張含有 人員, 室內, 人的臉孔, 牆 的圖片&#10;&#10;自動產生的描述">
            <a:extLst>
              <a:ext uri="{FF2B5EF4-FFF2-40B4-BE49-F238E27FC236}">
                <a16:creationId xmlns:a16="http://schemas.microsoft.com/office/drawing/2014/main" id="{43B039D5-10FA-9D80-0C89-A07CF9DB2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5" y="4001667"/>
            <a:ext cx="4795935" cy="26977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F262672-2FAA-F521-E1CF-69E82D9A42A3}"/>
              </a:ext>
            </a:extLst>
          </p:cNvPr>
          <p:cNvSpPr/>
          <p:nvPr/>
        </p:nvSpPr>
        <p:spPr>
          <a:xfrm>
            <a:off x="393805" y="4945226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CEAE19-38E8-E704-2852-2403554141F0}"/>
              </a:ext>
            </a:extLst>
          </p:cNvPr>
          <p:cNvSpPr/>
          <p:nvPr/>
        </p:nvSpPr>
        <p:spPr>
          <a:xfrm>
            <a:off x="1808948" y="4945226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E902BCB0-1C71-9DD3-47FF-21B236724638}"/>
              </a:ext>
            </a:extLst>
          </p:cNvPr>
          <p:cNvSpPr/>
          <p:nvPr/>
        </p:nvSpPr>
        <p:spPr>
          <a:xfrm>
            <a:off x="5399117" y="4908650"/>
            <a:ext cx="1160792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一張含有 人員, 室內, 人的臉孔, 牆 的圖片&#10;&#10;自動產生的描述">
            <a:extLst>
              <a:ext uri="{FF2B5EF4-FFF2-40B4-BE49-F238E27FC236}">
                <a16:creationId xmlns:a16="http://schemas.microsoft.com/office/drawing/2014/main" id="{208D60F6-D352-D06C-A60A-3722BA0AF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30" y="4001667"/>
            <a:ext cx="4795935" cy="26977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1118F09-AC55-032B-3325-84E0A7EF2F4F}"/>
              </a:ext>
            </a:extLst>
          </p:cNvPr>
          <p:cNvSpPr/>
          <p:nvPr/>
        </p:nvSpPr>
        <p:spPr>
          <a:xfrm>
            <a:off x="6821230" y="4945226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03B7519-43E6-6235-97A6-7384F1066DF7}"/>
              </a:ext>
            </a:extLst>
          </p:cNvPr>
          <p:cNvSpPr/>
          <p:nvPr/>
        </p:nvSpPr>
        <p:spPr>
          <a:xfrm rot="18867706">
            <a:off x="2805689" y="5740988"/>
            <a:ext cx="317240" cy="33590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5898F-9042-603A-A666-1DFE2160D814}"/>
              </a:ext>
            </a:extLst>
          </p:cNvPr>
          <p:cNvSpPr/>
          <p:nvPr/>
        </p:nvSpPr>
        <p:spPr>
          <a:xfrm>
            <a:off x="3294258" y="6067397"/>
            <a:ext cx="1156996" cy="46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 !!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04"/>
    </mc:Choice>
    <mc:Fallback xmlns="">
      <p:transition spd="slow" advTm="4870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5658568-5D02-0991-3D28-1AFACB79FDA3}"/>
              </a:ext>
            </a:extLst>
          </p:cNvPr>
          <p:cNvSpPr txBox="1"/>
          <p:nvPr/>
        </p:nvSpPr>
        <p:spPr>
          <a:xfrm>
            <a:off x="397111" y="158620"/>
            <a:ext cx="1153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libri" panose="020F0502020204030204" pitchFamily="34" charset="0"/>
                <a:cs typeface="Calibri" panose="020F0502020204030204" pitchFamily="34" charset="0"/>
              </a:rPr>
              <a:t>Part3</a:t>
            </a:r>
            <a:endParaRPr lang="zh-TW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圖片 9" descr="一張含有 人員, 室內, 人的臉孔, 牆 的圖片&#10;&#10;自動產生的描述">
            <a:extLst>
              <a:ext uri="{FF2B5EF4-FFF2-40B4-BE49-F238E27FC236}">
                <a16:creationId xmlns:a16="http://schemas.microsoft.com/office/drawing/2014/main" id="{430EB7DD-407E-8D13-C67D-769B2617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7" y="1500315"/>
            <a:ext cx="4795935" cy="269771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10E78E3-5475-E880-8172-EE4E9AAD31A6}"/>
              </a:ext>
            </a:extLst>
          </p:cNvPr>
          <p:cNvSpPr/>
          <p:nvPr/>
        </p:nvSpPr>
        <p:spPr>
          <a:xfrm>
            <a:off x="460187" y="2443874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6AE75C-970E-3062-D8FB-F23468AF7E51}"/>
              </a:ext>
            </a:extLst>
          </p:cNvPr>
          <p:cNvSpPr/>
          <p:nvPr/>
        </p:nvSpPr>
        <p:spPr>
          <a:xfrm>
            <a:off x="1875330" y="2443874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404A6C19-16AE-7E7C-8A51-320A06FC1A78}"/>
              </a:ext>
            </a:extLst>
          </p:cNvPr>
          <p:cNvSpPr/>
          <p:nvPr/>
        </p:nvSpPr>
        <p:spPr>
          <a:xfrm>
            <a:off x="5465499" y="2407298"/>
            <a:ext cx="1160792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一張含有 人員, 室內, 人的臉孔, 牆 的圖片&#10;&#10;自動產生的描述">
            <a:extLst>
              <a:ext uri="{FF2B5EF4-FFF2-40B4-BE49-F238E27FC236}">
                <a16:creationId xmlns:a16="http://schemas.microsoft.com/office/drawing/2014/main" id="{F66C4727-ADB8-02BB-B8AD-8111DFB66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612" y="1500315"/>
            <a:ext cx="4795935" cy="269771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91D6A25-A1E9-2F6C-995D-6646F0AC634C}"/>
              </a:ext>
            </a:extLst>
          </p:cNvPr>
          <p:cNvSpPr/>
          <p:nvPr/>
        </p:nvSpPr>
        <p:spPr>
          <a:xfrm>
            <a:off x="6887612" y="2443874"/>
            <a:ext cx="1268963" cy="175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ACD444C-A4F7-DCFB-C23C-A3CC7D338B59}"/>
              </a:ext>
            </a:extLst>
          </p:cNvPr>
          <p:cNvSpPr/>
          <p:nvPr/>
        </p:nvSpPr>
        <p:spPr>
          <a:xfrm rot="18867706">
            <a:off x="2754700" y="3920357"/>
            <a:ext cx="317240" cy="33590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5F39A6-F392-8E94-6058-94CC39D9383D}"/>
              </a:ext>
            </a:extLst>
          </p:cNvPr>
          <p:cNvSpPr/>
          <p:nvPr/>
        </p:nvSpPr>
        <p:spPr>
          <a:xfrm>
            <a:off x="2895476" y="4449037"/>
            <a:ext cx="1156996" cy="46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 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51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04"/>
    </mc:Choice>
    <mc:Fallback xmlns="">
      <p:transition spd="slow" advTm="48704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914</Words>
  <Application>Microsoft Office PowerPoint</Application>
  <PresentationFormat>寬螢幕</PresentationFormat>
  <Paragraphs>152</Paragraphs>
  <Slides>14</Slides>
  <Notes>14</Notes>
  <HiddenSlides>1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佈景主題</vt:lpstr>
      <vt:lpstr>HW4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Timmy</dc:creator>
  <cp:lastModifiedBy>余孟倫</cp:lastModifiedBy>
  <cp:revision>51</cp:revision>
  <dcterms:created xsi:type="dcterms:W3CDTF">2022-12-15T15:27:16Z</dcterms:created>
  <dcterms:modified xsi:type="dcterms:W3CDTF">2023-12-26T06:04:12Z</dcterms:modified>
</cp:coreProperties>
</file>