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57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8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Background pattern&#10;&#10;Description automatically generated">
            <a:extLst>
              <a:ext uri="{FF2B5EF4-FFF2-40B4-BE49-F238E27FC236}">
                <a16:creationId xmlns:a16="http://schemas.microsoft.com/office/drawing/2014/main" id="{0E432BD0-D761-154C-9635-060915DD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9783D-D673-114B-A30B-5D064FB19F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31324" y="3552568"/>
            <a:ext cx="9144000" cy="110747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Please input your topic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E69E1-7A03-A049-8C91-B2D75F9A56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31324" y="4689433"/>
            <a:ext cx="9144000" cy="6301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Please input your name &amp; date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E6E3-8DB5-624A-BC41-4E292B78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B13-4D6D-2842-8A98-85C0C168135F}" type="datetimeFigureOut">
              <a:rPr lang="en-CN" smtClean="0"/>
              <a:t>2021/11/8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EED5-7F57-D045-84F3-39120CCC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E98D-5880-FD43-959F-48A0AB1A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4ED9-9A4E-014B-93CA-22E73CC642A4}" type="slidenum">
              <a:rPr lang="en-CN" smtClean="0"/>
              <a:t>‹#›</a:t>
            </a:fld>
            <a:endParaRPr lang="en-CN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6C0C76A-EEDA-1046-AD1A-85D7D86FE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5442" y="293514"/>
            <a:ext cx="1285103" cy="97155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3F23634-708B-6240-8FB3-DFDE350BC042}"/>
              </a:ext>
            </a:extLst>
          </p:cNvPr>
          <p:cNvGrpSpPr/>
          <p:nvPr/>
        </p:nvGrpSpPr>
        <p:grpSpPr>
          <a:xfrm>
            <a:off x="2767912" y="1482808"/>
            <a:ext cx="6357553" cy="832880"/>
            <a:chOff x="3336323" y="1408670"/>
            <a:chExt cx="5158947" cy="65490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C2F22CF-A80F-9D40-915D-FC95C4AFF5FC}"/>
                </a:ext>
              </a:extLst>
            </p:cNvPr>
            <p:cNvSpPr/>
            <p:nvPr userDrawn="1"/>
          </p:nvSpPr>
          <p:spPr>
            <a:xfrm>
              <a:off x="3336324" y="1408670"/>
              <a:ext cx="5158946" cy="65490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629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solidFill>
                    <a:schemeClr val="bg1"/>
                  </a:solidFill>
                </a:rPr>
                <a:t>持续交付基金会(</a:t>
              </a:r>
              <a:r>
                <a:rPr lang="en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CDF</a:t>
              </a:r>
              <a:r>
                <a:rPr lang="en-CN" sz="2400" dirty="0">
                  <a:solidFill>
                    <a:schemeClr val="bg1"/>
                  </a:solidFill>
                </a:rPr>
                <a:t>)</a:t>
              </a:r>
              <a:r>
                <a:rPr lang="zh-CN" altLang="en-US" sz="2400" dirty="0">
                  <a:solidFill>
                    <a:schemeClr val="bg1"/>
                  </a:solidFill>
                </a:rPr>
                <a:t>首届本土化 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meetup</a:t>
              </a:r>
              <a:endParaRPr lang="en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F6933E3C-B6BD-AB4F-85CE-89A8B6CEC057}"/>
                </a:ext>
              </a:extLst>
            </p:cNvPr>
            <p:cNvSpPr/>
            <p:nvPr userDrawn="1"/>
          </p:nvSpPr>
          <p:spPr>
            <a:xfrm rot="5400000">
              <a:off x="3132437" y="1612557"/>
              <a:ext cx="654908" cy="2471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0A45D9C2-2494-7446-9D40-ECA11D723245}"/>
                </a:ext>
              </a:extLst>
            </p:cNvPr>
            <p:cNvSpPr/>
            <p:nvPr userDrawn="1"/>
          </p:nvSpPr>
          <p:spPr>
            <a:xfrm rot="16200000">
              <a:off x="8044249" y="1612556"/>
              <a:ext cx="654908" cy="24713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3" name="Picture 2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9541CC9-8123-974D-A09A-3FEB2F42C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77" y="136525"/>
            <a:ext cx="1285103" cy="3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6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6F1D-69A8-7245-B05F-D791721F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95CD8-D4BC-884F-956D-19E8BCDC2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F41AA-AD6E-D940-AD2A-1F1C6E86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B13-4D6D-2842-8A98-85C0C168135F}" type="datetimeFigureOut">
              <a:rPr lang="en-CN" smtClean="0"/>
              <a:t>2021/11/8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54C50-C6F9-9F44-B842-DB6277AF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497A-085F-E34F-90F8-35D9AC2B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4ED9-9A4E-014B-93CA-22E73CC642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171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AB813-2B90-C245-A953-EFC8D6A64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CA010-2788-8A46-BD1F-BB7C8A2A0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1846-05CB-E54D-9E70-BD3F0003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B13-4D6D-2842-8A98-85C0C168135F}" type="datetimeFigureOut">
              <a:rPr lang="en-CN" smtClean="0"/>
              <a:t>2021/11/8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9F2D-6550-134B-93ED-D93C74D1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39FD-F521-0946-BDA7-DD26DDAE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4ED9-9A4E-014B-93CA-22E73CC642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4131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D714335-F69D-3543-A894-B8836ED945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A8F542F-714A-8947-9339-6F7F3A72E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679" y="19886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9E84-E55F-4B49-9918-FD08EE61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C5-08C7-1942-A8B6-D1380E871C7C}" type="datetimeFigureOut">
              <a:rPr lang="en-CN" smtClean="0"/>
              <a:t>2021/11/8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4F69-DFC9-8E49-9D46-E05E3137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4FD0-322D-EF47-8C37-9709F4D5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CB25-D586-9D42-9344-F9D9C172D8D0}" type="slidenum">
              <a:rPr lang="en-CN" smtClean="0"/>
              <a:t>‹#›</a:t>
            </a:fld>
            <a:endParaRPr lang="en-C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EC99EFB-4C74-CC41-8F10-D81D932895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830" y="136525"/>
            <a:ext cx="860971" cy="65090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FA3F107-9FB4-784A-B3F5-8E59DEDF3AC1}"/>
              </a:ext>
            </a:extLst>
          </p:cNvPr>
          <p:cNvSpPr/>
          <p:nvPr userDrawn="1"/>
        </p:nvSpPr>
        <p:spPr>
          <a:xfrm>
            <a:off x="8775358" y="6474307"/>
            <a:ext cx="3416642" cy="365126"/>
          </a:xfrm>
          <a:prstGeom prst="roundRect">
            <a:avLst>
              <a:gd name="adj" fmla="val 50000"/>
            </a:avLst>
          </a:prstGeom>
          <a:solidFill>
            <a:srgbClr val="FF0000">
              <a:alpha val="7475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Localization SIG</a:t>
            </a: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34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10548B0-A78D-4447-A23D-13001E236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A8F542F-714A-8947-9339-6F7F3A72E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66931" y="1888003"/>
            <a:ext cx="4114799" cy="625316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谢</a:t>
            </a:r>
            <a:r>
              <a:rPr lang="zh-CN" altLang="en-US" dirty="0"/>
              <a:t>            </a:t>
            </a:r>
            <a:r>
              <a:rPr lang="en-US" dirty="0" err="1"/>
              <a:t>谢</a:t>
            </a:r>
            <a:r>
              <a:rPr lang="zh-CN" altLang="en-US" dirty="0"/>
              <a:t>！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9E84-E55F-4B49-9918-FD08EE61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C5-08C7-1942-A8B6-D1380E871C7C}" type="datetimeFigureOut">
              <a:rPr lang="en-CN" smtClean="0"/>
              <a:t>2021/11/8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4F69-DFC9-8E49-9D46-E05E3137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4FD0-322D-EF47-8C37-9709F4D5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CB25-D586-9D42-9344-F9D9C172D8D0}" type="slidenum">
              <a:rPr lang="en-CN" smtClean="0"/>
              <a:t>‹#›</a:t>
            </a:fld>
            <a:endParaRPr lang="en-C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EC99EFB-4C74-CC41-8F10-D81D932895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830" y="136525"/>
            <a:ext cx="860971" cy="65090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FA3F107-9FB4-784A-B3F5-8E59DEDF3AC1}"/>
              </a:ext>
            </a:extLst>
          </p:cNvPr>
          <p:cNvSpPr/>
          <p:nvPr userDrawn="1"/>
        </p:nvSpPr>
        <p:spPr>
          <a:xfrm>
            <a:off x="8775358" y="6474307"/>
            <a:ext cx="3416642" cy="365126"/>
          </a:xfrm>
          <a:prstGeom prst="roundRect">
            <a:avLst>
              <a:gd name="adj" fmla="val 50000"/>
            </a:avLst>
          </a:prstGeom>
          <a:solidFill>
            <a:srgbClr val="FF0000">
              <a:alpha val="7475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Localization SIG</a:t>
            </a: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Qr code&#10;&#10;Description automatically generated">
            <a:extLst>
              <a:ext uri="{FF2B5EF4-FFF2-40B4-BE49-F238E27FC236}">
                <a16:creationId xmlns:a16="http://schemas.microsoft.com/office/drawing/2014/main" id="{F9527E75-C426-0549-A473-8D322700EE4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16782" y="2658077"/>
            <a:ext cx="2184400" cy="2184400"/>
          </a:xfrm>
          <a:prstGeom prst="rect">
            <a:avLst/>
          </a:prstGeom>
        </p:spPr>
      </p:pic>
      <p:pic>
        <p:nvPicPr>
          <p:cNvPr id="19" name="Graphic 18" descr="Angel face outline outline">
            <a:extLst>
              <a:ext uri="{FF2B5EF4-FFF2-40B4-BE49-F238E27FC236}">
                <a16:creationId xmlns:a16="http://schemas.microsoft.com/office/drawing/2014/main" id="{E0CB6A33-B0FA-D947-BD07-5DC7B1E3DBA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1600" y="1743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9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A86E-26CF-3A4A-8219-1DE6DFF7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1D01-0E8A-2A4C-B3FB-9BD1AA6D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79E65-6E7D-E64F-8121-DCB8AACA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B13-4D6D-2842-8A98-85C0C168135F}" type="datetimeFigureOut">
              <a:rPr lang="en-CN" smtClean="0"/>
              <a:t>2021/11/8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178E-A293-9A49-AD9E-5A2E5C07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E60C5-1F55-9049-8C9A-FD760B5D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4ED9-9A4E-014B-93CA-22E73CC642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201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D16B-8417-F544-97E8-89C17773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4563-1B55-8141-8A6E-136DE7DAB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46CC-C231-3A43-A3F8-7F06A733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B13-4D6D-2842-8A98-85C0C168135F}" type="datetimeFigureOut">
              <a:rPr lang="en-CN" smtClean="0"/>
              <a:t>2021/11/8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EDB1-E9F2-AE42-9036-3FC9E3EA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981F-1B93-434E-AD76-144C6A62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4ED9-9A4E-014B-93CA-22E73CC642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456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63D2-4124-9D4F-8FD4-F6A3AD97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24AA-5EE5-B743-A44B-8DD4A11E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6E400-8C7C-C644-B4AA-38949A1D4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A13E0-5772-6143-8C8F-906BD27C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B13-4D6D-2842-8A98-85C0C168135F}" type="datetimeFigureOut">
              <a:rPr lang="en-CN" smtClean="0"/>
              <a:t>2021/11/8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87020-F009-364D-BB8E-561DC314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830F9-E8AB-1C45-B363-BB5421AF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4ED9-9A4E-014B-93CA-22E73CC642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879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CE7D-5B18-1847-AE51-11ECCCB5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5F250-172D-5C49-8389-234E40EAB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B683B-B7EC-9244-B7BE-6019A6381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AF207-72BA-8649-902D-B68D7A5E9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DF0FD-9419-EE47-BF81-A4444C6AD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3BD4C-B408-2D49-992E-39D18D67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B13-4D6D-2842-8A98-85C0C168135F}" type="datetimeFigureOut">
              <a:rPr lang="en-CN" smtClean="0"/>
              <a:t>2021/11/8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CC9A8-3E5A-F944-B209-C4025D4E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C8A94-9078-2B41-A0AB-655E3ABF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4ED9-9A4E-014B-93CA-22E73CC642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82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B9C5-7E8E-284F-877E-6212A6B6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137D4-24DD-BA4C-9A64-4A3F158C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B13-4D6D-2842-8A98-85C0C168135F}" type="datetimeFigureOut">
              <a:rPr lang="en-CN" smtClean="0"/>
              <a:t>2021/11/8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839FA-4A4D-6147-9972-B063FE97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4AE28-8134-BD48-90F7-A4BB5E0D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4ED9-9A4E-014B-93CA-22E73CC642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080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28804-EDFC-6B4F-93D5-38841ABE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B13-4D6D-2842-8A98-85C0C168135F}" type="datetimeFigureOut">
              <a:rPr lang="en-CN" smtClean="0"/>
              <a:t>2021/11/8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E612E-75AC-0042-A28F-4E022CDC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527B9-4EB8-324F-A3AB-410C2E4B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4ED9-9A4E-014B-93CA-22E73CC642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922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E4C4-9CB1-C540-ABEE-264CE92F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93D3-2491-4D49-B32B-15D8D3CA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839BC-621D-874C-B34A-324D6608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6CB9E-AF84-5C4F-83C4-CB45C496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B13-4D6D-2842-8A98-85C0C168135F}" type="datetimeFigureOut">
              <a:rPr lang="en-CN" smtClean="0"/>
              <a:t>2021/11/8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DD11C-63FC-D24D-8615-893E5A10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82555-D212-2B4B-8D59-C956ABC8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4ED9-9A4E-014B-93CA-22E73CC642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38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611B-0B59-7649-B42D-80D329CB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4581D-8C69-5C48-8DED-1FC34BE6D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84E50-AC06-464D-A72E-03B65F772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25F98-6C20-0249-8686-200973DE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B13-4D6D-2842-8A98-85C0C168135F}" type="datetimeFigureOut">
              <a:rPr lang="en-CN" smtClean="0"/>
              <a:t>2021/11/8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FE8D-940E-E547-8568-7D983624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748A7-1956-0446-8DA5-BE39538E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4ED9-9A4E-014B-93CA-22E73CC642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046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CC080-294C-A941-8895-930DC57C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9EFA5-BA2D-1545-BA3A-FD952E23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7644-B635-6545-AA49-2D6C12CD2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13B13-4D6D-2842-8A98-85C0C168135F}" type="datetimeFigureOut">
              <a:rPr lang="en-CN" smtClean="0"/>
              <a:t>2021/11/8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DA31-B519-874C-9FC9-FEBFB7AA5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7EC2-755B-8F4F-87FA-16EED6B0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94ED9-9A4E-014B-93CA-22E73CC642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443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8C3E-0ACA-1B4B-979F-7FEA2BB9F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323" y="3204610"/>
            <a:ext cx="9144000" cy="1107474"/>
          </a:xfrm>
        </p:spPr>
        <p:txBody>
          <a:bodyPr/>
          <a:lstStyle/>
          <a:p>
            <a:r>
              <a:rPr lang="en-CN" dirty="0"/>
              <a:t>CDF Chinese</a:t>
            </a:r>
            <a:r>
              <a:rPr lang="zh-CN" altLang="en-US" dirty="0"/>
              <a:t> </a:t>
            </a:r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SIG</a:t>
            </a:r>
            <a:r>
              <a:rPr lang="zh-CN" altLang="en-US" dirty="0"/>
              <a:t> 介绍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C43FD-1AF1-EC46-B089-30FDB344E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1258" y="4875549"/>
            <a:ext cx="3964131" cy="630151"/>
          </a:xfrm>
        </p:spPr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 年 </a:t>
            </a:r>
            <a:r>
              <a:rPr lang="en-US" altLang="zh-CN" dirty="0"/>
              <a:t>11</a:t>
            </a:r>
            <a:r>
              <a:rPr lang="zh-CN" altLang="en-US" dirty="0"/>
              <a:t> 月 </a:t>
            </a:r>
            <a:r>
              <a:rPr lang="en-US" altLang="zh-CN" dirty="0"/>
              <a:t>13</a:t>
            </a:r>
            <a:r>
              <a:rPr lang="zh-CN" altLang="en-US" dirty="0"/>
              <a:t> 日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4936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183B1-D10A-2340-82E2-D155F33A312F}"/>
              </a:ext>
            </a:extLst>
          </p:cNvPr>
          <p:cNvSpPr txBox="1"/>
          <p:nvPr/>
        </p:nvSpPr>
        <p:spPr>
          <a:xfrm>
            <a:off x="4814096" y="374457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CDF</a:t>
            </a:r>
            <a:r>
              <a:rPr lang="zh-CN" altLang="en-US" sz="2800" dirty="0"/>
              <a:t> 介绍</a:t>
            </a:r>
            <a:endParaRPr lang="en-CN" sz="2800" dirty="0"/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CD8373D-DE08-EF4B-A153-CCAAFE26CB4A}"/>
              </a:ext>
            </a:extLst>
          </p:cNvPr>
          <p:cNvSpPr/>
          <p:nvPr/>
        </p:nvSpPr>
        <p:spPr>
          <a:xfrm>
            <a:off x="494044" y="1296237"/>
            <a:ext cx="11203912" cy="1346479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CD Foundation is an open source community improving the world's ability to deliver software with security and speed.</a:t>
            </a:r>
            <a:endParaRPr lang="en-US" sz="2800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744F7E9-CD69-9F4E-AD0C-4F778C9D2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912" y="3272380"/>
            <a:ext cx="2081107" cy="126947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288F54B-F6F2-CA44-B569-E5ECC3E4B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4736" y="3257217"/>
            <a:ext cx="2395322" cy="114139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9AA5D3F-7F58-4546-A6CC-A05D6DA2A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474" y="4609263"/>
            <a:ext cx="1905000" cy="1905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5CBE10F-C11B-454D-AD01-229E13BC63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860" y="4815533"/>
            <a:ext cx="1781209" cy="178120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0D47E6AC-05EB-F74A-80DC-99E47270F7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92697" y="2905700"/>
            <a:ext cx="2691570" cy="1641858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78CC79BE-6931-5348-8A8B-3BCAC4FF47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46480" y="3041276"/>
            <a:ext cx="2232608" cy="136189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7F295A8-3A18-9A43-8EFD-9202D15C62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7912" y="4769021"/>
            <a:ext cx="1905001" cy="190500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AFCCEA2-2250-4847-A0FB-139170181DA6}"/>
              </a:ext>
            </a:extLst>
          </p:cNvPr>
          <p:cNvSpPr txBox="1"/>
          <p:nvPr/>
        </p:nvSpPr>
        <p:spPr>
          <a:xfrm>
            <a:off x="9345061" y="5969950"/>
            <a:ext cx="2534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cd.foundation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endParaRPr lang="en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43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183B1-D10A-2340-82E2-D155F33A312F}"/>
              </a:ext>
            </a:extLst>
          </p:cNvPr>
          <p:cNvSpPr txBox="1"/>
          <p:nvPr/>
        </p:nvSpPr>
        <p:spPr>
          <a:xfrm>
            <a:off x="4814096" y="37445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我们是谁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89082-D864-E249-95D5-43F15EFA9CBE}"/>
              </a:ext>
            </a:extLst>
          </p:cNvPr>
          <p:cNvGrpSpPr/>
          <p:nvPr/>
        </p:nvGrpSpPr>
        <p:grpSpPr>
          <a:xfrm>
            <a:off x="1048043" y="4567328"/>
            <a:ext cx="1750903" cy="194031"/>
            <a:chOff x="1263601" y="2066848"/>
            <a:chExt cx="1750903" cy="194031"/>
          </a:xfrm>
        </p:grpSpPr>
        <p:sp>
          <p:nvSpPr>
            <p:cNvPr id="3" name="Chevron 2">
              <a:extLst>
                <a:ext uri="{FF2B5EF4-FFF2-40B4-BE49-F238E27FC236}">
                  <a16:creationId xmlns:a16="http://schemas.microsoft.com/office/drawing/2014/main" id="{B8B90F3C-F02E-744B-A964-354BB5E29060}"/>
                </a:ext>
              </a:extLst>
            </p:cNvPr>
            <p:cNvSpPr/>
            <p:nvPr/>
          </p:nvSpPr>
          <p:spPr>
            <a:xfrm>
              <a:off x="1263601" y="2066848"/>
              <a:ext cx="1750903" cy="194031"/>
            </a:xfrm>
            <a:prstGeom prst="chevr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2B207AB-366A-834E-933C-95935EB433EC}"/>
                </a:ext>
              </a:extLst>
            </p:cNvPr>
            <p:cNvSpPr/>
            <p:nvPr/>
          </p:nvSpPr>
          <p:spPr>
            <a:xfrm>
              <a:off x="1986947" y="2066848"/>
              <a:ext cx="192298" cy="19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904A87-3001-9B4B-A911-23DBABCA19F1}"/>
              </a:ext>
            </a:extLst>
          </p:cNvPr>
          <p:cNvSpPr txBox="1"/>
          <p:nvPr/>
        </p:nvSpPr>
        <p:spPr>
          <a:xfrm>
            <a:off x="1203960" y="493977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2020 年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月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B6E63-D777-5A4D-BAA6-43A96D33FD81}"/>
              </a:ext>
            </a:extLst>
          </p:cNvPr>
          <p:cNvSpPr txBox="1"/>
          <p:nvPr/>
        </p:nvSpPr>
        <p:spPr>
          <a:xfrm>
            <a:off x="1109158" y="3981191"/>
            <a:ext cx="170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Proposal</a:t>
            </a:r>
            <a:r>
              <a:rPr lang="zh-CN" altLang="en-US" dirty="0"/>
              <a:t> </a:t>
            </a:r>
            <a:r>
              <a:rPr lang="en-US" altLang="zh-CN" dirty="0"/>
              <a:t>by Rick</a:t>
            </a:r>
            <a:endParaRPr lang="en-CN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F472E-570E-3440-A4B0-6F73D8E1D22C}"/>
              </a:ext>
            </a:extLst>
          </p:cNvPr>
          <p:cNvGrpSpPr/>
          <p:nvPr/>
        </p:nvGrpSpPr>
        <p:grpSpPr>
          <a:xfrm>
            <a:off x="3076378" y="4567328"/>
            <a:ext cx="1750903" cy="194031"/>
            <a:chOff x="3214656" y="2066848"/>
            <a:chExt cx="1750903" cy="194031"/>
          </a:xfrm>
        </p:grpSpPr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B30B06E2-F176-3546-B3F8-F6D85BDC0401}"/>
                </a:ext>
              </a:extLst>
            </p:cNvPr>
            <p:cNvSpPr/>
            <p:nvPr/>
          </p:nvSpPr>
          <p:spPr>
            <a:xfrm>
              <a:off x="3214656" y="2066848"/>
              <a:ext cx="1750903" cy="194031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399C52-CA28-1E45-9FD7-B107267E8556}"/>
                </a:ext>
              </a:extLst>
            </p:cNvPr>
            <p:cNvSpPr/>
            <p:nvPr/>
          </p:nvSpPr>
          <p:spPr>
            <a:xfrm>
              <a:off x="3938002" y="2066848"/>
              <a:ext cx="192298" cy="19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3676DB5-BE13-0947-BD65-51D492D52DB7}"/>
              </a:ext>
            </a:extLst>
          </p:cNvPr>
          <p:cNvSpPr txBox="1"/>
          <p:nvPr/>
        </p:nvSpPr>
        <p:spPr>
          <a:xfrm>
            <a:off x="3263871" y="494941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2021 年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月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CC5D23-946A-5043-B177-386B0F94D7B6}"/>
              </a:ext>
            </a:extLst>
          </p:cNvPr>
          <p:cNvSpPr txBox="1"/>
          <p:nvPr/>
        </p:nvSpPr>
        <p:spPr>
          <a:xfrm>
            <a:off x="3193566" y="4019583"/>
            <a:ext cx="13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Mike Joined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E58E7A-34BC-E842-9473-240D95D782DC}"/>
              </a:ext>
            </a:extLst>
          </p:cNvPr>
          <p:cNvGrpSpPr/>
          <p:nvPr/>
        </p:nvGrpSpPr>
        <p:grpSpPr>
          <a:xfrm>
            <a:off x="5092801" y="4556052"/>
            <a:ext cx="1750903" cy="194031"/>
            <a:chOff x="5121377" y="2066848"/>
            <a:chExt cx="1750903" cy="194031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6E4333B5-A248-DA4B-8983-8222637D0D11}"/>
                </a:ext>
              </a:extLst>
            </p:cNvPr>
            <p:cNvSpPr/>
            <p:nvPr/>
          </p:nvSpPr>
          <p:spPr>
            <a:xfrm>
              <a:off x="5121377" y="2066848"/>
              <a:ext cx="1750903" cy="194031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5663A3-2A7D-BF45-89BA-EB01109A747C}"/>
                </a:ext>
              </a:extLst>
            </p:cNvPr>
            <p:cNvSpPr/>
            <p:nvPr/>
          </p:nvSpPr>
          <p:spPr>
            <a:xfrm>
              <a:off x="5844723" y="2066848"/>
              <a:ext cx="192298" cy="19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5E54101-44C9-6544-9EAD-06480D4B913E}"/>
              </a:ext>
            </a:extLst>
          </p:cNvPr>
          <p:cNvSpPr txBox="1"/>
          <p:nvPr/>
        </p:nvSpPr>
        <p:spPr>
          <a:xfrm>
            <a:off x="5323782" y="493977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2021 年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月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20235-7812-DD42-97DC-70D66B6354C2}"/>
              </a:ext>
            </a:extLst>
          </p:cNvPr>
          <p:cNvSpPr txBox="1"/>
          <p:nvPr/>
        </p:nvSpPr>
        <p:spPr>
          <a:xfrm>
            <a:off x="5356136" y="3780320"/>
            <a:ext cx="1477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Addo with </a:t>
            </a:r>
          </a:p>
          <a:p>
            <a:r>
              <a:rPr lang="en-CN" dirty="0"/>
              <a:t>Others Joined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90456-43D6-E24B-B5CE-07EBF2B969C6}"/>
              </a:ext>
            </a:extLst>
          </p:cNvPr>
          <p:cNvGrpSpPr/>
          <p:nvPr/>
        </p:nvGrpSpPr>
        <p:grpSpPr>
          <a:xfrm>
            <a:off x="7126166" y="4567328"/>
            <a:ext cx="1750903" cy="194031"/>
            <a:chOff x="7028098" y="2066848"/>
            <a:chExt cx="1750903" cy="194031"/>
          </a:xfrm>
        </p:grpSpPr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EFB23111-6520-B044-89E9-243FC465341F}"/>
                </a:ext>
              </a:extLst>
            </p:cNvPr>
            <p:cNvSpPr/>
            <p:nvPr/>
          </p:nvSpPr>
          <p:spPr>
            <a:xfrm>
              <a:off x="7028098" y="2066848"/>
              <a:ext cx="1750903" cy="194031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2D1EE6-8CCA-7A43-AE12-F16D1927BEB9}"/>
                </a:ext>
              </a:extLst>
            </p:cNvPr>
            <p:cNvSpPr/>
            <p:nvPr/>
          </p:nvSpPr>
          <p:spPr>
            <a:xfrm>
              <a:off x="7751444" y="2066848"/>
              <a:ext cx="192298" cy="19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5188389-0153-DF46-B393-BD8678B67FAA}"/>
              </a:ext>
            </a:extLst>
          </p:cNvPr>
          <p:cNvSpPr txBox="1"/>
          <p:nvPr/>
        </p:nvSpPr>
        <p:spPr>
          <a:xfrm>
            <a:off x="7250599" y="495249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2021 年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月</a:t>
            </a:r>
            <a:endParaRPr lang="en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694A8-6DA0-7B45-B621-392396E53A48}"/>
              </a:ext>
            </a:extLst>
          </p:cNvPr>
          <p:cNvSpPr txBox="1"/>
          <p:nvPr/>
        </p:nvSpPr>
        <p:spPr>
          <a:xfrm>
            <a:off x="7250599" y="4016251"/>
            <a:ext cx="156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TOC approved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8B0191-DF6C-624E-8AA0-949A9B839721}"/>
              </a:ext>
            </a:extLst>
          </p:cNvPr>
          <p:cNvGrpSpPr/>
          <p:nvPr/>
        </p:nvGrpSpPr>
        <p:grpSpPr>
          <a:xfrm>
            <a:off x="9119338" y="4556052"/>
            <a:ext cx="1750903" cy="194031"/>
            <a:chOff x="8820751" y="2066848"/>
            <a:chExt cx="1750903" cy="194031"/>
          </a:xfrm>
        </p:grpSpPr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CE66F0BA-53B7-A348-9E80-05D42AC04279}"/>
                </a:ext>
              </a:extLst>
            </p:cNvPr>
            <p:cNvSpPr/>
            <p:nvPr/>
          </p:nvSpPr>
          <p:spPr>
            <a:xfrm>
              <a:off x="8820751" y="2066848"/>
              <a:ext cx="1750903" cy="194031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3CF81C8-2ECA-F543-8400-CA7B211A4651}"/>
                </a:ext>
              </a:extLst>
            </p:cNvPr>
            <p:cNvSpPr/>
            <p:nvPr/>
          </p:nvSpPr>
          <p:spPr>
            <a:xfrm>
              <a:off x="9544097" y="2066848"/>
              <a:ext cx="192298" cy="19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F2C6C7D-95D4-4D4C-83DB-8952C39F8887}"/>
              </a:ext>
            </a:extLst>
          </p:cNvPr>
          <p:cNvSpPr txBox="1"/>
          <p:nvPr/>
        </p:nvSpPr>
        <p:spPr>
          <a:xfrm>
            <a:off x="9173639" y="4927267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2021 年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 月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9537CD-8F44-CD41-BFE9-3FF0F05AAA04}"/>
              </a:ext>
            </a:extLst>
          </p:cNvPr>
          <p:cNvSpPr txBox="1"/>
          <p:nvPr/>
        </p:nvSpPr>
        <p:spPr>
          <a:xfrm>
            <a:off x="8959281" y="4006858"/>
            <a:ext cx="207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First Offline Meetup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F7F9DC-2311-684D-BF3C-6DDC12ED7F0E}"/>
              </a:ext>
            </a:extLst>
          </p:cNvPr>
          <p:cNvSpPr txBox="1"/>
          <p:nvPr/>
        </p:nvSpPr>
        <p:spPr>
          <a:xfrm>
            <a:off x="494044" y="3429000"/>
            <a:ext cx="8679595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CN" dirty="0"/>
              <a:t>成立历程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bg1"/>
                </a:solidFill>
              </a:rPr>
              <a:t>https://</a:t>
            </a:r>
            <a:r>
              <a:rPr lang="en-US" altLang="zh-CN" dirty="0" err="1">
                <a:solidFill>
                  <a:schemeClr val="bg1"/>
                </a:solidFill>
              </a:rPr>
              <a:t>github.com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cdfoundation</a:t>
            </a:r>
            <a:r>
              <a:rPr lang="en-US" altLang="zh-CN" dirty="0">
                <a:solidFill>
                  <a:schemeClr val="bg1"/>
                </a:solidFill>
              </a:rPr>
              <a:t>/toc/pull/75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32" name="Alternate Process 31">
            <a:extLst>
              <a:ext uri="{FF2B5EF4-FFF2-40B4-BE49-F238E27FC236}">
                <a16:creationId xmlns:a16="http://schemas.microsoft.com/office/drawing/2014/main" id="{51E6A52D-134E-214E-B2D6-FD662341E5F1}"/>
              </a:ext>
            </a:extLst>
          </p:cNvPr>
          <p:cNvSpPr/>
          <p:nvPr/>
        </p:nvSpPr>
        <p:spPr>
          <a:xfrm>
            <a:off x="494044" y="1296237"/>
            <a:ext cx="11203912" cy="1346479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CDF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Chinese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Localization</a:t>
            </a:r>
            <a:r>
              <a:rPr lang="zh-CN" altLang="en-US" sz="2400" b="1" dirty="0"/>
              <a:t>（中文本土化）</a:t>
            </a:r>
            <a:r>
              <a:rPr lang="en-US" altLang="zh-CN" sz="2400" b="1" dirty="0"/>
              <a:t>SIG</a:t>
            </a:r>
            <a:r>
              <a:rPr lang="zh-CN" altLang="en-US" sz="2400" b="1" dirty="0"/>
              <a:t>，前身是 </a:t>
            </a:r>
            <a:r>
              <a:rPr lang="en-US" altLang="zh-CN" sz="2400" b="1" dirty="0"/>
              <a:t>Jenkins</a:t>
            </a:r>
            <a:r>
              <a:rPr lang="zh-CN" altLang="en-US" sz="2400" b="1" dirty="0"/>
              <a:t> 群组，后由一群热爱开源、关注持续交付的基友共同发起，由 </a:t>
            </a:r>
            <a:r>
              <a:rPr lang="en-US" altLang="zh-CN" sz="2400" b="1" dirty="0"/>
              <a:t>CDF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TOC</a:t>
            </a:r>
            <a:r>
              <a:rPr lang="zh-CN" altLang="en-US" sz="2400" b="1" dirty="0"/>
              <a:t> 批准的唯一一个由国内人员发起与主导的 </a:t>
            </a:r>
            <a:r>
              <a:rPr lang="en-US" altLang="zh-CN" sz="2400" b="1" dirty="0"/>
              <a:t>CDF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SIG</a:t>
            </a:r>
            <a:r>
              <a:rPr lang="zh-CN" altLang="en-US" sz="2400" b="1" dirty="0"/>
              <a:t>。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EFEDC4-1895-D34F-9E0A-4160ECFC7888}"/>
              </a:ext>
            </a:extLst>
          </p:cNvPr>
          <p:cNvSpPr txBox="1"/>
          <p:nvPr/>
        </p:nvSpPr>
        <p:spPr>
          <a:xfrm>
            <a:off x="439743" y="5802885"/>
            <a:ext cx="8679595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CN" dirty="0"/>
              <a:t>GitHub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bg1"/>
                </a:solidFill>
              </a:rPr>
              <a:t>https://</a:t>
            </a:r>
            <a:r>
              <a:rPr lang="en-US" altLang="zh-CN" dirty="0" err="1">
                <a:solidFill>
                  <a:schemeClr val="bg1"/>
                </a:solidFill>
              </a:rPr>
              <a:t>github.com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cdfoundation</a:t>
            </a:r>
            <a:r>
              <a:rPr lang="en-US" altLang="zh-CN" dirty="0">
                <a:solidFill>
                  <a:schemeClr val="bg1"/>
                </a:solidFill>
              </a:rPr>
              <a:t>/sig-</a:t>
            </a:r>
            <a:r>
              <a:rPr lang="en-US" altLang="zh-CN" dirty="0" err="1">
                <a:solidFill>
                  <a:schemeClr val="bg1"/>
                </a:solidFill>
              </a:rPr>
              <a:t>chinese</a:t>
            </a:r>
            <a:r>
              <a:rPr lang="en-US" altLang="zh-CN" dirty="0">
                <a:solidFill>
                  <a:schemeClr val="bg1"/>
                </a:solidFill>
              </a:rPr>
              <a:t>-localization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2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183B1-D10A-2340-82E2-D155F33A312F}"/>
              </a:ext>
            </a:extLst>
          </p:cNvPr>
          <p:cNvSpPr txBox="1"/>
          <p:nvPr/>
        </p:nvSpPr>
        <p:spPr>
          <a:xfrm>
            <a:off x="4814096" y="37445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我们要干什么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F7F9DC-2311-684D-BF3C-6DDC12ED7F0E}"/>
              </a:ext>
            </a:extLst>
          </p:cNvPr>
          <p:cNvSpPr txBox="1"/>
          <p:nvPr/>
        </p:nvSpPr>
        <p:spPr>
          <a:xfrm>
            <a:off x="1096945" y="1509765"/>
            <a:ext cx="289225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CN" dirty="0">
                <a:solidFill>
                  <a:schemeClr val="bg1"/>
                </a:solidFill>
                <a:latin typeface="+mn-ea"/>
              </a:rPr>
              <a:t>官网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、项目文档中文化</a:t>
            </a:r>
            <a:endParaRPr lang="en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F34534-D7BB-194C-B92D-040044F5A06F}"/>
              </a:ext>
            </a:extLst>
          </p:cNvPr>
          <p:cNvSpPr txBox="1"/>
          <p:nvPr/>
        </p:nvSpPr>
        <p:spPr>
          <a:xfrm>
            <a:off x="1096942" y="2522792"/>
            <a:ext cx="2892251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活动组织</a:t>
            </a:r>
            <a:endParaRPr lang="en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7B3AF5-8BDC-FE41-A9BE-A419D3572F99}"/>
              </a:ext>
            </a:extLst>
          </p:cNvPr>
          <p:cNvSpPr txBox="1"/>
          <p:nvPr/>
        </p:nvSpPr>
        <p:spPr>
          <a:xfrm>
            <a:off x="1096942" y="3592886"/>
            <a:ext cx="2892251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行业报告解读</a:t>
            </a:r>
            <a:endParaRPr lang="en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2BC563-15CB-5943-9FA8-E6B45C467676}"/>
              </a:ext>
            </a:extLst>
          </p:cNvPr>
          <p:cNvSpPr txBox="1"/>
          <p:nvPr/>
        </p:nvSpPr>
        <p:spPr>
          <a:xfrm>
            <a:off x="1096941" y="4662980"/>
            <a:ext cx="2892251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引导更多的国内开源爱好者了解、参与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CDF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开源项目的贡献</a:t>
            </a:r>
            <a:endParaRPr lang="en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8EFF60-22C0-3344-A679-D712897A1651}"/>
              </a:ext>
            </a:extLst>
          </p:cNvPr>
          <p:cNvSpPr txBox="1"/>
          <p:nvPr/>
        </p:nvSpPr>
        <p:spPr>
          <a:xfrm>
            <a:off x="5804597" y="97776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Co-Chair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FEAA9D-8AF3-A949-BE4D-DF831CC42161}"/>
              </a:ext>
            </a:extLst>
          </p:cNvPr>
          <p:cNvSpPr txBox="1"/>
          <p:nvPr/>
        </p:nvSpPr>
        <p:spPr>
          <a:xfrm>
            <a:off x="5900281" y="1471335"/>
            <a:ext cx="329064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solidFill>
                  <a:schemeClr val="bg1"/>
                </a:solidFill>
                <a:latin typeface="+mn-ea"/>
              </a:rPr>
              <a:t>Rick(青云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DevOps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负责人）</a:t>
            </a:r>
            <a:endParaRPr lang="en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498558-FDC1-FE4D-8D6E-72BEB71E91CA}"/>
              </a:ext>
            </a:extLst>
          </p:cNvPr>
          <p:cNvSpPr txBox="1"/>
          <p:nvPr/>
        </p:nvSpPr>
        <p:spPr>
          <a:xfrm>
            <a:off x="5900281" y="1903062"/>
            <a:ext cx="475643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solidFill>
                  <a:schemeClr val="bg1"/>
                </a:solidFill>
                <a:latin typeface="+mn-ea"/>
              </a:rPr>
              <a:t>小马哥(极狐(GitLab)DevOps技术布道师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）</a:t>
            </a:r>
            <a:endParaRPr lang="en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9F9D1C-ED7E-244B-923B-B37C8A722BA0}"/>
              </a:ext>
            </a:extLst>
          </p:cNvPr>
          <p:cNvSpPr txBox="1"/>
          <p:nvPr/>
        </p:nvSpPr>
        <p:spPr>
          <a:xfrm>
            <a:off x="5804597" y="252087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Member</a:t>
            </a:r>
            <a:r>
              <a:rPr lang="zh-CN" altLang="en-US" dirty="0"/>
              <a:t> </a:t>
            </a:r>
            <a:endParaRPr lang="en-CN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621C384-E8B0-3544-84B0-A38C570B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81" y="2890208"/>
            <a:ext cx="4495800" cy="39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2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183B1-D10A-2340-82E2-D155F33A312F}"/>
              </a:ext>
            </a:extLst>
          </p:cNvPr>
          <p:cNvSpPr txBox="1"/>
          <p:nvPr/>
        </p:nvSpPr>
        <p:spPr>
          <a:xfrm>
            <a:off x="4814096" y="37445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阶段性成果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F7F9DC-2311-684D-BF3C-6DDC12ED7F0E}"/>
              </a:ext>
            </a:extLst>
          </p:cNvPr>
          <p:cNvSpPr txBox="1"/>
          <p:nvPr/>
        </p:nvSpPr>
        <p:spPr>
          <a:xfrm>
            <a:off x="2352989" y="1389185"/>
            <a:ext cx="7333624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微信公众号：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Jenkins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（后期会改为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CDF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中文本土化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SIG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）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17000+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</a:t>
            </a:r>
            <a:endParaRPr lang="en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F34534-D7BB-194C-B92D-040044F5A06F}"/>
              </a:ext>
            </a:extLst>
          </p:cNvPr>
          <p:cNvSpPr txBox="1"/>
          <p:nvPr/>
        </p:nvSpPr>
        <p:spPr>
          <a:xfrm>
            <a:off x="2352986" y="2220904"/>
            <a:ext cx="7333626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微信群（已开通企业微信）：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1000+</a:t>
            </a:r>
            <a:endParaRPr lang="en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7B3AF5-8BDC-FE41-A9BE-A419D3572F99}"/>
              </a:ext>
            </a:extLst>
          </p:cNvPr>
          <p:cNvSpPr txBox="1"/>
          <p:nvPr/>
        </p:nvSpPr>
        <p:spPr>
          <a:xfrm>
            <a:off x="2352985" y="3044483"/>
            <a:ext cx="7333624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其他平台：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站、喜马拉雅</a:t>
            </a:r>
            <a:endParaRPr lang="en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2BC563-15CB-5943-9FA8-E6B45C467676}"/>
              </a:ext>
            </a:extLst>
          </p:cNvPr>
          <p:cNvSpPr txBox="1"/>
          <p:nvPr/>
        </p:nvSpPr>
        <p:spPr>
          <a:xfrm>
            <a:off x="2352984" y="3868722"/>
            <a:ext cx="733362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CN" dirty="0">
                <a:solidFill>
                  <a:schemeClr val="bg1"/>
                </a:solidFill>
                <a:latin typeface="+mn-ea"/>
              </a:rPr>
              <a:t>开源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面对面：讲述平常人的开源故事，引导更多人参与开源</a:t>
            </a:r>
            <a:endParaRPr lang="en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094FA-51C6-B848-9D14-3DFD203555EE}"/>
              </a:ext>
            </a:extLst>
          </p:cNvPr>
          <p:cNvSpPr txBox="1"/>
          <p:nvPr/>
        </p:nvSpPr>
        <p:spPr>
          <a:xfrm>
            <a:off x="2352985" y="4692961"/>
            <a:ext cx="7333622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ArgoCD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视频录制（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期）：后期会在公众号发布</a:t>
            </a:r>
            <a:endParaRPr lang="en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70AF98-6170-9648-BB7C-BF27C500C3B8}"/>
              </a:ext>
            </a:extLst>
          </p:cNvPr>
          <p:cNvSpPr txBox="1"/>
          <p:nvPr/>
        </p:nvSpPr>
        <p:spPr>
          <a:xfrm>
            <a:off x="2352984" y="5510392"/>
            <a:ext cx="7333621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CN" altLang="zh-CN" dirty="0">
                <a:solidFill>
                  <a:schemeClr val="bg1"/>
                </a:solidFill>
                <a:latin typeface="+mn-ea"/>
              </a:rPr>
              <a:t>Tekton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Jenkins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Jenkins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等视频录制在进行中，欢迎参与</a:t>
            </a:r>
            <a:endParaRPr lang="en-CN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907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92546-905C-E44C-AB4A-BC8652E71469}"/>
              </a:ext>
            </a:extLst>
          </p:cNvPr>
          <p:cNvSpPr txBox="1"/>
          <p:nvPr/>
        </p:nvSpPr>
        <p:spPr>
          <a:xfrm>
            <a:off x="4814096" y="37445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加入我们</a:t>
            </a:r>
          </a:p>
        </p:txBody>
      </p:sp>
    </p:spTree>
    <p:extLst>
      <p:ext uri="{BB962C8B-B14F-4D97-AF65-F5344CB8AC3E}">
        <p14:creationId xmlns:p14="http://schemas.microsoft.com/office/powerpoint/2010/main" val="846257345"/>
      </p:ext>
    </p:extLst>
  </p:cSld>
  <p:clrMapOvr>
    <a:masterClrMapping/>
  </p:clrMapOvr>
</p:sld>
</file>

<file path=ppt/theme/theme1.xml><?xml version="1.0" encoding="utf-8"?>
<a:theme xmlns:a="http://schemas.openxmlformats.org/drawingml/2006/main" name="cdf-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df-1" id="{FA799983-1AA3-6A46-81C9-D92B27C1ACF2}" vid="{A6D2C74F-0A85-9647-8DDE-0BB10EF633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cdf-3</Template>
  <TotalTime>76</TotalTime>
  <Words>270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Times New Roman</vt:lpstr>
      <vt:lpstr>Wingdings</vt:lpstr>
      <vt:lpstr>cdf-2</vt:lpstr>
      <vt:lpstr>CDF Chinese Localization SIG 介绍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jhma@gitlab.cn</dc:creator>
  <cp:lastModifiedBy>jhma@gitlab.cn</cp:lastModifiedBy>
  <cp:revision>23</cp:revision>
  <dcterms:created xsi:type="dcterms:W3CDTF">2021-11-02T13:39:49Z</dcterms:created>
  <dcterms:modified xsi:type="dcterms:W3CDTF">2021-11-08T14:05:38Z</dcterms:modified>
</cp:coreProperties>
</file>