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6" descr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Please input your topic name"/>
          <p:cNvSpPr txBox="1">
            <a:spLocks noGrp="1"/>
          </p:cNvSpPr>
          <p:nvPr>
            <p:ph type="title" hasCustomPrompt="1"/>
          </p:nvPr>
        </p:nvSpPr>
        <p:spPr>
          <a:xfrm>
            <a:off x="1431323" y="3552568"/>
            <a:ext cx="9144001" cy="110747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t>Please input your topic name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31323" y="4689433"/>
            <a:ext cx="9144001" cy="63015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Please input your name &amp;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4" name="Graphic 15" descr="Graphic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1" y="293513"/>
            <a:ext cx="1285104" cy="9715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 20"/>
          <p:cNvGrpSpPr/>
          <p:nvPr/>
        </p:nvGrpSpPr>
        <p:grpSpPr>
          <a:xfrm>
            <a:off x="2767912" y="1482807"/>
            <a:ext cx="6357554" cy="832881"/>
            <a:chOff x="101517" y="64423"/>
            <a:chExt cx="6357552" cy="832879"/>
          </a:xfrm>
        </p:grpSpPr>
        <p:grpSp>
          <p:nvGrpSpPr>
            <p:cNvPr id="17" name="Rounded Rectangle 17"/>
            <p:cNvGrpSpPr/>
            <p:nvPr/>
          </p:nvGrpSpPr>
          <p:grpSpPr>
            <a:xfrm>
              <a:off x="101518" y="64423"/>
              <a:ext cx="6357552" cy="832880"/>
              <a:chOff x="0" y="0"/>
              <a:chExt cx="6357551" cy="832878"/>
            </a:xfrm>
          </p:grpSpPr>
          <p:sp>
            <p:nvSpPr>
              <p:cNvPr id="15" name="Rectangle"/>
              <p:cNvSpPr/>
              <p:nvPr/>
            </p:nvSpPr>
            <p:spPr>
              <a:xfrm>
                <a:off x="0" y="0"/>
                <a:ext cx="6357552" cy="832879"/>
              </a:xfrm>
              <a:prstGeom prst="roundRect">
                <a:avLst>
                  <a:gd name="adj" fmla="val 0"/>
                </a:avLst>
              </a:prstGeom>
              <a:solidFill>
                <a:srgbClr val="FF0000">
                  <a:alpha val="6296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6" name="持续交付基金会(CDF)首届本土化 meetup"/>
              <p:cNvSpPr txBox="1"/>
              <p:nvPr/>
            </p:nvSpPr>
            <p:spPr>
              <a:xfrm>
                <a:off x="45719" y="161168"/>
                <a:ext cx="6266113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  <a:r>
                  <a:rPr>
                    <a:latin typeface="+mn-lt"/>
                    <a:ea typeface="+mn-ea"/>
                    <a:cs typeface="+mn-cs"/>
                    <a:sym typeface="Helvetica"/>
                  </a:rPr>
                  <a:t>持续交付基金会</a:t>
                </a:r>
                <a:r>
                  <a:t>(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CDF</a:t>
                </a:r>
                <a:r>
                  <a:t>)</a:t>
                </a:r>
                <a:r>
                  <a:rPr>
                    <a:latin typeface="+mn-lt"/>
                    <a:ea typeface="+mn-ea"/>
                    <a:cs typeface="+mn-cs"/>
                    <a:sym typeface="Helvetica"/>
                  </a:rPr>
                  <a:t>首届本土化 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meetup</a:t>
                </a:r>
              </a:p>
            </p:txBody>
          </p:sp>
        </p:grpSp>
        <p:sp>
          <p:nvSpPr>
            <p:cNvPr id="18" name="Triangle 18"/>
            <p:cNvSpPr/>
            <p:nvPr/>
          </p:nvSpPr>
          <p:spPr>
            <a:xfrm rot="5400000">
              <a:off x="-162645" y="328587"/>
              <a:ext cx="832879" cy="304554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Triangle 19"/>
            <p:cNvSpPr/>
            <p:nvPr/>
          </p:nvSpPr>
          <p:spPr>
            <a:xfrm rot="16200000">
              <a:off x="5890354" y="328585"/>
              <a:ext cx="832880" cy="304555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1" name="Picture 22" descr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76" y="136525"/>
            <a:ext cx="1285104" cy="38859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9678" y="1988674"/>
            <a:ext cx="9144001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0" y="136525"/>
            <a:ext cx="860971" cy="6509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Rounded Rectangle 10"/>
          <p:cNvGrpSpPr/>
          <p:nvPr/>
        </p:nvGrpSpPr>
        <p:grpSpPr>
          <a:xfrm>
            <a:off x="8775358" y="6474307"/>
            <a:ext cx="3416642" cy="365127"/>
            <a:chOff x="0" y="0"/>
            <a:chExt cx="3416641" cy="365125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3416642" cy="365126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747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5" name="CDF Chinese Localization SIG"/>
            <p:cNvSpPr txBox="1"/>
            <p:nvPr/>
          </p:nvSpPr>
          <p:spPr>
            <a:xfrm>
              <a:off x="99190" y="26859"/>
              <a:ext cx="3218261" cy="311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CDF Chinese Localization SIG</a:t>
              </a:r>
            </a:p>
          </p:txBody>
        </p:sp>
      </p:grp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66930" y="1888002"/>
            <a:ext cx="4114800" cy="62531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/>
            </a:lvl1pPr>
            <a:lvl2pPr marL="0" indent="457200" algn="ctr">
              <a:buSzTx/>
              <a:buFontTx/>
              <a:buNone/>
              <a:defRPr sz="3200"/>
            </a:lvl2pPr>
            <a:lvl3pPr marL="0" indent="914400" algn="ctr">
              <a:buSzTx/>
              <a:buFontTx/>
              <a:buNone/>
              <a:defRPr sz="3200"/>
            </a:lvl3pPr>
            <a:lvl4pPr marL="0" indent="1371600" algn="ctr">
              <a:buSzTx/>
              <a:buFontTx/>
              <a:buNone/>
              <a:defRPr sz="3200"/>
            </a:lvl4pPr>
            <a:lvl5pPr marL="0" indent="1828800" algn="ctr">
              <a:buSzTx/>
              <a:buFontTx/>
              <a:buNone/>
              <a:defRPr sz="3200"/>
            </a:lvl5pPr>
          </a:lstStyle>
          <a:p>
            <a:r>
              <a:t>谢            谢！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0" y="136525"/>
            <a:ext cx="860971" cy="6509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Rounded Rectangle 10"/>
          <p:cNvGrpSpPr/>
          <p:nvPr/>
        </p:nvGrpSpPr>
        <p:grpSpPr>
          <a:xfrm>
            <a:off x="8775358" y="6474307"/>
            <a:ext cx="3416642" cy="365127"/>
            <a:chOff x="0" y="0"/>
            <a:chExt cx="3416641" cy="365125"/>
          </a:xfrm>
        </p:grpSpPr>
        <p:sp>
          <p:nvSpPr>
            <p:cNvPr id="117" name="Rounded Rectangle"/>
            <p:cNvSpPr/>
            <p:nvPr/>
          </p:nvSpPr>
          <p:spPr>
            <a:xfrm>
              <a:off x="0" y="0"/>
              <a:ext cx="3416642" cy="365126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747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CDF Chinese Localization SIG"/>
            <p:cNvSpPr txBox="1"/>
            <p:nvPr/>
          </p:nvSpPr>
          <p:spPr>
            <a:xfrm>
              <a:off x="99190" y="26859"/>
              <a:ext cx="3218261" cy="311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CDF Chinese Localization SIG</a:t>
              </a:r>
            </a:p>
          </p:txBody>
        </p:sp>
      </p:grpSp>
      <p:pic>
        <p:nvPicPr>
          <p:cNvPr id="120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782" y="2658077"/>
            <a:ext cx="2184401" cy="218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phic 18" descr="Graphic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743677"/>
            <a:ext cx="91440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1431323" y="3204610"/>
            <a:ext cx="9144001" cy="1107474"/>
          </a:xfrm>
          <a:prstGeom prst="rect">
            <a:avLst/>
          </a:prstGeom>
        </p:spPr>
        <p:txBody>
          <a:bodyPr/>
          <a:lstStyle/>
          <a:p>
            <a:r>
              <a:t>CDF Chinese Localization SIG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021258" y="4875548"/>
            <a:ext cx="3964131" cy="630152"/>
          </a:xfrm>
          <a:prstGeom prst="rect">
            <a:avLst/>
          </a:prstGeom>
        </p:spPr>
        <p:txBody>
          <a:bodyPr/>
          <a:lstStyle/>
          <a:p>
            <a:r>
              <a:t>2021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年 </a:t>
            </a:r>
            <a:r>
              <a:t>11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 </a:t>
            </a:r>
            <a:r>
              <a:t>13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日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 txBox="1"/>
          <p:nvPr/>
        </p:nvSpPr>
        <p:spPr>
          <a:xfrm>
            <a:off x="4859816" y="374456"/>
            <a:ext cx="148591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CDF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  <p:grpSp>
        <p:nvGrpSpPr>
          <p:cNvPr id="137" name="Alternate Process 29"/>
          <p:cNvGrpSpPr/>
          <p:nvPr/>
        </p:nvGrpSpPr>
        <p:grpSpPr>
          <a:xfrm>
            <a:off x="494043" y="1296237"/>
            <a:ext cx="11203914" cy="1346479"/>
            <a:chOff x="0" y="0"/>
            <a:chExt cx="11203912" cy="1346478"/>
          </a:xfrm>
        </p:grpSpPr>
        <p:sp>
          <p:nvSpPr>
            <p:cNvPr id="135" name="Shape"/>
            <p:cNvSpPr/>
            <p:nvPr/>
          </p:nvSpPr>
          <p:spPr>
            <a:xfrm>
              <a:off x="-1" y="0"/>
              <a:ext cx="11203914" cy="134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94" y="0"/>
                    <a:pt x="433" y="0"/>
                  </a:cubicBezTo>
                  <a:lnTo>
                    <a:pt x="21167" y="0"/>
                  </a:lnTo>
                  <a:cubicBezTo>
                    <a:pt x="2140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06" y="21600"/>
                    <a:pt x="21167" y="21600"/>
                  </a:cubicBezTo>
                  <a:lnTo>
                    <a:pt x="433" y="21600"/>
                  </a:lnTo>
                  <a:cubicBezTo>
                    <a:pt x="194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CD Foundation is an open source community improving the world's ability to deliver software with security and speed."/>
            <p:cNvSpPr txBox="1"/>
            <p:nvPr/>
          </p:nvSpPr>
          <p:spPr>
            <a:xfrm>
              <a:off x="157926" y="234960"/>
              <a:ext cx="10888060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CD Foundation is an open source community improving the world's ability to deliver software with security and speed.</a:t>
              </a:r>
            </a:p>
          </p:txBody>
        </p:sp>
      </p:grpSp>
      <p:pic>
        <p:nvPicPr>
          <p:cNvPr id="138" name="Graphic 31" descr="Graphic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3272380"/>
            <a:ext cx="2081108" cy="1269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raphic 33" descr="Graphic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35" y="3257217"/>
            <a:ext cx="2395323" cy="1141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73" y="4609262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37" descr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0" y="4815532"/>
            <a:ext cx="1781209" cy="1781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raphic 39" descr="Graphic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697" y="2905699"/>
            <a:ext cx="2691571" cy="1641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raphic 41" descr="Graphic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480" y="3041275"/>
            <a:ext cx="2232609" cy="1361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43" descr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912" y="4769020"/>
            <a:ext cx="19050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44"/>
          <p:cNvSpPr txBox="1"/>
          <p:nvPr/>
        </p:nvSpPr>
        <p:spPr>
          <a:xfrm>
            <a:off x="9390781" y="5969949"/>
            <a:ext cx="242759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F5597"/>
                </a:solidFill>
              </a:defRPr>
            </a:lvl1pPr>
          </a:lstStyle>
          <a:p>
            <a:r>
              <a:t>https://cd.foundation/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/>
          <p:nvPr/>
        </p:nvSpPr>
        <p:spPr>
          <a:xfrm>
            <a:off x="4859816" y="374456"/>
            <a:ext cx="1526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我们是谁</a:t>
            </a:r>
          </a:p>
        </p:txBody>
      </p:sp>
      <p:grpSp>
        <p:nvGrpSpPr>
          <p:cNvPr id="150" name="Group 22"/>
          <p:cNvGrpSpPr/>
          <p:nvPr/>
        </p:nvGrpSpPr>
        <p:grpSpPr>
          <a:xfrm>
            <a:off x="1048043" y="4567328"/>
            <a:ext cx="1750904" cy="194033"/>
            <a:chOff x="0" y="0"/>
            <a:chExt cx="1750903" cy="194032"/>
          </a:xfrm>
        </p:grpSpPr>
        <p:sp>
          <p:nvSpPr>
            <p:cNvPr id="148" name="Chevron 2"/>
            <p:cNvSpPr/>
            <p:nvPr/>
          </p:nvSpPr>
          <p:spPr>
            <a:xfrm>
              <a:off x="0" y="0"/>
              <a:ext cx="1750904" cy="194031"/>
            </a:xfrm>
            <a:prstGeom prst="chevron">
              <a:avLst>
                <a:gd name="adj" fmla="val 50000"/>
              </a:avLst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9" name="Oval 3"/>
            <p:cNvSpPr/>
            <p:nvPr/>
          </p:nvSpPr>
          <p:spPr>
            <a:xfrm>
              <a:off x="723346" y="-1"/>
              <a:ext cx="192299" cy="1940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1" name="TextBox 4"/>
          <p:cNvSpPr txBox="1"/>
          <p:nvPr/>
        </p:nvSpPr>
        <p:spPr>
          <a:xfrm>
            <a:off x="1249680" y="4939772"/>
            <a:ext cx="13075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2020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 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</a:t>
            </a:r>
          </a:p>
        </p:txBody>
      </p:sp>
      <p:sp>
        <p:nvSpPr>
          <p:cNvPr id="152" name="TextBox 5"/>
          <p:cNvSpPr txBox="1"/>
          <p:nvPr/>
        </p:nvSpPr>
        <p:spPr>
          <a:xfrm>
            <a:off x="1154877" y="3981191"/>
            <a:ext cx="161381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Proposal by Rick</a:t>
            </a:r>
          </a:p>
        </p:txBody>
      </p:sp>
      <p:grpSp>
        <p:nvGrpSpPr>
          <p:cNvPr id="155" name="Group 23"/>
          <p:cNvGrpSpPr/>
          <p:nvPr/>
        </p:nvGrpSpPr>
        <p:grpSpPr>
          <a:xfrm>
            <a:off x="3076377" y="4567328"/>
            <a:ext cx="1750904" cy="194033"/>
            <a:chOff x="0" y="0"/>
            <a:chExt cx="1750903" cy="194032"/>
          </a:xfrm>
        </p:grpSpPr>
        <p:sp>
          <p:nvSpPr>
            <p:cNvPr id="153" name="Chevron 6"/>
            <p:cNvSpPr/>
            <p:nvPr/>
          </p:nvSpPr>
          <p:spPr>
            <a:xfrm>
              <a:off x="0" y="0"/>
              <a:ext cx="1750904" cy="194031"/>
            </a:xfrm>
            <a:prstGeom prst="chevron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4" name="Oval 7"/>
            <p:cNvSpPr/>
            <p:nvPr/>
          </p:nvSpPr>
          <p:spPr>
            <a:xfrm>
              <a:off x="723346" y="-1"/>
              <a:ext cx="192299" cy="1940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6" name="TextBox 8"/>
          <p:cNvSpPr txBox="1"/>
          <p:nvPr/>
        </p:nvSpPr>
        <p:spPr>
          <a:xfrm>
            <a:off x="3309590" y="4949418"/>
            <a:ext cx="13075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2021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 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</a:t>
            </a:r>
          </a:p>
        </p:txBody>
      </p:sp>
      <p:sp>
        <p:nvSpPr>
          <p:cNvPr id="157" name="TextBox 9"/>
          <p:cNvSpPr txBox="1"/>
          <p:nvPr/>
        </p:nvSpPr>
        <p:spPr>
          <a:xfrm>
            <a:off x="3239285" y="4019582"/>
            <a:ext cx="121387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Mike Joined</a:t>
            </a:r>
          </a:p>
        </p:txBody>
      </p:sp>
      <p:grpSp>
        <p:nvGrpSpPr>
          <p:cNvPr id="160" name="Group 24"/>
          <p:cNvGrpSpPr/>
          <p:nvPr/>
        </p:nvGrpSpPr>
        <p:grpSpPr>
          <a:xfrm>
            <a:off x="5092801" y="4556052"/>
            <a:ext cx="1750904" cy="194033"/>
            <a:chOff x="0" y="0"/>
            <a:chExt cx="1750903" cy="194032"/>
          </a:xfrm>
        </p:grpSpPr>
        <p:sp>
          <p:nvSpPr>
            <p:cNvPr id="158" name="Chevron 10"/>
            <p:cNvSpPr/>
            <p:nvPr/>
          </p:nvSpPr>
          <p:spPr>
            <a:xfrm>
              <a:off x="0" y="0"/>
              <a:ext cx="1750904" cy="194031"/>
            </a:xfrm>
            <a:prstGeom prst="chevron">
              <a:avLst>
                <a:gd name="adj" fmla="val 50000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9" name="Oval 11"/>
            <p:cNvSpPr/>
            <p:nvPr/>
          </p:nvSpPr>
          <p:spPr>
            <a:xfrm>
              <a:off x="723346" y="-1"/>
              <a:ext cx="192299" cy="1940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1" name="TextBox 12"/>
          <p:cNvSpPr txBox="1"/>
          <p:nvPr/>
        </p:nvSpPr>
        <p:spPr>
          <a:xfrm>
            <a:off x="5369501" y="4939772"/>
            <a:ext cx="13075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2021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 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</a:t>
            </a:r>
          </a:p>
        </p:txBody>
      </p:sp>
      <p:sp>
        <p:nvSpPr>
          <p:cNvPr id="162" name="TextBox 13"/>
          <p:cNvSpPr txBox="1"/>
          <p:nvPr/>
        </p:nvSpPr>
        <p:spPr>
          <a:xfrm>
            <a:off x="5401855" y="3780320"/>
            <a:ext cx="138264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Addo with </a:t>
            </a:r>
          </a:p>
          <a:p>
            <a:r>
              <a:t>Others Joined</a:t>
            </a:r>
          </a:p>
        </p:txBody>
      </p:sp>
      <p:grpSp>
        <p:nvGrpSpPr>
          <p:cNvPr id="165" name="Group 25"/>
          <p:cNvGrpSpPr/>
          <p:nvPr/>
        </p:nvGrpSpPr>
        <p:grpSpPr>
          <a:xfrm>
            <a:off x="7126165" y="4567328"/>
            <a:ext cx="1750904" cy="194033"/>
            <a:chOff x="0" y="0"/>
            <a:chExt cx="1750903" cy="194032"/>
          </a:xfrm>
        </p:grpSpPr>
        <p:sp>
          <p:nvSpPr>
            <p:cNvPr id="163" name="Chevron 14"/>
            <p:cNvSpPr/>
            <p:nvPr/>
          </p:nvSpPr>
          <p:spPr>
            <a:xfrm>
              <a:off x="0" y="0"/>
              <a:ext cx="1750904" cy="194031"/>
            </a:xfrm>
            <a:prstGeom prst="chevron">
              <a:avLst>
                <a:gd name="adj" fmla="val 50000"/>
              </a:avLst>
            </a:pr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4" name="Oval 15"/>
            <p:cNvSpPr/>
            <p:nvPr/>
          </p:nvSpPr>
          <p:spPr>
            <a:xfrm>
              <a:off x="723346" y="-1"/>
              <a:ext cx="192299" cy="1940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6" name="TextBox 16"/>
          <p:cNvSpPr txBox="1"/>
          <p:nvPr/>
        </p:nvSpPr>
        <p:spPr>
          <a:xfrm>
            <a:off x="7296319" y="4952496"/>
            <a:ext cx="13075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2021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 7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</a:t>
            </a:r>
          </a:p>
        </p:txBody>
      </p:sp>
      <p:sp>
        <p:nvSpPr>
          <p:cNvPr id="167" name="TextBox 17"/>
          <p:cNvSpPr txBox="1"/>
          <p:nvPr/>
        </p:nvSpPr>
        <p:spPr>
          <a:xfrm>
            <a:off x="7296319" y="4016250"/>
            <a:ext cx="146580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TOC approved </a:t>
            </a:r>
          </a:p>
        </p:txBody>
      </p:sp>
      <p:grpSp>
        <p:nvGrpSpPr>
          <p:cNvPr id="170" name="Group 26"/>
          <p:cNvGrpSpPr/>
          <p:nvPr/>
        </p:nvGrpSpPr>
        <p:grpSpPr>
          <a:xfrm>
            <a:off x="9119337" y="4556052"/>
            <a:ext cx="1750904" cy="194033"/>
            <a:chOff x="0" y="0"/>
            <a:chExt cx="1750903" cy="194032"/>
          </a:xfrm>
        </p:grpSpPr>
        <p:sp>
          <p:nvSpPr>
            <p:cNvPr id="168" name="Chevron 18"/>
            <p:cNvSpPr/>
            <p:nvPr/>
          </p:nvSpPr>
          <p:spPr>
            <a:xfrm>
              <a:off x="0" y="0"/>
              <a:ext cx="1750904" cy="194031"/>
            </a:xfrm>
            <a:prstGeom prst="chevron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9" name="Oval 19"/>
            <p:cNvSpPr/>
            <p:nvPr/>
          </p:nvSpPr>
          <p:spPr>
            <a:xfrm>
              <a:off x="723346" y="-1"/>
              <a:ext cx="192299" cy="1940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1" name="TextBox 20"/>
          <p:cNvSpPr txBox="1"/>
          <p:nvPr/>
        </p:nvSpPr>
        <p:spPr>
          <a:xfrm>
            <a:off x="9219359" y="4927267"/>
            <a:ext cx="142339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2021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 11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月</a:t>
            </a:r>
          </a:p>
        </p:txBody>
      </p:sp>
      <p:sp>
        <p:nvSpPr>
          <p:cNvPr id="172" name="TextBox 21"/>
          <p:cNvSpPr txBox="1"/>
          <p:nvPr/>
        </p:nvSpPr>
        <p:spPr>
          <a:xfrm>
            <a:off x="9005001" y="4006858"/>
            <a:ext cx="197011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First Offline Meetup</a:t>
            </a:r>
          </a:p>
        </p:txBody>
      </p:sp>
      <p:sp>
        <p:nvSpPr>
          <p:cNvPr id="173" name="TextBox 27"/>
          <p:cNvSpPr txBox="1"/>
          <p:nvPr/>
        </p:nvSpPr>
        <p:spPr>
          <a:xfrm>
            <a:off x="494044" y="3428999"/>
            <a:ext cx="8679596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成立历程：</a:t>
            </a:r>
            <a:r>
              <a:rPr>
                <a:solidFill>
                  <a:srgbClr val="FFFFFF"/>
                </a:solidFill>
              </a:rPr>
              <a:t>https://github.com/cdfoundation/toc/pull/75</a:t>
            </a:r>
          </a:p>
        </p:txBody>
      </p:sp>
      <p:grpSp>
        <p:nvGrpSpPr>
          <p:cNvPr id="176" name="Alternate Process 31"/>
          <p:cNvGrpSpPr/>
          <p:nvPr/>
        </p:nvGrpSpPr>
        <p:grpSpPr>
          <a:xfrm>
            <a:off x="494043" y="1227836"/>
            <a:ext cx="11203914" cy="1483281"/>
            <a:chOff x="0" y="0"/>
            <a:chExt cx="11203912" cy="1483280"/>
          </a:xfrm>
        </p:grpSpPr>
        <p:sp>
          <p:nvSpPr>
            <p:cNvPr id="174" name="Shape"/>
            <p:cNvSpPr/>
            <p:nvPr/>
          </p:nvSpPr>
          <p:spPr>
            <a:xfrm>
              <a:off x="0" y="68400"/>
              <a:ext cx="11203913" cy="134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94" y="0"/>
                    <a:pt x="433" y="0"/>
                  </a:cubicBezTo>
                  <a:lnTo>
                    <a:pt x="21167" y="0"/>
                  </a:lnTo>
                  <a:cubicBezTo>
                    <a:pt x="2140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06" y="21600"/>
                    <a:pt x="21167" y="21600"/>
                  </a:cubicBezTo>
                  <a:lnTo>
                    <a:pt x="433" y="21600"/>
                  </a:lnTo>
                  <a:cubicBezTo>
                    <a:pt x="194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CDF Chinese Localization（中文本土化）SIG，前身是 Jenkins 中文社区，后由一群热爱开源、关注持续交付的开源爱好者共同发起，由 CDF TOC 同意的唯一一个由国内人员发起与主导的 CDF SIG。"/>
            <p:cNvSpPr txBox="1"/>
            <p:nvPr/>
          </p:nvSpPr>
          <p:spPr>
            <a:xfrm>
              <a:off x="157927" y="0"/>
              <a:ext cx="10888059" cy="148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t>CDF Chinese Localization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（中文本土化）</a:t>
              </a:r>
              <a:r>
                <a:t>SIG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，前身是 </a:t>
              </a:r>
              <a:r>
                <a:t>Jenkins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 中文社区，后由一群热爱开源、关注持续交付的开源爱好者共同发起，由 </a:t>
              </a:r>
              <a:r>
                <a:t>CDF TOC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 同意的唯一一个由国内人员发起与主导的 </a:t>
              </a:r>
              <a:r>
                <a:t>CDF SIG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。</a:t>
              </a:r>
            </a:p>
          </p:txBody>
        </p:sp>
      </p:grpSp>
      <p:sp>
        <p:nvSpPr>
          <p:cNvPr id="177" name="TextBox 32"/>
          <p:cNvSpPr txBox="1"/>
          <p:nvPr/>
        </p:nvSpPr>
        <p:spPr>
          <a:xfrm>
            <a:off x="439743" y="5802884"/>
            <a:ext cx="8679596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</a:pPr>
            <a:r>
              <a:t>GitHub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</a:t>
            </a:r>
            <a:r>
              <a:rPr>
                <a:solidFill>
                  <a:srgbClr val="FFFFFF"/>
                </a:solidFill>
              </a:rPr>
              <a:t>https://github.com/cdfoundation/sig-chinese-localization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"/>
          <p:cNvSpPr txBox="1"/>
          <p:nvPr/>
        </p:nvSpPr>
        <p:spPr>
          <a:xfrm>
            <a:off x="4859816" y="374456"/>
            <a:ext cx="22377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我们要干什么</a:t>
            </a:r>
          </a:p>
        </p:txBody>
      </p:sp>
      <p:sp>
        <p:nvSpPr>
          <p:cNvPr id="180" name="TextBox 27"/>
          <p:cNvSpPr txBox="1"/>
          <p:nvPr/>
        </p:nvSpPr>
        <p:spPr>
          <a:xfrm>
            <a:off x="1096944" y="1509765"/>
            <a:ext cx="2892251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官网、项目文档中文化</a:t>
            </a:r>
          </a:p>
        </p:txBody>
      </p:sp>
      <p:sp>
        <p:nvSpPr>
          <p:cNvPr id="181" name="TextBox 30"/>
          <p:cNvSpPr txBox="1"/>
          <p:nvPr/>
        </p:nvSpPr>
        <p:spPr>
          <a:xfrm>
            <a:off x="1096941" y="2522791"/>
            <a:ext cx="2892252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活动组织</a:t>
            </a:r>
          </a:p>
        </p:txBody>
      </p:sp>
      <p:sp>
        <p:nvSpPr>
          <p:cNvPr id="182" name="TextBox 34"/>
          <p:cNvSpPr txBox="1"/>
          <p:nvPr/>
        </p:nvSpPr>
        <p:spPr>
          <a:xfrm>
            <a:off x="1096941" y="3592886"/>
            <a:ext cx="2892252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行业报告解读</a:t>
            </a:r>
          </a:p>
        </p:txBody>
      </p:sp>
      <p:sp>
        <p:nvSpPr>
          <p:cNvPr id="183" name="TextBox 36"/>
          <p:cNvSpPr txBox="1"/>
          <p:nvPr/>
        </p:nvSpPr>
        <p:spPr>
          <a:xfrm>
            <a:off x="1096940" y="4662980"/>
            <a:ext cx="2892252" cy="1043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引导更多的国内开源爱好者了解、参与 CDF 开源项目的贡献</a:t>
            </a:r>
          </a:p>
        </p:txBody>
      </p:sp>
      <p:sp>
        <p:nvSpPr>
          <p:cNvPr id="184" name="TextBox 28"/>
          <p:cNvSpPr txBox="1"/>
          <p:nvPr/>
        </p:nvSpPr>
        <p:spPr>
          <a:xfrm>
            <a:off x="5850316" y="977762"/>
            <a:ext cx="90022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Co-Chair</a:t>
            </a:r>
          </a:p>
        </p:txBody>
      </p:sp>
      <p:sp>
        <p:nvSpPr>
          <p:cNvPr id="185" name="TextBox 37"/>
          <p:cNvSpPr txBox="1"/>
          <p:nvPr/>
        </p:nvSpPr>
        <p:spPr>
          <a:xfrm>
            <a:off x="5900280" y="1471334"/>
            <a:ext cx="4048719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Rick(KubeSphere DevOps 负责人）</a:t>
            </a:r>
          </a:p>
        </p:txBody>
      </p:sp>
      <p:sp>
        <p:nvSpPr>
          <p:cNvPr id="186" name="TextBox 38"/>
          <p:cNvSpPr txBox="1"/>
          <p:nvPr/>
        </p:nvSpPr>
        <p:spPr>
          <a:xfrm>
            <a:off x="5900281" y="1903061"/>
            <a:ext cx="4632162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小马哥(极狐(GitLab)DevOps技术布道师）</a:t>
            </a:r>
          </a:p>
        </p:txBody>
      </p:sp>
      <p:sp>
        <p:nvSpPr>
          <p:cNvPr id="187" name="TextBox 39"/>
          <p:cNvSpPr txBox="1"/>
          <p:nvPr/>
        </p:nvSpPr>
        <p:spPr>
          <a:xfrm>
            <a:off x="5850316" y="2520875"/>
            <a:ext cx="153400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Initial Member </a:t>
            </a:r>
          </a:p>
        </p:txBody>
      </p:sp>
      <p:pic>
        <p:nvPicPr>
          <p:cNvPr id="188" name="Picture 40" descr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80" y="2890208"/>
            <a:ext cx="4495801" cy="3952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"/>
          <p:cNvSpPr txBox="1"/>
          <p:nvPr/>
        </p:nvSpPr>
        <p:spPr>
          <a:xfrm>
            <a:off x="4859816" y="374456"/>
            <a:ext cx="18821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阶段性成果</a:t>
            </a:r>
          </a:p>
        </p:txBody>
      </p:sp>
      <p:sp>
        <p:nvSpPr>
          <p:cNvPr id="191" name="TextBox 27"/>
          <p:cNvSpPr txBox="1"/>
          <p:nvPr/>
        </p:nvSpPr>
        <p:spPr>
          <a:xfrm>
            <a:off x="2352988" y="1389184"/>
            <a:ext cx="7333624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微信公众号：Jenkins（后期会改为 CDF 中文本土化 SIG） 17000+ </a:t>
            </a:r>
          </a:p>
        </p:txBody>
      </p:sp>
      <p:sp>
        <p:nvSpPr>
          <p:cNvPr id="192" name="TextBox 30"/>
          <p:cNvSpPr txBox="1"/>
          <p:nvPr/>
        </p:nvSpPr>
        <p:spPr>
          <a:xfrm>
            <a:off x="2352986" y="2220903"/>
            <a:ext cx="7333627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微信群（已开通企业微信）：1500+</a:t>
            </a:r>
          </a:p>
        </p:txBody>
      </p:sp>
      <p:sp>
        <p:nvSpPr>
          <p:cNvPr id="193" name="TextBox 34"/>
          <p:cNvSpPr txBox="1"/>
          <p:nvPr/>
        </p:nvSpPr>
        <p:spPr>
          <a:xfrm>
            <a:off x="2352985" y="3044482"/>
            <a:ext cx="7333624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其他平台：B 站、喜马拉雅</a:t>
            </a:r>
          </a:p>
        </p:txBody>
      </p:sp>
      <p:sp>
        <p:nvSpPr>
          <p:cNvPr id="194" name="TextBox 36"/>
          <p:cNvSpPr txBox="1"/>
          <p:nvPr/>
        </p:nvSpPr>
        <p:spPr>
          <a:xfrm>
            <a:off x="2352984" y="3868721"/>
            <a:ext cx="7333624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开源面对面：讲述平常人的开源故事，引导更多人参与开源</a:t>
            </a:r>
          </a:p>
        </p:txBody>
      </p:sp>
      <p:sp>
        <p:nvSpPr>
          <p:cNvPr id="195" name="TextBox 11"/>
          <p:cNvSpPr txBox="1"/>
          <p:nvPr/>
        </p:nvSpPr>
        <p:spPr>
          <a:xfrm>
            <a:off x="2352984" y="4692960"/>
            <a:ext cx="7333624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ArgoCD 视频录制（5 期）：后期会在公众号发布</a:t>
            </a:r>
          </a:p>
        </p:txBody>
      </p:sp>
      <p:sp>
        <p:nvSpPr>
          <p:cNvPr id="196" name="TextBox 12"/>
          <p:cNvSpPr txBox="1"/>
          <p:nvPr/>
        </p:nvSpPr>
        <p:spPr>
          <a:xfrm>
            <a:off x="2352983" y="5510391"/>
            <a:ext cx="7333623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Tekton、Jenkins、Jenkins X 等视频录制在进行中，欢迎参与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"/>
          <p:cNvSpPr txBox="1"/>
          <p:nvPr/>
        </p:nvSpPr>
        <p:spPr>
          <a:xfrm>
            <a:off x="4859816" y="374456"/>
            <a:ext cx="1526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加入我们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df-2">
  <a:themeElements>
    <a:clrScheme name="cdf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df-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df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df-2">
  <a:themeElements>
    <a:clrScheme name="cdf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df-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df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cdf-2</vt:lpstr>
      <vt:lpstr>CDF Chinese Localization SIG 介绍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CDF Chinese Localization SIG 介绍</dc:title>
  <cp:lastModifiedBy>jhma@gitlab.cn</cp:lastModifiedBy>
  <cp:revision>1</cp:revision>
  <dcterms:modified xsi:type="dcterms:W3CDTF">2021-11-08T14:26:46Z</dcterms:modified>
</cp:coreProperties>
</file>