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79" r:id="rId5"/>
    <p:sldId id="313" r:id="rId6"/>
    <p:sldId id="314" r:id="rId7"/>
    <p:sldId id="315" r:id="rId8"/>
    <p:sldId id="302" r:id="rId9"/>
    <p:sldId id="312" r:id="rId10"/>
    <p:sldId id="303" r:id="rId11"/>
    <p:sldId id="316"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205F01"/>
    <a:srgbClr val="0066FF"/>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494" y="-114"/>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b="0" i="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b="0" i="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b="0" i="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b="0" i="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3075" name="Rectangle 3"/>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b="0" i="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b="0" i="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2"/>
          <p:cNvSpPr/>
          <p:nvPr/>
        </p:nvSpPr>
        <p:spPr>
          <a:xfrm>
            <a:off x="76200" y="609600"/>
            <a:ext cx="9144000" cy="4400550"/>
          </a:xfrm>
          <a:prstGeom prst="rect">
            <a:avLst/>
          </a:prstGeom>
          <a:noFill/>
          <a:ln w="9525">
            <a:noFill/>
          </a:ln>
        </p:spPr>
        <p:txBody>
          <a:bodyPr anchor="t">
            <a:spAutoFit/>
          </a:bodyPr>
          <a:p>
            <a:pPr indent="457200" eaLnBrk="0" hangingPunct="0">
              <a:lnSpc>
                <a:spcPts val="1400"/>
              </a:lnSpc>
            </a:pPr>
            <a:r>
              <a:rPr lang="en-US" altLang="zh-CN" dirty="0">
                <a:latin typeface="Arial" panose="020B0604020202020204" pitchFamily="34" charset="0"/>
                <a:ea typeface="宋体" panose="02010600030101010101" pitchFamily="2" charset="-122"/>
              </a:rPr>
              <a:t>Once upon a time, eating alone was just that: sitting down in a restaurant on one’s own and eating a meal. Everyone did it sometimes, and when they did so they might be a little embarrassed. To eat alone might suggest that you didn’t have any family or friends, or didn’t like people. There was a kind of shame attached to it. Nowadays, however, there is more and more solitary(独自的) eating.</a:t>
            </a:r>
            <a:endParaRPr lang="en-US" altLang="zh-CN" dirty="0">
              <a:latin typeface="Arial" panose="020B0604020202020204" pitchFamily="34" charset="0"/>
              <a:ea typeface="宋体" panose="02010600030101010101" pitchFamily="2" charset="-122"/>
            </a:endParaRPr>
          </a:p>
          <a:p>
            <a:pPr indent="457200" eaLnBrk="0" hangingPunct="0">
              <a:lnSpc>
                <a:spcPts val="1400"/>
              </a:lnSpc>
            </a:pPr>
            <a:r>
              <a:rPr lang="en-US" altLang="zh-CN" dirty="0">
                <a:latin typeface="Arial" panose="020B0604020202020204" pitchFamily="34" charset="0"/>
                <a:ea typeface="宋体" panose="02010600030101010101" pitchFamily="2" charset="-122"/>
              </a:rPr>
              <a:t>People choose to eat alone for various reasons. “Foodies” — people who have a passionate interest in different cuisines(美食) — do it because all they need for their pleasure is the chance to eat good food. They don't want company or conversation, but only the joy of eating some special dish. </a:t>
            </a:r>
            <a:endParaRPr lang="en-US" altLang="zh-CN" dirty="0">
              <a:latin typeface="Arial" panose="020B0604020202020204" pitchFamily="34" charset="0"/>
              <a:ea typeface="宋体" panose="02010600030101010101" pitchFamily="2" charset="-122"/>
            </a:endParaRPr>
          </a:p>
          <a:p>
            <a:pPr indent="457200" eaLnBrk="0" hangingPunct="0">
              <a:lnSpc>
                <a:spcPts val="1400"/>
              </a:lnSpc>
            </a:pPr>
            <a:r>
              <a:rPr lang="en-US" altLang="zh-CN" dirty="0">
                <a:latin typeface="Arial" panose="020B0604020202020204" pitchFamily="34" charset="0"/>
                <a:ea typeface="宋体" panose="02010600030101010101" pitchFamily="2" charset="-122"/>
              </a:rPr>
              <a:t>Other people eat alone because it's simply practical for them to do so. For instance, it’s estimated that nearly a third of all the customers of fast-food restaurants eat alone. They are served with their food fast, eat it fast and then leave fast — because they have a meeting to make or a child to pick up from school.</a:t>
            </a:r>
            <a:endParaRPr lang="en-US" altLang="zh-CN" dirty="0">
              <a:latin typeface="Arial" panose="020B0604020202020204" pitchFamily="34" charset="0"/>
              <a:ea typeface="宋体" panose="02010600030101010101" pitchFamily="2" charset="-122"/>
            </a:endParaRPr>
          </a:p>
          <a:p>
            <a:pPr indent="457200" eaLnBrk="0" hangingPunct="0">
              <a:lnSpc>
                <a:spcPts val="1400"/>
              </a:lnSpc>
            </a:pPr>
            <a:r>
              <a:rPr lang="en-US" altLang="zh-CN" dirty="0">
                <a:latin typeface="Arial" panose="020B0604020202020204" pitchFamily="34" charset="0"/>
                <a:ea typeface="宋体" panose="02010600030101010101" pitchFamily="2" charset="-122"/>
              </a:rPr>
              <a:t>But for others, the appeal of eating alone is quite different. It’s an experience of freedom. For the hour that it takes to have a meal, they can forget all the pressures of their lives. For a brief window, they don’t have to deal with their family or job. They can relax and let their mind wander. Maybe they will bring a book, a newspaper or perhaps they will shyly spy on the people around them. Part of the appeal of this new trend is surely that a meal taken alone is like a little holiday from the busyness of modern life, in which we have so much to do all the time. David Annand, editor of US-based Condé Nast Traveler magazine, who delights in dining alone, speaks of his pleasure in the “rhythm of a meal in a restaurant — its ebb and flow(人来人往), the regular arrival and departure of the waiter”. This restaurant rhythm allows him and others, he writes, to sit back, observe, and think.</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矩形 2"/>
          <p:cNvSpPr/>
          <p:nvPr/>
        </p:nvSpPr>
        <p:spPr>
          <a:xfrm>
            <a:off x="0" y="0"/>
            <a:ext cx="9144000" cy="6918325"/>
          </a:xfrm>
          <a:prstGeom prst="rect">
            <a:avLst/>
          </a:prstGeom>
          <a:noFill/>
          <a:ln w="9525">
            <a:noFill/>
          </a:ln>
        </p:spPr>
        <p:txBody>
          <a:bodyPr anchor="t">
            <a:spAutoFit/>
          </a:bodyPr>
          <a:p>
            <a:pPr indent="457200" eaLnBrk="0" hangingPunct="0">
              <a:lnSpc>
                <a:spcPts val="2600"/>
              </a:lnSpc>
            </a:pPr>
            <a:r>
              <a:rPr lang="en-US" altLang="zh-CN" sz="2800" dirty="0">
                <a:latin typeface="Arial" panose="020B0604020202020204" pitchFamily="34" charset="0"/>
                <a:ea typeface="宋体" panose="02010600030101010101" pitchFamily="2" charset="-122"/>
              </a:rPr>
              <a:t>Once upon a time, eating alone was just that: sitting down in a restaurant on one’s own and eating a meal. Everyone did it sometimes, and when they did so they might be a little embarrassed. To eat alone might suggest that you didn’t have any family or friends, or didn’t like people. There was a kind of shame attached to it. Nowadays, however, there is more and more solitary(独自的) eating.</a:t>
            </a:r>
            <a:endParaRPr lang="en-US" altLang="zh-CN" sz="2800" dirty="0">
              <a:latin typeface="Arial" panose="020B0604020202020204" pitchFamily="34" charset="0"/>
              <a:ea typeface="宋体" panose="02010600030101010101" pitchFamily="2" charset="-122"/>
            </a:endParaRPr>
          </a:p>
          <a:p>
            <a:pPr indent="457200" eaLnBrk="0" hangingPunct="0">
              <a:lnSpc>
                <a:spcPts val="2600"/>
              </a:lnSpc>
            </a:pPr>
            <a:r>
              <a:rPr lang="en-US" altLang="zh-CN" sz="2800" dirty="0">
                <a:solidFill>
                  <a:schemeClr val="bg1"/>
                </a:solidFill>
                <a:latin typeface="Times New Roman" panose="02020603050405020304" pitchFamily="18" charset="0"/>
                <a:ea typeface="宋体" panose="02010600030101010101" pitchFamily="2" charset="-122"/>
              </a:rPr>
              <a:t>The root cause for being upset is our unwillingness to accept life as being different, in any way, from our expectations. Very simply, we want things to be a certain way but they are not a certain way. Life is simply as it is. Perhaps Benjamin Franklin said it best: "Our limited perspective, our hopes and fears become our measure of life, and when circumstances do not fit our ideas, they become our difficulties." We spend our lives wanting things, people and events to be just as we want them to be -- and when they are not, we fight and we suffer.</a:t>
            </a:r>
            <a:endParaRPr lang="zh-CN" altLang="zh-CN" sz="2800" dirty="0">
              <a:solidFill>
                <a:schemeClr val="bg1"/>
              </a:solidFill>
              <a:latin typeface="Times New Roman" panose="02020603050405020304" pitchFamily="18" charset="0"/>
              <a:ea typeface="宋体" panose="02010600030101010101" pitchFamily="2" charset="-122"/>
            </a:endParaRPr>
          </a:p>
          <a:p>
            <a:pPr indent="457200" eaLnBrk="0" hangingPunct="0">
              <a:lnSpc>
                <a:spcPts val="2100"/>
              </a:lnSpc>
            </a:pPr>
            <a:r>
              <a:rPr lang="en-US" altLang="zh-CN" sz="2800" dirty="0">
                <a:solidFill>
                  <a:schemeClr val="bg1"/>
                </a:solidFill>
                <a:latin typeface="Times New Roman" panose="02020603050405020304" pitchFamily="18" charset="0"/>
                <a:ea typeface="宋体" panose="02010600030101010101" pitchFamily="2" charset="-122"/>
              </a:rPr>
              <a:t>How do we reduce this suffering?</a:t>
            </a:r>
            <a:endParaRPr lang="zh-CN" altLang="zh-CN" sz="2800" dirty="0">
              <a:solidFill>
                <a:schemeClr val="bg1"/>
              </a:solidFill>
              <a:latin typeface="Times New Roman" panose="02020603050405020304" pitchFamily="18" charset="0"/>
              <a:ea typeface="宋体" panose="02010600030101010101" pitchFamily="2" charset="-122"/>
            </a:endParaRPr>
          </a:p>
          <a:p>
            <a:pPr indent="457200" eaLnBrk="0" hangingPunct="0">
              <a:lnSpc>
                <a:spcPts val="2100"/>
              </a:lnSpc>
            </a:pPr>
            <a:r>
              <a:rPr lang="en-US" altLang="zh-CN" sz="2800" dirty="0">
                <a:solidFill>
                  <a:schemeClr val="bg1"/>
                </a:solidFill>
                <a:latin typeface="Times New Roman" panose="02020603050405020304" pitchFamily="18" charset="0"/>
                <a:ea typeface="宋体" panose="02010600030101010101" pitchFamily="2" charset="-122"/>
              </a:rPr>
              <a:t>The first step in recovering from a bad mood is to addismit that you have a problem. You have to want to change, to</a:t>
            </a:r>
            <a:endParaRPr lang="zh-CN" altLang="zh-CN" dirty="0">
              <a:solidFill>
                <a:schemeClr val="bg1"/>
              </a:solidFill>
              <a:latin typeface="Arial" panose="020B0604020202020204" pitchFamily="34" charset="0"/>
              <a:ea typeface="宋体" panose="02010600030101010101" pitchFamily="2" charset="-122"/>
            </a:endParaRPr>
          </a:p>
        </p:txBody>
      </p:sp>
      <p:cxnSp>
        <p:nvCxnSpPr>
          <p:cNvPr id="4" name="直接连接符 3"/>
          <p:cNvCxnSpPr/>
          <p:nvPr/>
        </p:nvCxnSpPr>
        <p:spPr bwMode="auto">
          <a:xfrm>
            <a:off x="728663" y="2316163"/>
            <a:ext cx="8305800"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 name="直接连接符 5"/>
          <p:cNvCxnSpPr/>
          <p:nvPr/>
        </p:nvCxnSpPr>
        <p:spPr bwMode="auto">
          <a:xfrm flipV="1">
            <a:off x="127000" y="2743200"/>
            <a:ext cx="3835400" cy="1270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101" name="矩形 7"/>
          <p:cNvSpPr/>
          <p:nvPr/>
        </p:nvSpPr>
        <p:spPr>
          <a:xfrm>
            <a:off x="68263" y="3081338"/>
            <a:ext cx="9296400" cy="1189037"/>
          </a:xfrm>
          <a:prstGeom prst="rect">
            <a:avLst/>
          </a:prstGeom>
          <a:noFill/>
          <a:ln w="9525">
            <a:noFill/>
          </a:ln>
        </p:spPr>
        <p:txBody>
          <a:bodyPr anchor="t">
            <a:spAutoFit/>
          </a:bodyPr>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Dining alone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once/previously regarded as an embarrassment</a:t>
            </a:r>
            <a:r>
              <a:rPr lang="en-US" altLang="zh-CN" sz="3600" b="1" dirty="0">
                <a:solidFill>
                  <a:srgbClr val="FF0000"/>
                </a:solidFill>
                <a:latin typeface="Times New Roman" panose="02020603050405020304" pitchFamily="18" charset="0"/>
                <a:ea typeface="宋体" panose="02010600030101010101" pitchFamily="2" charset="-122"/>
              </a:rPr>
              <a:t>, is currently enjoying increasing popularity. </a:t>
            </a:r>
            <a:endParaRPr lang="en-US" altLang="zh-CN" sz="3600" b="1" dirty="0">
              <a:solidFill>
                <a:srgbClr val="FF0000"/>
              </a:solidFill>
              <a:latin typeface="Times New Roman" panose="02020603050405020304" pitchFamily="18" charset="0"/>
              <a:ea typeface="宋体" panose="02010600030101010101" pitchFamily="2" charset="-122"/>
            </a:endParaRPr>
          </a:p>
        </p:txBody>
      </p:sp>
      <p:cxnSp>
        <p:nvCxnSpPr>
          <p:cNvPr id="7" name="直接连接符 6"/>
          <p:cNvCxnSpPr/>
          <p:nvPr/>
        </p:nvCxnSpPr>
        <p:spPr bwMode="auto">
          <a:xfrm>
            <a:off x="3505200" y="381000"/>
            <a:ext cx="1981200"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3" name="椭圆 2"/>
          <p:cNvSpPr/>
          <p:nvPr/>
        </p:nvSpPr>
        <p:spPr bwMode="auto">
          <a:xfrm>
            <a:off x="3048000" y="1676400"/>
            <a:ext cx="5986463" cy="304800"/>
          </a:xfrm>
          <a:prstGeom prst="ellipse">
            <a:avLst/>
          </a:prstGeom>
          <a:noFill/>
          <a:ln w="9525" cap="flat" cmpd="sng" algn="ctr">
            <a:solidFill>
              <a:srgbClr val="0000CC"/>
            </a:solidFill>
            <a:prstDash val="solid"/>
            <a:roun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1" i="1" u="none" strike="noStrike" kern="1200" cap="none" spc="0" normalizeH="0" baseline="0" noProof="0">
              <a:ln w="76200">
                <a:solidFill>
                  <a:schemeClr val="tx1"/>
                </a:solid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矩形 7"/>
          <p:cNvSpPr/>
          <p:nvPr/>
        </p:nvSpPr>
        <p:spPr>
          <a:xfrm>
            <a:off x="0" y="4572000"/>
            <a:ext cx="9296400" cy="1887538"/>
          </a:xfrm>
          <a:prstGeom prst="rect">
            <a:avLst/>
          </a:prstGeom>
          <a:solidFill>
            <a:srgbClr val="FFC000"/>
          </a:solidFill>
          <a:ln w="9525">
            <a:noFill/>
          </a:ln>
        </p:spPr>
        <p:txBody>
          <a:bodyPr anchor="t">
            <a:spAutoFit/>
          </a:bodyPr>
          <a:p>
            <a:pPr indent="457200" eaLnBrk="0" hangingPunct="0">
              <a:lnSpc>
                <a:spcPts val="2800"/>
              </a:lnSpc>
            </a:pPr>
            <a:r>
              <a:rPr lang="en-US" altLang="zh-CN" sz="3600" b="1" dirty="0">
                <a:solidFill>
                  <a:srgbClr val="205F01"/>
                </a:solidFill>
                <a:latin typeface="Times New Roman" panose="02020603050405020304" pitchFamily="18" charset="0"/>
                <a:ea typeface="宋体" panose="02010600030101010101" pitchFamily="2" charset="-122"/>
              </a:rPr>
              <a:t> be considered as/be seen as/ be treated as/ </a:t>
            </a:r>
            <a:endParaRPr lang="en-US" altLang="zh-CN" sz="3600" b="1" dirty="0">
              <a:solidFill>
                <a:srgbClr val="205F01"/>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205F01"/>
                </a:solidFill>
                <a:latin typeface="Times New Roman" panose="02020603050405020304" pitchFamily="18" charset="0"/>
                <a:ea typeface="宋体" panose="02010600030101010101" pitchFamily="2" charset="-122"/>
              </a:rPr>
              <a:t>Be thought of as/ be looked on as</a:t>
            </a:r>
            <a:endParaRPr lang="en-US" altLang="zh-CN" sz="3600" b="1" dirty="0">
              <a:solidFill>
                <a:srgbClr val="205F01"/>
              </a:solidFill>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205F01"/>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205F01"/>
                </a:solidFill>
                <a:latin typeface="Times New Roman" panose="02020603050405020304" pitchFamily="18" charset="0"/>
                <a:ea typeface="宋体" panose="02010600030101010101" pitchFamily="2" charset="-122"/>
              </a:rPr>
              <a:t>Become increasingly popular/gain increasing popular/ go prevailing</a:t>
            </a:r>
            <a:endParaRPr lang="en-US" altLang="zh-CN" sz="3600" b="1" dirty="0">
              <a:solidFill>
                <a:srgbClr val="205F0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101">
                                            <p:txEl>
                                              <p:charRg st="0" end="106"/>
                                            </p:txEl>
                                          </p:spTgt>
                                        </p:tgtEl>
                                        <p:attrNameLst>
                                          <p:attrName>style.visibility</p:attrName>
                                        </p:attrNameLst>
                                      </p:cBhvr>
                                      <p:to>
                                        <p:strVal val="visible"/>
                                      </p:to>
                                    </p:set>
                                    <p:anim calcmode="lin" valueType="num">
                                      <p:cBhvr additive="base">
                                        <p:cTn id="23" dur="500" fill="hold"/>
                                        <p:tgtEl>
                                          <p:spTgt spid="4101">
                                            <p:txEl>
                                              <p:charRg st="0" end="10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01">
                                            <p:txEl>
                                              <p:charRg st="0" end="10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charRg st="0" end="46"/>
                                            </p:txEl>
                                          </p:spTgt>
                                        </p:tgtEl>
                                        <p:attrNameLst>
                                          <p:attrName>style.visibility</p:attrName>
                                        </p:attrNameLst>
                                      </p:cBhvr>
                                      <p:to>
                                        <p:strVal val="visible"/>
                                      </p:to>
                                    </p:set>
                                    <p:anim calcmode="lin" valueType="num">
                                      <p:cBhvr additive="base">
                                        <p:cTn id="29" dur="500" fill="hold"/>
                                        <p:tgtEl>
                                          <p:spTgt spid="9">
                                            <p:txEl>
                                              <p:charRg st="0" end="4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charRg st="0" end="4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xEl>
                                              <p:charRg st="46" end="80"/>
                                            </p:txEl>
                                          </p:spTgt>
                                        </p:tgtEl>
                                        <p:attrNameLst>
                                          <p:attrName>style.visibility</p:attrName>
                                        </p:attrNameLst>
                                      </p:cBhvr>
                                      <p:to>
                                        <p:strVal val="visible"/>
                                      </p:to>
                                    </p:set>
                                    <p:anim calcmode="lin" valueType="num">
                                      <p:cBhvr additive="base">
                                        <p:cTn id="35" dur="500" fill="hold"/>
                                        <p:tgtEl>
                                          <p:spTgt spid="9">
                                            <p:txEl>
                                              <p:charRg st="46" end="8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charRg st="46" end="8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xEl>
                                              <p:charRg st="81" end="148"/>
                                            </p:txEl>
                                          </p:spTgt>
                                        </p:tgtEl>
                                        <p:attrNameLst>
                                          <p:attrName>style.visibility</p:attrName>
                                        </p:attrNameLst>
                                      </p:cBhvr>
                                      <p:to>
                                        <p:strVal val="visible"/>
                                      </p:to>
                                    </p:set>
                                    <p:anim calcmode="lin" valueType="num">
                                      <p:cBhvr additive="base">
                                        <p:cTn id="41" dur="500" fill="hold"/>
                                        <p:tgtEl>
                                          <p:spTgt spid="9">
                                            <p:txEl>
                                              <p:charRg st="81" end="14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charRg st="81"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矩形 7"/>
          <p:cNvSpPr/>
          <p:nvPr/>
        </p:nvSpPr>
        <p:spPr>
          <a:xfrm>
            <a:off x="33338" y="0"/>
            <a:ext cx="9296400" cy="8010525"/>
          </a:xfrm>
          <a:prstGeom prst="rect">
            <a:avLst/>
          </a:prstGeom>
          <a:noFill/>
          <a:ln w="9525">
            <a:noFill/>
          </a:ln>
        </p:spPr>
        <p:txBody>
          <a:bodyPr anchor="t">
            <a:spAutoFit/>
          </a:bodyPr>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Dining alone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once/previously regarded as an embarrassment</a:t>
            </a:r>
            <a:r>
              <a:rPr lang="en-US" altLang="zh-CN" sz="3600" b="1" dirty="0">
                <a:solidFill>
                  <a:srgbClr val="FF0000"/>
                </a:solidFill>
                <a:latin typeface="Times New Roman" panose="02020603050405020304" pitchFamily="18" charset="0"/>
                <a:ea typeface="宋体" panose="02010600030101010101" pitchFamily="2" charset="-122"/>
              </a:rPr>
              <a:t>, is currently enjoying increasing popularity. </a:t>
            </a: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Eating alone,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which was  seen embarrassing and shameful in the past, </a:t>
            </a:r>
            <a:r>
              <a:rPr lang="en-US" altLang="zh-CN" sz="3600" b="1" dirty="0">
                <a:solidFill>
                  <a:srgbClr val="FF0000"/>
                </a:solidFill>
                <a:latin typeface="Times New Roman" panose="02020603050405020304" pitchFamily="18" charset="0"/>
                <a:ea typeface="宋体" panose="02010600030101010101" pitchFamily="2" charset="-122"/>
              </a:rPr>
              <a:t>is currently a new/ prevailing trend/ is now preferred by an increasing number of people.</a:t>
            </a: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Currently, people tend to eat alone for diverse reasons, </a:t>
            </a:r>
            <a:r>
              <a:rPr lang="en-US" altLang="zh-CN" sz="3600" b="1" dirty="0">
                <a:solidFill>
                  <a:srgbClr val="0000CC"/>
                </a:solidFill>
                <a:latin typeface="Times New Roman" panose="02020603050405020304" pitchFamily="18" charset="0"/>
                <a:ea typeface="宋体" panose="02010600030101010101" pitchFamily="2" charset="-122"/>
              </a:rPr>
              <a:t>as opposed to the previous time, when it was seen as an embarrassment</a:t>
            </a:r>
            <a:r>
              <a:rPr lang="en-US" altLang="zh-CN" sz="3600" b="1" dirty="0">
                <a:solidFill>
                  <a:srgbClr val="FF0000"/>
                </a:solidFill>
                <a:latin typeface="Times New Roman" panose="02020603050405020304" pitchFamily="18" charset="0"/>
                <a:ea typeface="宋体" panose="02010600030101010101" pitchFamily="2" charset="-122"/>
              </a:rPr>
              <a:t>.</a:t>
            </a: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Previously/Once considered embarrassing and shameful </a:t>
            </a:r>
            <a:r>
              <a:rPr lang="en-US" altLang="zh-CN" sz="3600" b="1" dirty="0">
                <a:solidFill>
                  <a:srgbClr val="FF0000"/>
                </a:solidFill>
                <a:latin typeface="Times New Roman" panose="02020603050405020304" pitchFamily="18" charset="0"/>
                <a:ea typeface="宋体" panose="02010600030101010101" pitchFamily="2" charset="-122"/>
              </a:rPr>
              <a:t>/ before/in the past</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FF0000"/>
                </a:solidFill>
                <a:latin typeface="Times New Roman" panose="02020603050405020304" pitchFamily="18" charset="0"/>
                <a:ea typeface="宋体" panose="02010600030101010101" pitchFamily="2" charset="-122"/>
              </a:rPr>
              <a:t>dining alone has gone prevailing currently for various reasons.</a:t>
            </a: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 Currently, </a:t>
            </a:r>
            <a:r>
              <a:rPr lang="en-US" altLang="zh-CN" sz="3600" b="1" dirty="0">
                <a:solidFill>
                  <a:srgbClr val="FF0000"/>
                </a:solidFill>
                <a:latin typeface="Times New Roman" panose="02020603050405020304" pitchFamily="18" charset="0"/>
                <a:ea typeface="宋体" panose="02010600030101010101" pitchFamily="2" charset="-122"/>
              </a:rPr>
              <a:t>there is a prevailing trend where  an increasing number of people prefer/choose to eat alone for different reasons.</a:t>
            </a: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 </a:t>
            </a:r>
            <a:endParaRPr lang="en-US" altLang="zh-CN" sz="3600" b="1" dirty="0">
              <a:solidFill>
                <a:srgbClr val="FF0000"/>
              </a:solidFill>
              <a:latin typeface="Times New Roman" panose="02020603050405020304" pitchFamily="18" charset="0"/>
              <a:ea typeface="宋体" panose="02010600030101010101" pitchFamily="2" charset="-122"/>
            </a:endParaRPr>
          </a:p>
        </p:txBody>
      </p:sp>
      <p:sp>
        <p:nvSpPr>
          <p:cNvPr id="10" name="矩形 7"/>
          <p:cNvSpPr/>
          <p:nvPr/>
        </p:nvSpPr>
        <p:spPr>
          <a:xfrm>
            <a:off x="33338" y="2514600"/>
            <a:ext cx="9296400" cy="1187450"/>
          </a:xfrm>
          <a:prstGeom prst="rect">
            <a:avLst/>
          </a:prstGeom>
          <a:solidFill>
            <a:srgbClr val="FFC000"/>
          </a:solidFill>
          <a:ln w="9525">
            <a:noFill/>
          </a:ln>
        </p:spPr>
        <p:txBody>
          <a:bodyPr anchor="t">
            <a:spAutoFit/>
          </a:bodyPr>
          <a:p>
            <a:pPr indent="457200" eaLnBrk="0" hangingPunct="0">
              <a:lnSpc>
                <a:spcPts val="2800"/>
              </a:lnSpc>
            </a:pPr>
            <a:r>
              <a:rPr lang="en-US" altLang="zh-CN" sz="3600" b="1" dirty="0">
                <a:solidFill>
                  <a:srgbClr val="205F01"/>
                </a:solidFill>
                <a:latin typeface="Times New Roman" panose="02020603050405020304" pitchFamily="18" charset="0"/>
                <a:ea typeface="宋体" panose="02010600030101010101" pitchFamily="2" charset="-122"/>
              </a:rPr>
              <a:t> tend to eat alone</a:t>
            </a:r>
            <a:endParaRPr lang="en-US" altLang="zh-CN" sz="3600" b="1" dirty="0">
              <a:solidFill>
                <a:srgbClr val="205F01"/>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205F01"/>
                </a:solidFill>
                <a:latin typeface="Times New Roman" panose="02020603050405020304" pitchFamily="18" charset="0"/>
                <a:ea typeface="宋体" panose="02010600030101010101" pitchFamily="2" charset="-122"/>
              </a:rPr>
              <a:t> There is an increasing tendency for people to eat alone</a:t>
            </a:r>
            <a:endParaRPr lang="en-US" altLang="zh-CN" sz="3600" b="1" dirty="0">
              <a:solidFill>
                <a:srgbClr val="205F0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
                                            <p:txEl>
                                              <p:charRg st="0" end="106"/>
                                            </p:txEl>
                                          </p:spTgt>
                                        </p:tgtEl>
                                        <p:attrNameLst>
                                          <p:attrName>style.visibility</p:attrName>
                                        </p:attrNameLst>
                                      </p:cBhvr>
                                      <p:to>
                                        <p:strVal val="visible"/>
                                      </p:to>
                                    </p:set>
                                    <p:anim calcmode="lin" valueType="num">
                                      <p:cBhvr additive="base">
                                        <p:cTn id="7" dur="500" fill="hold"/>
                                        <p:tgtEl>
                                          <p:spTgt spid="4101">
                                            <p:txEl>
                                              <p:charRg st="0" end="10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charRg st="0" end="10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xEl>
                                              <p:charRg st="106" end="265"/>
                                            </p:txEl>
                                          </p:spTgt>
                                        </p:tgtEl>
                                        <p:attrNameLst>
                                          <p:attrName>style.visibility</p:attrName>
                                        </p:attrNameLst>
                                      </p:cBhvr>
                                      <p:to>
                                        <p:strVal val="visible"/>
                                      </p:to>
                                    </p:set>
                                    <p:anim calcmode="lin" valueType="num">
                                      <p:cBhvr additive="base">
                                        <p:cTn id="13" dur="500" fill="hold"/>
                                        <p:tgtEl>
                                          <p:spTgt spid="4101">
                                            <p:txEl>
                                              <p:charRg st="106" end="2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charRg st="106" end="2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1">
                                            <p:txEl>
                                              <p:charRg st="268" end="396"/>
                                            </p:txEl>
                                          </p:spTgt>
                                        </p:tgtEl>
                                        <p:attrNameLst>
                                          <p:attrName>style.visibility</p:attrName>
                                        </p:attrNameLst>
                                      </p:cBhvr>
                                      <p:to>
                                        <p:strVal val="visible"/>
                                      </p:to>
                                    </p:set>
                                    <p:anim calcmode="lin" valueType="num">
                                      <p:cBhvr additive="base">
                                        <p:cTn id="25" dur="500" fill="hold"/>
                                        <p:tgtEl>
                                          <p:spTgt spid="4101">
                                            <p:txEl>
                                              <p:charRg st="268" end="3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charRg st="268" end="3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01">
                                            <p:txEl>
                                              <p:charRg st="396" end="535"/>
                                            </p:txEl>
                                          </p:spTgt>
                                        </p:tgtEl>
                                        <p:attrNameLst>
                                          <p:attrName>style.visibility</p:attrName>
                                        </p:attrNameLst>
                                      </p:cBhvr>
                                      <p:to>
                                        <p:strVal val="visible"/>
                                      </p:to>
                                    </p:set>
                                    <p:anim calcmode="lin" valueType="num">
                                      <p:cBhvr additive="base">
                                        <p:cTn id="31" dur="500" fill="hold"/>
                                        <p:tgtEl>
                                          <p:spTgt spid="4101">
                                            <p:txEl>
                                              <p:charRg st="396" end="53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charRg st="396" end="53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101">
                                            <p:txEl>
                                              <p:charRg st="535" end="663"/>
                                            </p:txEl>
                                          </p:spTgt>
                                        </p:tgtEl>
                                        <p:attrNameLst>
                                          <p:attrName>style.visibility</p:attrName>
                                        </p:attrNameLst>
                                      </p:cBhvr>
                                      <p:to>
                                        <p:strVal val="visible"/>
                                      </p:to>
                                    </p:set>
                                    <p:anim calcmode="lin" valueType="num">
                                      <p:cBhvr additive="base">
                                        <p:cTn id="37" dur="500" fill="hold"/>
                                        <p:tgtEl>
                                          <p:spTgt spid="4101">
                                            <p:txEl>
                                              <p:charRg st="535" end="6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1">
                                            <p:txEl>
                                              <p:charRg st="535" end="66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101">
                                            <p:txEl>
                                              <p:charRg st="664" end="666"/>
                                            </p:txEl>
                                          </p:spTgt>
                                        </p:tgtEl>
                                        <p:attrNameLst>
                                          <p:attrName>style.visibility</p:attrName>
                                        </p:attrNameLst>
                                      </p:cBhvr>
                                      <p:to>
                                        <p:strVal val="visible"/>
                                      </p:to>
                                    </p:set>
                                    <p:anim calcmode="lin" valueType="num">
                                      <p:cBhvr additive="base">
                                        <p:cTn id="43" dur="500" fill="hold"/>
                                        <p:tgtEl>
                                          <p:spTgt spid="4101">
                                            <p:txEl>
                                              <p:charRg st="664" end="66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01">
                                            <p:txEl>
                                              <p:charRg st="664" end="6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矩形 7"/>
          <p:cNvSpPr/>
          <p:nvPr/>
        </p:nvSpPr>
        <p:spPr>
          <a:xfrm>
            <a:off x="33338" y="0"/>
            <a:ext cx="9296400" cy="2965450"/>
          </a:xfrm>
          <a:prstGeom prst="rect">
            <a:avLst/>
          </a:prstGeom>
          <a:noFill/>
          <a:ln w="9525">
            <a:noFill/>
          </a:ln>
        </p:spPr>
        <p:txBody>
          <a:bodyPr anchor="t">
            <a:spAutoFit/>
          </a:bodyPr>
          <a:p>
            <a:pPr indent="457200" eaLnBrk="0" hangingPunct="0">
              <a:lnSpc>
                <a:spcPts val="2800"/>
              </a:lnSpc>
            </a:pPr>
            <a:r>
              <a:rPr lang="en-US" altLang="zh-CN" sz="3600" b="1" dirty="0">
                <a:solidFill>
                  <a:srgbClr val="0000CC"/>
                </a:solidFill>
                <a:latin typeface="Times New Roman" panose="02020603050405020304" pitchFamily="18" charset="0"/>
                <a:ea typeface="宋体" panose="02010600030101010101" pitchFamily="2" charset="-122"/>
              </a:rPr>
              <a:t>Embarrassing and shameful though/as it was seen to be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FF0000"/>
                </a:solidFill>
                <a:latin typeface="Times New Roman" panose="02020603050405020304" pitchFamily="18" charset="0"/>
                <a:ea typeface="宋体" panose="02010600030101010101" pitchFamily="2" charset="-122"/>
              </a:rPr>
              <a:t>the phenomenon/trend of eating alone is fairly common currently</a:t>
            </a:r>
            <a:r>
              <a:rPr lang="en-US" altLang="zh-CN" sz="3600" b="1" dirty="0">
                <a:latin typeface="Times New Roman" panose="02020603050405020304" pitchFamily="18" charset="0"/>
                <a:ea typeface="宋体" panose="02010600030101010101" pitchFamily="2" charset="-122"/>
              </a:rPr>
              <a:t>.</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An increasing number of people prefer trend alone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which was seen embarrassing and shameful</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FF0000"/>
                </a:solidFill>
                <a:latin typeface="Times New Roman" panose="02020603050405020304" pitchFamily="18" charset="0"/>
                <a:ea typeface="宋体" panose="02010600030101010101" pitchFamily="2" charset="-122"/>
              </a:rPr>
              <a:t>is growing/increasing/ on the rise</a:t>
            </a:r>
            <a:r>
              <a:rPr lang="en-US" altLang="zh-CN" sz="3600" b="1" dirty="0">
                <a:latin typeface="Times New Roman" panose="02020603050405020304" pitchFamily="18" charset="0"/>
                <a:ea typeface="宋体" panose="02010600030101010101" pitchFamily="2" charset="-122"/>
              </a:rPr>
              <a:t>.</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endParaRPr lang="en-US" altLang="zh-CN" sz="3600" b="1" dirty="0">
              <a:solidFill>
                <a:srgbClr val="FF0000"/>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solidFill>
                  <a:srgbClr val="FF0000"/>
                </a:solidFill>
                <a:latin typeface="Times New Roman" panose="02020603050405020304" pitchFamily="18" charset="0"/>
                <a:ea typeface="宋体" panose="02010600030101010101" pitchFamily="2" charset="-122"/>
              </a:rPr>
              <a:t> </a:t>
            </a:r>
            <a:endParaRPr lang="en-US" altLang="zh-CN" sz="36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
                                            <p:txEl>
                                              <p:charRg st="0" end="120"/>
                                            </p:txEl>
                                          </p:spTgt>
                                        </p:tgtEl>
                                        <p:attrNameLst>
                                          <p:attrName>style.visibility</p:attrName>
                                        </p:attrNameLst>
                                      </p:cBhvr>
                                      <p:to>
                                        <p:strVal val="visible"/>
                                      </p:to>
                                    </p:set>
                                    <p:anim calcmode="lin" valueType="num">
                                      <p:cBhvr additive="base">
                                        <p:cTn id="7" dur="500" fill="hold"/>
                                        <p:tgtEl>
                                          <p:spTgt spid="4101">
                                            <p:txEl>
                                              <p:charRg st="0" end="1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charRg st="0" end="1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xEl>
                                              <p:charRg st="120" end="249"/>
                                            </p:txEl>
                                          </p:spTgt>
                                        </p:tgtEl>
                                        <p:attrNameLst>
                                          <p:attrName>style.visibility</p:attrName>
                                        </p:attrNameLst>
                                      </p:cBhvr>
                                      <p:to>
                                        <p:strVal val="visible"/>
                                      </p:to>
                                    </p:set>
                                    <p:anim calcmode="lin" valueType="num">
                                      <p:cBhvr additive="base">
                                        <p:cTn id="13" dur="500" fill="hold"/>
                                        <p:tgtEl>
                                          <p:spTgt spid="4101">
                                            <p:txEl>
                                              <p:charRg st="120" end="2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charRg st="120" end="24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1">
                                            <p:txEl>
                                              <p:charRg st="250" end="252"/>
                                            </p:txEl>
                                          </p:spTgt>
                                        </p:tgtEl>
                                        <p:attrNameLst>
                                          <p:attrName>style.visibility</p:attrName>
                                        </p:attrNameLst>
                                      </p:cBhvr>
                                      <p:to>
                                        <p:strVal val="visible"/>
                                      </p:to>
                                    </p:set>
                                    <p:anim calcmode="lin" valueType="num">
                                      <p:cBhvr additive="base">
                                        <p:cTn id="19" dur="500" fill="hold"/>
                                        <p:tgtEl>
                                          <p:spTgt spid="4101">
                                            <p:txEl>
                                              <p:charRg st="250" end="25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charRg st="250" end="2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6194425" y="1447800"/>
            <a:ext cx="17462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3" name="椭圆 2"/>
          <p:cNvSpPr/>
          <p:nvPr/>
        </p:nvSpPr>
        <p:spPr>
          <a:xfrm>
            <a:off x="835025" y="1446213"/>
            <a:ext cx="17462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8195" name="矩形 99"/>
          <p:cNvSpPr/>
          <p:nvPr/>
        </p:nvSpPr>
        <p:spPr>
          <a:xfrm>
            <a:off x="0" y="96838"/>
            <a:ext cx="9144000" cy="2090737"/>
          </a:xfrm>
          <a:prstGeom prst="rect">
            <a:avLst/>
          </a:prstGeom>
          <a:noFill/>
          <a:ln w="9525">
            <a:noFill/>
          </a:ln>
        </p:spPr>
        <p:txBody>
          <a:bodyPr anchor="t">
            <a:spAutoFit/>
          </a:bodyPr>
          <a:p>
            <a:pPr indent="457200" eaLnBrk="0" hangingPunct="0">
              <a:lnSpc>
                <a:spcPts val="2600"/>
              </a:lnSpc>
            </a:pPr>
            <a:r>
              <a:rPr lang="en-US" altLang="zh-CN" sz="2800" dirty="0">
                <a:latin typeface="Arial" panose="020B0604020202020204" pitchFamily="34" charset="0"/>
                <a:ea typeface="宋体" panose="02010600030101010101" pitchFamily="2" charset="-122"/>
              </a:rPr>
              <a:t>People choose to eat alone for various reasons. “Foodies” — people who have a passionate interest in different cuisines(美食) — do it because all they need for their pleasure is the chance to eat good food. They don't want company or conversation, but only the joy of eating some special dish. </a:t>
            </a:r>
            <a:endParaRPr lang="en-US" altLang="zh-CN" sz="2800" dirty="0">
              <a:latin typeface="Arial" panose="020B0604020202020204" pitchFamily="34" charset="0"/>
              <a:ea typeface="宋体" panose="02010600030101010101" pitchFamily="2" charset="-122"/>
            </a:endParaRPr>
          </a:p>
        </p:txBody>
      </p:sp>
      <p:cxnSp>
        <p:nvCxnSpPr>
          <p:cNvPr id="4" name="直接连接符 3"/>
          <p:cNvCxnSpPr/>
          <p:nvPr/>
        </p:nvCxnSpPr>
        <p:spPr bwMode="auto">
          <a:xfrm>
            <a:off x="6858000" y="381000"/>
            <a:ext cx="2251075" cy="22225"/>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 name="直接连接符 5"/>
          <p:cNvCxnSpPr/>
          <p:nvPr/>
        </p:nvCxnSpPr>
        <p:spPr bwMode="auto">
          <a:xfrm>
            <a:off x="127000" y="1149350"/>
            <a:ext cx="3560763"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101" name="矩形 7"/>
          <p:cNvSpPr/>
          <p:nvPr/>
        </p:nvSpPr>
        <p:spPr>
          <a:xfrm>
            <a:off x="0" y="2187575"/>
            <a:ext cx="9144000" cy="4400550"/>
          </a:xfrm>
          <a:prstGeom prst="rect">
            <a:avLst/>
          </a:prstGeom>
          <a:noFill/>
          <a:ln w="9525">
            <a:noFill/>
          </a:ln>
        </p:spPr>
        <p:txBody>
          <a:bodyPr anchor="t">
            <a:spAutoFit/>
          </a:bodyPr>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Firstly, </a:t>
            </a:r>
            <a:r>
              <a:rPr lang="en-US" altLang="zh-CN" sz="3600" b="1" u="sng" dirty="0">
                <a:solidFill>
                  <a:srgbClr val="FF0000"/>
                </a:solidFill>
                <a:latin typeface="Times New Roman" panose="02020603050405020304" pitchFamily="18" charset="0"/>
                <a:ea typeface="宋体" panose="02010600030101010101" pitchFamily="2" charset="-122"/>
              </a:rPr>
              <a:t>food enthusiasts</a:t>
            </a:r>
            <a:r>
              <a:rPr lang="en-US" altLang="zh-CN" sz="3600" b="1" dirty="0">
                <a:latin typeface="Times New Roman" panose="02020603050405020304" pitchFamily="18" charset="0"/>
                <a:ea typeface="宋体" panose="02010600030101010101" pitchFamily="2" charset="-122"/>
              </a:rPr>
              <a:t> seek for the pure </a:t>
            </a:r>
            <a:r>
              <a:rPr lang="en-US" altLang="zh-CN" sz="3600" b="1" dirty="0">
                <a:solidFill>
                  <a:srgbClr val="FF0000"/>
                </a:solidFill>
                <a:latin typeface="Times New Roman" panose="02020603050405020304" pitchFamily="18" charset="0"/>
                <a:ea typeface="宋体" panose="02010600030101010101" pitchFamily="2" charset="-122"/>
              </a:rPr>
              <a:t>joy</a:t>
            </a:r>
            <a:r>
              <a:rPr lang="en-US" altLang="zh-CN" sz="3600" b="1" dirty="0">
                <a:latin typeface="Times New Roman" panose="02020603050405020304" pitchFamily="18" charset="0"/>
                <a:ea typeface="宋体" panose="02010600030101010101" pitchFamily="2" charset="-122"/>
              </a:rPr>
              <a:t> of delicious dishes instead of company or talk.</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Foodies, enthusiasts for cuisines, choose/prefer to eat alone for the </a:t>
            </a:r>
            <a:r>
              <a:rPr lang="en-US" altLang="zh-CN" sz="3600" b="1" dirty="0">
                <a:solidFill>
                  <a:srgbClr val="FF0000"/>
                </a:solidFill>
                <a:latin typeface="Times New Roman" panose="02020603050405020304" pitchFamily="18" charset="0"/>
                <a:ea typeface="宋体" panose="02010600030101010101" pitchFamily="2" charset="-122"/>
              </a:rPr>
              <a:t>enjoymen</a:t>
            </a:r>
            <a:r>
              <a:rPr lang="en-US" altLang="zh-CN" sz="3600" b="1" dirty="0">
                <a:latin typeface="Times New Roman" panose="02020603050405020304" pitchFamily="18" charset="0"/>
                <a:ea typeface="宋体" panose="02010600030101010101" pitchFamily="2" charset="-122"/>
              </a:rPr>
              <a:t>t… </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First, for those </a:t>
            </a:r>
            <a:r>
              <a:rPr lang="en-US" altLang="zh-CN" sz="3600" b="1" dirty="0">
                <a:solidFill>
                  <a:srgbClr val="FF0000"/>
                </a:solidFill>
                <a:latin typeface="Times New Roman" panose="02020603050405020304" pitchFamily="18" charset="0"/>
                <a:ea typeface="宋体" panose="02010600030101010101" pitchFamily="2" charset="-122"/>
              </a:rPr>
              <a:t>food lovers</a:t>
            </a:r>
            <a:r>
              <a:rPr lang="en-US" altLang="zh-CN" sz="3600" b="1" dirty="0">
                <a:latin typeface="Times New Roman" panose="02020603050405020304" pitchFamily="18" charset="0"/>
                <a:ea typeface="宋体" panose="02010600030101010101" pitchFamily="2" charset="-122"/>
              </a:rPr>
              <a:t>, </a:t>
            </a:r>
            <a:r>
              <a:rPr lang="en-US" altLang="zh-CN" sz="3600" b="1" u="sng" dirty="0">
                <a:solidFill>
                  <a:srgbClr val="0000CC"/>
                </a:solidFill>
                <a:latin typeface="Times New Roman" panose="02020603050405020304" pitchFamily="18" charset="0"/>
                <a:ea typeface="宋体" panose="02010600030101010101" pitchFamily="2" charset="-122"/>
              </a:rPr>
              <a:t>eating alone</a:t>
            </a:r>
            <a:r>
              <a:rPr lang="en-US" altLang="zh-CN" sz="3600" b="1" dirty="0">
                <a:latin typeface="Times New Roman" panose="02020603050405020304" pitchFamily="18" charset="0"/>
                <a:ea typeface="宋体" panose="02010600030101010101" pitchFamily="2" charset="-122"/>
              </a:rPr>
              <a:t>  allows them to enjoy/taste/experience the pure delight of eating food with no company.</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Firstly, for </a:t>
            </a:r>
            <a:r>
              <a:rPr lang="en-US" altLang="zh-CN" sz="3600" b="1" dirty="0">
                <a:solidFill>
                  <a:srgbClr val="FF0000"/>
                </a:solidFill>
                <a:latin typeface="Times New Roman" panose="02020603050405020304" pitchFamily="18" charset="0"/>
                <a:ea typeface="宋体" panose="02010600030101010101" pitchFamily="2" charset="-122"/>
              </a:rPr>
              <a:t>those keenly interested in food</a:t>
            </a:r>
            <a:r>
              <a:rPr lang="en-US" altLang="zh-CN" sz="3600" b="1" dirty="0">
                <a:latin typeface="Times New Roman" panose="02020603050405020304" pitchFamily="18" charset="0"/>
                <a:ea typeface="宋体" panose="02010600030101010101" pitchFamily="2" charset="-122"/>
              </a:rPr>
              <a:t>, </a:t>
            </a:r>
            <a:r>
              <a:rPr lang="en-US" altLang="zh-CN" sz="3600" b="1" u="sng" dirty="0">
                <a:solidFill>
                  <a:srgbClr val="0000CC"/>
                </a:solidFill>
                <a:latin typeface="Times New Roman" panose="02020603050405020304" pitchFamily="18" charset="0"/>
                <a:ea typeface="宋体" panose="02010600030101010101" pitchFamily="2" charset="-122"/>
              </a:rPr>
              <a:t>they</a:t>
            </a:r>
            <a:r>
              <a:rPr lang="en-US" altLang="zh-CN" sz="3600" b="1" dirty="0">
                <a:latin typeface="Times New Roman" panose="02020603050405020304" pitchFamily="18" charset="0"/>
                <a:ea typeface="宋体" panose="02010600030101010101" pitchFamily="2" charset="-122"/>
              </a:rPr>
              <a:t> can enjoy the delight of  eating nice food  by eating without company.</a:t>
            </a:r>
            <a:endParaRPr lang="en-US" altLang="zh-CN" sz="3600" b="1" dirty="0">
              <a:latin typeface="Times New Roman" panose="02020603050405020304" pitchFamily="18" charset="0"/>
              <a:ea typeface="宋体" panose="02010600030101010101" pitchFamily="2" charset="-122"/>
            </a:endParaRPr>
          </a:p>
        </p:txBody>
      </p:sp>
      <p:cxnSp>
        <p:nvCxnSpPr>
          <p:cNvPr id="2" name="直接连接符 1"/>
          <p:cNvCxnSpPr/>
          <p:nvPr/>
        </p:nvCxnSpPr>
        <p:spPr bwMode="auto">
          <a:xfrm flipV="1">
            <a:off x="214313" y="1371600"/>
            <a:ext cx="6948488" cy="74613"/>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直接连接符 8"/>
          <p:cNvCxnSpPr/>
          <p:nvPr/>
        </p:nvCxnSpPr>
        <p:spPr bwMode="auto">
          <a:xfrm>
            <a:off x="368300" y="765175"/>
            <a:ext cx="8407400" cy="22225"/>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01">
                                            <p:txEl>
                                              <p:charRg st="0" end="96"/>
                                            </p:txEl>
                                          </p:spTgt>
                                        </p:tgtEl>
                                        <p:attrNameLst>
                                          <p:attrName>style.visibility</p:attrName>
                                        </p:attrNameLst>
                                      </p:cBhvr>
                                      <p:to>
                                        <p:strVal val="visible"/>
                                      </p:to>
                                    </p:set>
                                    <p:anim calcmode="lin" valueType="num">
                                      <p:cBhvr>
                                        <p:cTn id="27" dur="500" fill="hold"/>
                                        <p:tgtEl>
                                          <p:spTgt spid="4101">
                                            <p:txEl>
                                              <p:charRg st="0" end="96"/>
                                            </p:txEl>
                                          </p:spTgt>
                                        </p:tgtEl>
                                        <p:attrNameLst>
                                          <p:attrName>ppt_x</p:attrName>
                                        </p:attrNameLst>
                                      </p:cBhvr>
                                      <p:tavLst>
                                        <p:tav tm="0">
                                          <p:val>
                                            <p:strVal val="#ppt_x"/>
                                          </p:val>
                                        </p:tav>
                                        <p:tav tm="100000">
                                          <p:val>
                                            <p:strVal val="#ppt_x"/>
                                          </p:val>
                                        </p:tav>
                                      </p:tavLst>
                                    </p:anim>
                                    <p:anim calcmode="lin" valueType="num">
                                      <p:cBhvr>
                                        <p:cTn id="28" dur="500" fill="hold"/>
                                        <p:tgtEl>
                                          <p:spTgt spid="4101">
                                            <p:txEl>
                                              <p:charRg st="0" end="9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101">
                                            <p:txEl>
                                              <p:charRg st="96" end="178"/>
                                            </p:txEl>
                                          </p:spTgt>
                                        </p:tgtEl>
                                        <p:attrNameLst>
                                          <p:attrName>style.visibility</p:attrName>
                                        </p:attrNameLst>
                                      </p:cBhvr>
                                      <p:to>
                                        <p:strVal val="visible"/>
                                      </p:to>
                                    </p:set>
                                    <p:anim calcmode="lin" valueType="num">
                                      <p:cBhvr>
                                        <p:cTn id="33" dur="500" fill="hold"/>
                                        <p:tgtEl>
                                          <p:spTgt spid="4101">
                                            <p:txEl>
                                              <p:charRg st="96" end="178"/>
                                            </p:txEl>
                                          </p:spTgt>
                                        </p:tgtEl>
                                        <p:attrNameLst>
                                          <p:attrName>ppt_x</p:attrName>
                                        </p:attrNameLst>
                                      </p:cBhvr>
                                      <p:tavLst>
                                        <p:tav tm="0">
                                          <p:val>
                                            <p:strVal val="#ppt_x"/>
                                          </p:val>
                                        </p:tav>
                                        <p:tav tm="100000">
                                          <p:val>
                                            <p:strVal val="#ppt_x"/>
                                          </p:val>
                                        </p:tav>
                                      </p:tavLst>
                                    </p:anim>
                                    <p:anim calcmode="lin" valueType="num">
                                      <p:cBhvr>
                                        <p:cTn id="34" dur="500" fill="hold"/>
                                        <p:tgtEl>
                                          <p:spTgt spid="4101">
                                            <p:txEl>
                                              <p:charRg st="96" end="17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101">
                                            <p:txEl>
                                              <p:charRg st="178" end="309"/>
                                            </p:txEl>
                                          </p:spTgt>
                                        </p:tgtEl>
                                        <p:attrNameLst>
                                          <p:attrName>style.visibility</p:attrName>
                                        </p:attrNameLst>
                                      </p:cBhvr>
                                      <p:to>
                                        <p:strVal val="visible"/>
                                      </p:to>
                                    </p:set>
                                    <p:anim calcmode="lin" valueType="num">
                                      <p:cBhvr>
                                        <p:cTn id="39" dur="500" fill="hold"/>
                                        <p:tgtEl>
                                          <p:spTgt spid="4101">
                                            <p:txEl>
                                              <p:charRg st="178" end="309"/>
                                            </p:txEl>
                                          </p:spTgt>
                                        </p:tgtEl>
                                        <p:attrNameLst>
                                          <p:attrName>ppt_x</p:attrName>
                                        </p:attrNameLst>
                                      </p:cBhvr>
                                      <p:tavLst>
                                        <p:tav tm="0">
                                          <p:val>
                                            <p:strVal val="#ppt_x"/>
                                          </p:val>
                                        </p:tav>
                                        <p:tav tm="100000">
                                          <p:val>
                                            <p:strVal val="#ppt_x"/>
                                          </p:val>
                                        </p:tav>
                                      </p:tavLst>
                                    </p:anim>
                                    <p:anim calcmode="lin" valueType="num">
                                      <p:cBhvr>
                                        <p:cTn id="40" dur="500" fill="hold"/>
                                        <p:tgtEl>
                                          <p:spTgt spid="4101">
                                            <p:txEl>
                                              <p:charRg st="178" end="30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101">
                                            <p:txEl>
                                              <p:charRg st="309" end="437"/>
                                            </p:txEl>
                                          </p:spTgt>
                                        </p:tgtEl>
                                        <p:attrNameLst>
                                          <p:attrName>style.visibility</p:attrName>
                                        </p:attrNameLst>
                                      </p:cBhvr>
                                      <p:to>
                                        <p:strVal val="visible"/>
                                      </p:to>
                                    </p:set>
                                    <p:anim calcmode="lin" valueType="num">
                                      <p:cBhvr>
                                        <p:cTn id="45" dur="500" fill="hold"/>
                                        <p:tgtEl>
                                          <p:spTgt spid="4101">
                                            <p:txEl>
                                              <p:charRg st="309" end="437"/>
                                            </p:txEl>
                                          </p:spTgt>
                                        </p:tgtEl>
                                        <p:attrNameLst>
                                          <p:attrName>ppt_x</p:attrName>
                                        </p:attrNameLst>
                                      </p:cBhvr>
                                      <p:tavLst>
                                        <p:tav tm="0">
                                          <p:val>
                                            <p:strVal val="#ppt_x"/>
                                          </p:val>
                                        </p:tav>
                                        <p:tav tm="100000">
                                          <p:val>
                                            <p:strVal val="#ppt_x"/>
                                          </p:val>
                                        </p:tav>
                                      </p:tavLst>
                                    </p:anim>
                                    <p:anim calcmode="lin" valueType="num">
                                      <p:cBhvr>
                                        <p:cTn id="46" dur="500" fill="hold"/>
                                        <p:tgtEl>
                                          <p:spTgt spid="4101">
                                            <p:txEl>
                                              <p:charRg st="309" end="43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椭圆 8"/>
          <p:cNvSpPr/>
          <p:nvPr/>
        </p:nvSpPr>
        <p:spPr>
          <a:xfrm>
            <a:off x="1670050" y="1498600"/>
            <a:ext cx="11493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10243" name="椭圆 7"/>
          <p:cNvSpPr/>
          <p:nvPr/>
        </p:nvSpPr>
        <p:spPr>
          <a:xfrm>
            <a:off x="7480300" y="1192213"/>
            <a:ext cx="11493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10244" name="椭圆 4"/>
          <p:cNvSpPr/>
          <p:nvPr/>
        </p:nvSpPr>
        <p:spPr>
          <a:xfrm>
            <a:off x="5946775" y="1192213"/>
            <a:ext cx="11493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3" name="椭圆 2"/>
          <p:cNvSpPr/>
          <p:nvPr/>
        </p:nvSpPr>
        <p:spPr>
          <a:xfrm>
            <a:off x="4508500" y="893763"/>
            <a:ext cx="17462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9221" name="矩形 6"/>
          <p:cNvSpPr/>
          <p:nvPr/>
        </p:nvSpPr>
        <p:spPr>
          <a:xfrm>
            <a:off x="0" y="173038"/>
            <a:ext cx="9144000" cy="2090737"/>
          </a:xfrm>
          <a:prstGeom prst="rect">
            <a:avLst/>
          </a:prstGeom>
          <a:noFill/>
          <a:ln w="9525">
            <a:noFill/>
          </a:ln>
        </p:spPr>
        <p:txBody>
          <a:bodyPr anchor="t">
            <a:spAutoFit/>
          </a:bodyPr>
          <a:p>
            <a:pPr indent="457200" eaLnBrk="0" hangingPunct="0">
              <a:lnSpc>
                <a:spcPts val="2600"/>
              </a:lnSpc>
            </a:pPr>
            <a:r>
              <a:rPr lang="en-US" altLang="zh-CN" sz="2800" dirty="0">
                <a:latin typeface="Arial" panose="020B0604020202020204" pitchFamily="34" charset="0"/>
                <a:ea typeface="宋体" panose="02010600030101010101" pitchFamily="2" charset="-122"/>
              </a:rPr>
              <a:t>Other people eat alone because it's simply practical for them to do so. For instance, it’s estimated that nearly a third of all the customers of fast-food restaurants eat alone. They are served with their food fast, eat it fast and then leave fast — because they have a meeting to make or a child to pick up from school.</a:t>
            </a:r>
            <a:endParaRPr lang="en-US" altLang="zh-CN" sz="2800" dirty="0">
              <a:latin typeface="Arial" panose="020B0604020202020204" pitchFamily="34" charset="0"/>
              <a:ea typeface="宋体" panose="02010600030101010101" pitchFamily="2" charset="-122"/>
            </a:endParaRPr>
          </a:p>
        </p:txBody>
      </p:sp>
      <p:cxnSp>
        <p:nvCxnSpPr>
          <p:cNvPr id="4" name="直接连接符 3"/>
          <p:cNvCxnSpPr/>
          <p:nvPr/>
        </p:nvCxnSpPr>
        <p:spPr bwMode="auto">
          <a:xfrm>
            <a:off x="431800" y="492125"/>
            <a:ext cx="8407400" cy="22225"/>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 name="直接连接符 5"/>
          <p:cNvCxnSpPr/>
          <p:nvPr/>
        </p:nvCxnSpPr>
        <p:spPr bwMode="auto">
          <a:xfrm>
            <a:off x="76200" y="825500"/>
            <a:ext cx="2743200" cy="1270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101" name="矩形 7"/>
          <p:cNvSpPr/>
          <p:nvPr/>
        </p:nvSpPr>
        <p:spPr>
          <a:xfrm>
            <a:off x="0" y="2187575"/>
            <a:ext cx="9144000" cy="4041775"/>
          </a:xfrm>
          <a:prstGeom prst="rect">
            <a:avLst/>
          </a:prstGeom>
          <a:noFill/>
          <a:ln w="9525">
            <a:noFill/>
          </a:ln>
        </p:spPr>
        <p:txBody>
          <a:bodyPr anchor="t">
            <a:spAutoFit/>
          </a:bodyPr>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 Secondly, </a:t>
            </a:r>
            <a:r>
              <a:rPr lang="en-US" altLang="zh-CN" sz="3600" b="1" dirty="0">
                <a:solidFill>
                  <a:srgbClr val="FF0000"/>
                </a:solidFill>
                <a:latin typeface="Times New Roman" panose="02020603050405020304" pitchFamily="18" charset="0"/>
                <a:ea typeface="宋体" panose="02010600030101010101" pitchFamily="2" charset="-122"/>
              </a:rPr>
              <a:t>some people eat alone for efficiency</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in their fast-paced life.</a:t>
            </a:r>
            <a:endParaRPr lang="en-US" altLang="zh-CN" sz="3600" b="1" dirty="0">
              <a:solidFill>
                <a:srgbClr val="0000CC"/>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Secondly,  </a:t>
            </a:r>
            <a:r>
              <a:rPr lang="en-US" altLang="zh-CN" sz="3600" b="1" dirty="0">
                <a:solidFill>
                  <a:srgbClr val="FF0000"/>
                </a:solidFill>
                <a:latin typeface="Times New Roman" panose="02020603050405020304" pitchFamily="18" charset="0"/>
                <a:ea typeface="宋体" panose="02010600030101010101" pitchFamily="2" charset="-122"/>
              </a:rPr>
              <a:t>some people prefer solitary eating because it is efficient/fast </a:t>
            </a:r>
            <a:r>
              <a:rPr lang="en-US" altLang="zh-CN" sz="3600" b="1" dirty="0">
                <a:solidFill>
                  <a:srgbClr val="0000CC"/>
                </a:solidFill>
                <a:latin typeface="Times New Roman" panose="02020603050405020304" pitchFamily="18" charset="0"/>
                <a:ea typeface="宋体" panose="02010600030101010101" pitchFamily="2" charset="-122"/>
              </a:rPr>
              <a:t>on account of the high pace of modern life. /because of/due to their tight schedule</a:t>
            </a:r>
            <a:endParaRPr lang="en-US" altLang="zh-CN" sz="3600" b="1" dirty="0">
              <a:solidFill>
                <a:srgbClr val="0000CC"/>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Second, </a:t>
            </a:r>
            <a:r>
              <a:rPr lang="en-US" altLang="zh-CN" sz="3600" b="1" dirty="0">
                <a:solidFill>
                  <a:srgbClr val="0000CC"/>
                </a:solidFill>
                <a:latin typeface="Times New Roman" panose="02020603050405020304" pitchFamily="18" charset="0"/>
                <a:ea typeface="宋体" panose="02010600030101010101" pitchFamily="2" charset="-122"/>
              </a:rPr>
              <a:t>thanks to their fully-scheduled  life</a:t>
            </a:r>
            <a:r>
              <a:rPr lang="en-US" altLang="zh-CN" sz="3600" b="1" dirty="0">
                <a:solidFill>
                  <a:srgbClr val="FF0000"/>
                </a:solidFill>
                <a:latin typeface="Times New Roman" panose="02020603050405020304" pitchFamily="18" charset="0"/>
                <a:ea typeface="宋体" panose="02010600030101010101" pitchFamily="2" charset="-122"/>
              </a:rPr>
              <a:t>, some people dine alone to save time </a:t>
            </a:r>
            <a:r>
              <a:rPr lang="en-US" altLang="zh-CN" sz="3600" b="1" dirty="0">
                <a:latin typeface="Times New Roman" panose="02020603050405020304" pitchFamily="18" charset="0"/>
                <a:ea typeface="宋体" panose="02010600030101010101" pitchFamily="2" charset="-122"/>
              </a:rPr>
              <a:t>for </a:t>
            </a:r>
            <a:r>
              <a:rPr lang="en-US" altLang="zh-CN" sz="3600" b="1" dirty="0">
                <a:solidFill>
                  <a:srgbClr val="0000CC"/>
                </a:solidFill>
                <a:latin typeface="Times New Roman" panose="02020603050405020304" pitchFamily="18" charset="0"/>
                <a:ea typeface="宋体" panose="02010600030101010101" pitchFamily="2" charset="-122"/>
              </a:rPr>
              <a:t>day-to-day/daily affairs/ routine business/routine matters/daily chores of all sorts.</a:t>
            </a:r>
            <a:endParaRPr lang="en-US" altLang="zh-CN" sz="3600"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244"/>
                                        </p:tgtEl>
                                        <p:attrNameLst>
                                          <p:attrName>style.visibility</p:attrName>
                                        </p:attrNameLst>
                                      </p:cBhvr>
                                      <p:to>
                                        <p:strVal val="visible"/>
                                      </p:to>
                                    </p:set>
                                    <p:anim calcmode="lin" valueType="num">
                                      <p:cBhvr additive="base">
                                        <p:cTn id="27" dur="500" fill="hold"/>
                                        <p:tgtEl>
                                          <p:spTgt spid="10244"/>
                                        </p:tgtEl>
                                        <p:attrNameLst>
                                          <p:attrName>ppt_x</p:attrName>
                                        </p:attrNameLst>
                                      </p:cBhvr>
                                      <p:tavLst>
                                        <p:tav tm="0">
                                          <p:val>
                                            <p:strVal val="#ppt_x"/>
                                          </p:val>
                                        </p:tav>
                                        <p:tav tm="100000">
                                          <p:val>
                                            <p:strVal val="#ppt_x"/>
                                          </p:val>
                                        </p:tav>
                                      </p:tavLst>
                                    </p:anim>
                                    <p:anim calcmode="lin" valueType="num">
                                      <p:cBhvr additive="base">
                                        <p:cTn id="2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243"/>
                                        </p:tgtEl>
                                        <p:attrNameLst>
                                          <p:attrName>style.visibility</p:attrName>
                                        </p:attrNameLst>
                                      </p:cBhvr>
                                      <p:to>
                                        <p:strVal val="visible"/>
                                      </p:to>
                                    </p:set>
                                    <p:anim calcmode="lin" valueType="num">
                                      <p:cBhvr additive="base">
                                        <p:cTn id="33" dur="500" fill="hold"/>
                                        <p:tgtEl>
                                          <p:spTgt spid="10243"/>
                                        </p:tgtEl>
                                        <p:attrNameLst>
                                          <p:attrName>ppt_x</p:attrName>
                                        </p:attrNameLst>
                                      </p:cBhvr>
                                      <p:tavLst>
                                        <p:tav tm="0">
                                          <p:val>
                                            <p:strVal val="#ppt_x"/>
                                          </p:val>
                                        </p:tav>
                                        <p:tav tm="100000">
                                          <p:val>
                                            <p:strVal val="#ppt_x"/>
                                          </p:val>
                                        </p:tav>
                                      </p:tavLst>
                                    </p:anim>
                                    <p:anim calcmode="lin" valueType="num">
                                      <p:cBhvr additive="base">
                                        <p:cTn id="34"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242"/>
                                        </p:tgtEl>
                                        <p:attrNameLst>
                                          <p:attrName>style.visibility</p:attrName>
                                        </p:attrNameLst>
                                      </p:cBhvr>
                                      <p:to>
                                        <p:strVal val="visible"/>
                                      </p:to>
                                    </p:set>
                                    <p:anim calcmode="lin" valueType="num">
                                      <p:cBhvr additive="base">
                                        <p:cTn id="39" dur="500" fill="hold"/>
                                        <p:tgtEl>
                                          <p:spTgt spid="10242"/>
                                        </p:tgtEl>
                                        <p:attrNameLst>
                                          <p:attrName>ppt_x</p:attrName>
                                        </p:attrNameLst>
                                      </p:cBhvr>
                                      <p:tavLst>
                                        <p:tav tm="0">
                                          <p:val>
                                            <p:strVal val="#ppt_x"/>
                                          </p:val>
                                        </p:tav>
                                        <p:tav tm="100000">
                                          <p:val>
                                            <p:strVal val="#ppt_x"/>
                                          </p:val>
                                        </p:tav>
                                      </p:tavLst>
                                    </p:anim>
                                    <p:anim calcmode="lin" valueType="num">
                                      <p:cBhvr additive="base">
                                        <p:cTn id="4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101">
                                            <p:txEl>
                                              <p:charRg st="0" end="74"/>
                                            </p:txEl>
                                          </p:spTgt>
                                        </p:tgtEl>
                                        <p:attrNameLst>
                                          <p:attrName>style.visibility</p:attrName>
                                        </p:attrNameLst>
                                      </p:cBhvr>
                                      <p:to>
                                        <p:strVal val="visible"/>
                                      </p:to>
                                    </p:set>
                                    <p:anim calcmode="lin" valueType="num">
                                      <p:cBhvr additive="base">
                                        <p:cTn id="45" dur="500" fill="hold"/>
                                        <p:tgtEl>
                                          <p:spTgt spid="4101">
                                            <p:txEl>
                                              <p:charRg st="0" end="7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01">
                                            <p:txEl>
                                              <p:charRg st="0" end="7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101">
                                            <p:txEl>
                                              <p:charRg st="74" end="233"/>
                                            </p:txEl>
                                          </p:spTgt>
                                        </p:tgtEl>
                                        <p:attrNameLst>
                                          <p:attrName>style.visibility</p:attrName>
                                        </p:attrNameLst>
                                      </p:cBhvr>
                                      <p:to>
                                        <p:strVal val="visible"/>
                                      </p:to>
                                    </p:set>
                                    <p:anim calcmode="lin" valueType="num">
                                      <p:cBhvr additive="base">
                                        <p:cTn id="51" dur="500" fill="hold"/>
                                        <p:tgtEl>
                                          <p:spTgt spid="4101">
                                            <p:txEl>
                                              <p:charRg st="74" end="23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01">
                                            <p:txEl>
                                              <p:charRg st="74" end="23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101">
                                            <p:txEl>
                                              <p:charRg st="233" end="406"/>
                                            </p:txEl>
                                          </p:spTgt>
                                        </p:tgtEl>
                                        <p:attrNameLst>
                                          <p:attrName>style.visibility</p:attrName>
                                        </p:attrNameLst>
                                      </p:cBhvr>
                                      <p:to>
                                        <p:strVal val="visible"/>
                                      </p:to>
                                    </p:set>
                                    <p:anim calcmode="lin" valueType="num">
                                      <p:cBhvr additive="base">
                                        <p:cTn id="57" dur="500" fill="hold"/>
                                        <p:tgtEl>
                                          <p:spTgt spid="4101">
                                            <p:txEl>
                                              <p:charRg st="233" end="40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101">
                                            <p:txEl>
                                              <p:charRg st="233" end="4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animBg="1"/>
      <p:bldP spid="10244" grpId="0" animBg="1"/>
      <p:bldP spid="3" grpId="0" bldLvl="0" animBg="1"/>
      <p:bldP spid="3"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椭圆 4"/>
          <p:cNvSpPr/>
          <p:nvPr/>
        </p:nvSpPr>
        <p:spPr>
          <a:xfrm>
            <a:off x="136525" y="1908175"/>
            <a:ext cx="3362325"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11267" name="椭圆 7"/>
          <p:cNvSpPr/>
          <p:nvPr/>
        </p:nvSpPr>
        <p:spPr>
          <a:xfrm>
            <a:off x="5554663" y="784225"/>
            <a:ext cx="1149350" cy="381000"/>
          </a:xfrm>
          <a:prstGeom prst="ellipse">
            <a:avLst/>
          </a:prstGeom>
          <a:solidFill>
            <a:schemeClr val="accent1"/>
          </a:solidFill>
          <a:ln w="9525" cap="flat" cmpd="sng">
            <a:solidFill>
              <a:schemeClr val="tx1"/>
            </a:solidFill>
            <a:prstDash val="solid"/>
            <a:round/>
            <a:headEnd type="none" w="med" len="med"/>
            <a:tailEnd type="none" w="med" len="med"/>
          </a:ln>
        </p:spPr>
        <p:txBody>
          <a:bodyPr anchor="t"/>
          <a:p>
            <a:endParaRPr lang="zh-CN" altLang="en-US" sz="3200" b="1" i="1" dirty="0">
              <a:latin typeface="Times New Roman" panose="02020603050405020304" pitchFamily="18" charset="0"/>
              <a:ea typeface="宋体" panose="02010600030101010101" pitchFamily="2" charset="-122"/>
            </a:endParaRPr>
          </a:p>
        </p:txBody>
      </p:sp>
      <p:sp>
        <p:nvSpPr>
          <p:cNvPr id="10243" name="文本框 99"/>
          <p:cNvSpPr txBox="1"/>
          <p:nvPr/>
        </p:nvSpPr>
        <p:spPr>
          <a:xfrm>
            <a:off x="0" y="65088"/>
            <a:ext cx="9032875" cy="3825875"/>
          </a:xfrm>
          <a:prstGeom prst="rect">
            <a:avLst/>
          </a:prstGeom>
          <a:noFill/>
          <a:ln w="9525">
            <a:noFill/>
          </a:ln>
        </p:spPr>
        <p:txBody>
          <a:bodyPr anchor="t">
            <a:spAutoFit/>
          </a:bodyPr>
          <a:p>
            <a:pPr>
              <a:lnSpc>
                <a:spcPts val="2075"/>
              </a:lnSpc>
            </a:pPr>
            <a:r>
              <a:rPr lang="en-US" altLang="zh-CN" sz="2400" dirty="0">
                <a:latin typeface="Calibri" panose="020F0502020204030204" pitchFamily="34" charset="0"/>
                <a:ea typeface="宋体" panose="02010600030101010101" pitchFamily="2" charset="-122"/>
              </a:rPr>
              <a:t>But for others, the appeal of eating alone is quite different. It’s an experience of freedom. For the hour that it takes to have a meal, they can forget all the pressures of their lives. For a brief window, they don’t have to deal with their family or job. They can relax and let their mind wander. Maybe they will bring a book, a newspaper or perhaps they will shyly spy on the people around them. Part of the appeal of this new trend is surely that a meal taken alone is like a little holiday from the busyness of modern life, in which we have so much to do all the time. David Annand, editor of US-based Condé Nast Traveler magazine, who delights in dining alone, speaks of his pleasure in the “rhythm of a meal in a restaurant </a:t>
            </a:r>
            <a:r>
              <a:rPr lang="en-US" altLang="zh-CN" sz="2400" dirty="0">
                <a:latin typeface="Arial" panose="020B060402020202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 its ebb and flow(</a:t>
            </a:r>
            <a:r>
              <a:rPr lang="zh-CN" altLang="zh-CN" sz="2400" dirty="0">
                <a:latin typeface="Calibri" panose="020F0502020204030204" pitchFamily="34" charset="0"/>
                <a:ea typeface="宋体" panose="02010600030101010101" pitchFamily="2" charset="-122"/>
              </a:rPr>
              <a:t>人来人往</a:t>
            </a:r>
            <a:r>
              <a:rPr lang="en-US" altLang="zh-CN" sz="2400" dirty="0">
                <a:latin typeface="Calibri" panose="020F0502020204030204" pitchFamily="34" charset="0"/>
                <a:ea typeface="宋体" panose="02010600030101010101" pitchFamily="2" charset="-122"/>
              </a:rPr>
              <a:t>), the regular arrival and departure of the waiter”. This restaurant rhythm allows him and others, he writes, to sit back, observe, and think.</a:t>
            </a:r>
            <a:endParaRPr lang="en-US" altLang="zh-CN" sz="2800" dirty="0">
              <a:latin typeface="Calibri" panose="020F0502020204030204" pitchFamily="34" charset="0"/>
              <a:ea typeface="宋体" panose="02010600030101010101" pitchFamily="2" charset="-122"/>
            </a:endParaRPr>
          </a:p>
          <a:p>
            <a:pPr>
              <a:lnSpc>
                <a:spcPts val="2075"/>
              </a:lnSpc>
            </a:pPr>
            <a:r>
              <a:rPr lang="en-US" altLang="zh-CN" sz="2800" dirty="0">
                <a:latin typeface="Calibri" panose="020F0502020204030204" pitchFamily="34" charset="0"/>
                <a:ea typeface="宋体" panose="02010600030101010101" pitchFamily="2" charset="-122"/>
              </a:rPr>
              <a:t> </a:t>
            </a:r>
            <a:endParaRPr lang="zh-CN" altLang="en-US" sz="2800" dirty="0">
              <a:latin typeface="Arial" panose="020B0604020202020204" pitchFamily="34" charset="0"/>
              <a:ea typeface="宋体" panose="02010600030101010101" pitchFamily="2" charset="-122"/>
            </a:endParaRPr>
          </a:p>
        </p:txBody>
      </p:sp>
      <p:cxnSp>
        <p:nvCxnSpPr>
          <p:cNvPr id="4" name="直接连接符 3"/>
          <p:cNvCxnSpPr/>
          <p:nvPr/>
        </p:nvCxnSpPr>
        <p:spPr bwMode="auto">
          <a:xfrm>
            <a:off x="7467600" y="381000"/>
            <a:ext cx="1565275" cy="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6" name="直接连接符 5"/>
          <p:cNvCxnSpPr/>
          <p:nvPr/>
        </p:nvCxnSpPr>
        <p:spPr bwMode="auto">
          <a:xfrm>
            <a:off x="136525" y="630238"/>
            <a:ext cx="2743200" cy="1270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5" name="直接连接符 4"/>
          <p:cNvCxnSpPr/>
          <p:nvPr/>
        </p:nvCxnSpPr>
        <p:spPr bwMode="auto">
          <a:xfrm flipV="1">
            <a:off x="5395913" y="1676400"/>
            <a:ext cx="2833688" cy="31750"/>
          </a:xfrm>
          <a:prstGeom prst="line">
            <a:avLst/>
          </a:prstGeom>
          <a:ln w="38100">
            <a:solidFill>
              <a:srgbClr val="FF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gtEl>
                                        <p:attrNameLst>
                                          <p:attrName>style.visibility</p:attrName>
                                        </p:attrNameLst>
                                      </p:cBhvr>
                                      <p:to>
                                        <p:strVal val="visible"/>
                                      </p:to>
                                    </p:set>
                                    <p:anim calcmode="lin" valueType="num">
                                      <p:cBhvr additive="base">
                                        <p:cTn id="19" dur="500" fill="hold"/>
                                        <p:tgtEl>
                                          <p:spTgt spid="11267"/>
                                        </p:tgtEl>
                                        <p:attrNameLst>
                                          <p:attrName>ppt_x</p:attrName>
                                        </p:attrNameLst>
                                      </p:cBhvr>
                                      <p:tavLst>
                                        <p:tav tm="0">
                                          <p:val>
                                            <p:strVal val="#ppt_x"/>
                                          </p:val>
                                        </p:tav>
                                        <p:tav tm="100000">
                                          <p:val>
                                            <p:strVal val="#ppt_x"/>
                                          </p:val>
                                        </p:tav>
                                      </p:tavLst>
                                    </p:anim>
                                    <p:anim calcmode="lin" valueType="num">
                                      <p:cBhvr additive="base">
                                        <p:cTn id="20"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6"/>
                                        </p:tgtEl>
                                        <p:attrNameLst>
                                          <p:attrName>style.visibility</p:attrName>
                                        </p:attrNameLst>
                                      </p:cBhvr>
                                      <p:to>
                                        <p:strVal val="visible"/>
                                      </p:to>
                                    </p:set>
                                    <p:anim calcmode="lin" valueType="num">
                                      <p:cBhvr additive="base">
                                        <p:cTn id="25" dur="500" fill="hold"/>
                                        <p:tgtEl>
                                          <p:spTgt spid="11266"/>
                                        </p:tgtEl>
                                        <p:attrNameLst>
                                          <p:attrName>ppt_x</p:attrName>
                                        </p:attrNameLst>
                                      </p:cBhvr>
                                      <p:tavLst>
                                        <p:tav tm="0">
                                          <p:val>
                                            <p:strVal val="#ppt_x"/>
                                          </p:val>
                                        </p:tav>
                                        <p:tav tm="100000">
                                          <p:val>
                                            <p:strVal val="#ppt_x"/>
                                          </p:val>
                                        </p:tav>
                                      </p:tavLst>
                                    </p:anim>
                                    <p:anim calcmode="lin" valueType="num">
                                      <p:cBhvr additive="base">
                                        <p:cTn id="26"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P spid="11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1" name="矩形 7"/>
          <p:cNvSpPr/>
          <p:nvPr/>
        </p:nvSpPr>
        <p:spPr>
          <a:xfrm>
            <a:off x="0" y="152400"/>
            <a:ext cx="9144000" cy="6094413"/>
          </a:xfrm>
          <a:prstGeom prst="rect">
            <a:avLst/>
          </a:prstGeom>
          <a:noFill/>
          <a:ln w="9525">
            <a:noFill/>
          </a:ln>
        </p:spPr>
        <p:txBody>
          <a:bodyPr anchor="t">
            <a:spAutoFit/>
          </a:bodyPr>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 And </a:t>
            </a:r>
            <a:r>
              <a:rPr lang="en-US" altLang="zh-CN" sz="3600" b="1" dirty="0">
                <a:solidFill>
                  <a:srgbClr val="FF0000"/>
                </a:solidFill>
                <a:latin typeface="Times New Roman" panose="02020603050405020304" pitchFamily="18" charset="0"/>
                <a:ea typeface="宋体" panose="02010600030101010101" pitchFamily="2" charset="-122"/>
              </a:rPr>
              <a:t>others do it for freedom and leisure/relaxation </a:t>
            </a:r>
            <a:r>
              <a:rPr lang="en-US" altLang="zh-CN" sz="3600" b="1" dirty="0">
                <a:solidFill>
                  <a:srgbClr val="0000CC"/>
                </a:solidFill>
                <a:latin typeface="Times New Roman" panose="02020603050405020304" pitchFamily="18" charset="0"/>
                <a:ea typeface="宋体" panose="02010600030101010101" pitchFamily="2" charset="-122"/>
              </a:rPr>
              <a:t>as they can escape from the whirl of modern life.</a:t>
            </a:r>
            <a:endParaRPr lang="en-US" altLang="zh-CN" sz="3600" b="1" dirty="0">
              <a:solidFill>
                <a:srgbClr val="0000CC"/>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And </a:t>
            </a:r>
            <a:r>
              <a:rPr lang="en-US" altLang="zh-CN" sz="3600" b="1" dirty="0">
                <a:solidFill>
                  <a:srgbClr val="FF0000"/>
                </a:solidFill>
                <a:latin typeface="Times New Roman" panose="02020603050405020304" pitchFamily="18" charset="0"/>
                <a:ea typeface="宋体" panose="02010600030101010101" pitchFamily="2" charset="-122"/>
              </a:rPr>
              <a:t>others treat it as a get-away from their stressful life,</a:t>
            </a:r>
            <a:r>
              <a:rPr lang="en-US" altLang="zh-CN" sz="3600" b="1" dirty="0">
                <a:latin typeface="Times New Roman" panose="02020603050405020304" pitchFamily="18" charset="0"/>
                <a:ea typeface="宋体" panose="02010600030101010101" pitchFamily="2" charset="-122"/>
              </a:rPr>
              <a:t> through which they relax themselves. </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And </a:t>
            </a:r>
            <a:r>
              <a:rPr lang="en-US" altLang="zh-CN" sz="3600" b="1" dirty="0">
                <a:solidFill>
                  <a:srgbClr val="FF0000"/>
                </a:solidFill>
                <a:latin typeface="Times New Roman" panose="02020603050405020304" pitchFamily="18" charset="0"/>
                <a:ea typeface="宋体" panose="02010600030101010101" pitchFamily="2" charset="-122"/>
              </a:rPr>
              <a:t>eating alone provides some people with much freedom and relaxation and</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serves as a way/an escape from stressful modern life</a:t>
            </a:r>
            <a:r>
              <a:rPr lang="en-US" altLang="zh-CN" sz="3600" b="1" dirty="0">
                <a:latin typeface="Times New Roman" panose="02020603050405020304" pitchFamily="18" charset="0"/>
                <a:ea typeface="宋体" panose="02010600030101010101" pitchFamily="2" charset="-122"/>
              </a:rPr>
              <a:t>.</a:t>
            </a:r>
            <a:endParaRPr lang="en-US" altLang="zh-CN" sz="3600" b="1" dirty="0">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And for others, </a:t>
            </a:r>
            <a:r>
              <a:rPr lang="en-US" altLang="zh-CN" sz="3600" b="1" dirty="0">
                <a:solidFill>
                  <a:srgbClr val="FF0000"/>
                </a:solidFill>
                <a:latin typeface="Times New Roman" panose="02020603050405020304" pitchFamily="18" charset="0"/>
                <a:ea typeface="宋体" panose="02010600030101010101" pitchFamily="2" charset="-122"/>
              </a:rPr>
              <a:t>eating alone serves as a good get-away from the stressful life</a:t>
            </a:r>
            <a:r>
              <a:rPr lang="en-US" altLang="zh-CN" sz="3600" b="1" dirty="0">
                <a:latin typeface="Times New Roman" panose="02020603050405020304" pitchFamily="18" charset="0"/>
                <a:ea typeface="宋体" panose="02010600030101010101" pitchFamily="2" charset="-122"/>
              </a:rPr>
              <a:t>, </a:t>
            </a:r>
            <a:r>
              <a:rPr lang="en-US" altLang="zh-CN" sz="3600" b="1" dirty="0">
                <a:solidFill>
                  <a:srgbClr val="0000CC"/>
                </a:solidFill>
                <a:latin typeface="Times New Roman" panose="02020603050405020304" pitchFamily="18" charset="0"/>
                <a:ea typeface="宋体" panose="02010600030101010101" pitchFamily="2" charset="-122"/>
              </a:rPr>
              <a:t>which allows them to enjoy freedom and relax themselves. </a:t>
            </a:r>
            <a:endParaRPr lang="en-US" altLang="zh-CN" sz="3600" b="1" dirty="0">
              <a:solidFill>
                <a:srgbClr val="0000CC"/>
              </a:solidFill>
              <a:latin typeface="Times New Roman" panose="02020603050405020304" pitchFamily="18" charset="0"/>
              <a:ea typeface="宋体" panose="02010600030101010101" pitchFamily="2" charset="-122"/>
            </a:endParaRPr>
          </a:p>
          <a:p>
            <a:pPr indent="457200" eaLnBrk="0" hangingPunct="0">
              <a:lnSpc>
                <a:spcPts val="2800"/>
              </a:lnSpc>
            </a:pPr>
            <a:r>
              <a:rPr lang="en-US" altLang="zh-CN" sz="3600" b="1" dirty="0">
                <a:latin typeface="Times New Roman" panose="02020603050405020304" pitchFamily="18" charset="0"/>
                <a:ea typeface="宋体" panose="02010600030101010101" pitchFamily="2" charset="-122"/>
              </a:rPr>
              <a:t>And for others, </a:t>
            </a:r>
            <a:r>
              <a:rPr lang="en-US" altLang="zh-CN" sz="3600" b="1" dirty="0">
                <a:solidFill>
                  <a:srgbClr val="FF0000"/>
                </a:solidFill>
                <a:latin typeface="Times New Roman" panose="02020603050405020304" pitchFamily="18" charset="0"/>
                <a:ea typeface="宋体" panose="02010600030101010101" pitchFamily="2" charset="-122"/>
              </a:rPr>
              <a:t>eating alone makes it possible to free them of </a:t>
            </a:r>
            <a:r>
              <a:rPr lang="en-US" altLang="zh-CN" sz="3600" b="1" dirty="0">
                <a:solidFill>
                  <a:srgbClr val="0000CC"/>
                </a:solidFill>
                <a:latin typeface="Times New Roman" panose="02020603050405020304" pitchFamily="18" charset="0"/>
                <a:ea typeface="宋体" panose="02010600030101010101" pitchFamily="2" charset="-122"/>
              </a:rPr>
              <a:t>their stress and get freedom and relaxation.</a:t>
            </a:r>
            <a:endParaRPr lang="en-US" altLang="zh-CN" sz="3600" b="1" dirty="0">
              <a:solidFill>
                <a:srgbClr val="0000CC"/>
              </a:solidFill>
              <a:latin typeface="Times New Roman" panose="02020603050405020304" pitchFamily="18" charset="0"/>
              <a:ea typeface="宋体" panose="02010600030101010101" pitchFamily="2" charset="-122"/>
            </a:endParaRPr>
          </a:p>
          <a:p>
            <a:pPr indent="457200" eaLnBrk="0" hangingPunct="0">
              <a:lnSpc>
                <a:spcPts val="2000"/>
              </a:lnSpc>
            </a:pPr>
            <a:endParaRPr lang="en-US" altLang="zh-CN" sz="36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71">
                                            <p:txEl>
                                              <p:charRg st="0" end="103"/>
                                            </p:txEl>
                                          </p:spTgt>
                                        </p:tgtEl>
                                        <p:attrNameLst>
                                          <p:attrName>style.visibility</p:attrName>
                                        </p:attrNameLst>
                                      </p:cBhvr>
                                      <p:to>
                                        <p:strVal val="visible"/>
                                      </p:to>
                                    </p:set>
                                    <p:anim calcmode="lin" valueType="num">
                                      <p:cBhvr additive="base">
                                        <p:cTn id="7" dur="500" fill="hold"/>
                                        <p:tgtEl>
                                          <p:spTgt spid="11271">
                                            <p:txEl>
                                              <p:charRg st="0" end="10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71">
                                            <p:txEl>
                                              <p:charRg st="0" end="10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71">
                                            <p:txEl>
                                              <p:charRg st="103" end="202"/>
                                            </p:txEl>
                                          </p:spTgt>
                                        </p:tgtEl>
                                        <p:attrNameLst>
                                          <p:attrName>style.visibility</p:attrName>
                                        </p:attrNameLst>
                                      </p:cBhvr>
                                      <p:to>
                                        <p:strVal val="visible"/>
                                      </p:to>
                                    </p:set>
                                    <p:anim calcmode="lin" valueType="num">
                                      <p:cBhvr additive="base">
                                        <p:cTn id="13" dur="500" fill="hold"/>
                                        <p:tgtEl>
                                          <p:spTgt spid="11271">
                                            <p:txEl>
                                              <p:charRg st="103" end="20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71">
                                            <p:txEl>
                                              <p:charRg st="103" end="20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71">
                                            <p:txEl>
                                              <p:charRg st="202" end="331"/>
                                            </p:txEl>
                                          </p:spTgt>
                                        </p:tgtEl>
                                        <p:attrNameLst>
                                          <p:attrName>style.visibility</p:attrName>
                                        </p:attrNameLst>
                                      </p:cBhvr>
                                      <p:to>
                                        <p:strVal val="visible"/>
                                      </p:to>
                                    </p:set>
                                    <p:anim calcmode="lin" valueType="num">
                                      <p:cBhvr additive="base">
                                        <p:cTn id="19" dur="500" fill="hold"/>
                                        <p:tgtEl>
                                          <p:spTgt spid="11271">
                                            <p:txEl>
                                              <p:charRg st="202" end="3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71">
                                            <p:txEl>
                                              <p:charRg st="202" end="3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71">
                                            <p:txEl>
                                              <p:charRg st="331" end="469"/>
                                            </p:txEl>
                                          </p:spTgt>
                                        </p:tgtEl>
                                        <p:attrNameLst>
                                          <p:attrName>style.visibility</p:attrName>
                                        </p:attrNameLst>
                                      </p:cBhvr>
                                      <p:to>
                                        <p:strVal val="visible"/>
                                      </p:to>
                                    </p:set>
                                    <p:anim calcmode="lin" valueType="num">
                                      <p:cBhvr additive="base">
                                        <p:cTn id="25" dur="500" fill="hold"/>
                                        <p:tgtEl>
                                          <p:spTgt spid="11271">
                                            <p:txEl>
                                              <p:charRg st="331" end="46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71">
                                            <p:txEl>
                                              <p:charRg st="331" end="46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71">
                                            <p:txEl>
                                              <p:charRg st="469" end="577"/>
                                            </p:txEl>
                                          </p:spTgt>
                                        </p:tgtEl>
                                        <p:attrNameLst>
                                          <p:attrName>style.visibility</p:attrName>
                                        </p:attrNameLst>
                                      </p:cBhvr>
                                      <p:to>
                                        <p:strVal val="visible"/>
                                      </p:to>
                                    </p:set>
                                    <p:anim calcmode="lin" valueType="num">
                                      <p:cBhvr additive="base">
                                        <p:cTn id="31" dur="500" fill="hold"/>
                                        <p:tgtEl>
                                          <p:spTgt spid="11271">
                                            <p:txEl>
                                              <p:charRg st="469" end="57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71">
                                            <p:txEl>
                                              <p:charRg st="469" end="5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32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7125</Words>
  <Application>WPS 演示</Application>
  <PresentationFormat>全屏显示(4:3)</PresentationFormat>
  <Paragraphs>59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8</vt:i4>
      </vt:variant>
    </vt:vector>
  </HeadingPairs>
  <TitlesOfParts>
    <vt:vector size="18" baseType="lpstr">
      <vt:lpstr>Arial</vt:lpstr>
      <vt:lpstr>宋体</vt:lpstr>
      <vt:lpstr>Wingdings</vt:lpstr>
      <vt:lpstr>Calibri</vt:lpstr>
      <vt:lpstr>Times New Roman</vt:lpstr>
      <vt:lpstr>微软雅黑</vt:lpstr>
      <vt:lpstr>Arial Unicode MS</vt:lpstr>
      <vt:lpstr>2_默认设计模板</vt:lpstr>
      <vt:lpstr>1_默认设计模板</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48</cp:revision>
  <dcterms:created xsi:type="dcterms:W3CDTF">2018-01-30T12:30:52Z</dcterms:created>
  <dcterms:modified xsi:type="dcterms:W3CDTF">2019-04-28T02:16:55Z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2052-11.1.0.8597</vt:lpwstr>
  </property>
</Properties>
</file>