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23"/>
  </p:notesMasterIdLst>
  <p:handoutMasterIdLst>
    <p:handoutMasterId r:id="rId24"/>
  </p:handoutMasterIdLst>
  <p:sldIdLst>
    <p:sldId id="259" r:id="rId5"/>
    <p:sldId id="279" r:id="rId6"/>
    <p:sldId id="281" r:id="rId7"/>
    <p:sldId id="284" r:id="rId8"/>
    <p:sldId id="282" r:id="rId9"/>
    <p:sldId id="285" r:id="rId10"/>
    <p:sldId id="286" r:id="rId11"/>
    <p:sldId id="297" r:id="rId12"/>
    <p:sldId id="287" r:id="rId13"/>
    <p:sldId id="288" r:id="rId14"/>
    <p:sldId id="283" r:id="rId15"/>
    <p:sldId id="294" r:id="rId16"/>
    <p:sldId id="295" r:id="rId17"/>
    <p:sldId id="267" r:id="rId18"/>
    <p:sldId id="289" r:id="rId19"/>
    <p:sldId id="291" r:id="rId20"/>
    <p:sldId id="296" r:id="rId21"/>
    <p:sldId id="290" r:id="rId22"/>
  </p:sldIdLst>
  <p:sldSz cx="12192000" cy="6858000"/>
  <p:notesSz cx="6858000" cy="9144000"/>
  <p:embeddedFontLs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84" autoAdjust="0"/>
  </p:normalViewPr>
  <p:slideViewPr>
    <p:cSldViewPr snapToGrid="0" snapToObjects="1" showGuides="1">
      <p:cViewPr varScale="1">
        <p:scale>
          <a:sx n="65" d="100"/>
          <a:sy n="65" d="100"/>
        </p:scale>
        <p:origin x="724"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 </a:t>
            </a:r>
          </a:p>
        </p:txBody>
      </p:sp>
      <p:sp>
        <p:nvSpPr>
          <p:cNvPr id="3" name="Date Placeholder 2">
            <a:extLst>
              <a:ext uri="{FF2B5EF4-FFF2-40B4-BE49-F238E27FC236}">
                <a16:creationId xmlns=""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2018-02-21 </a:t>
            </a:r>
          </a:p>
        </p:txBody>
      </p:sp>
      <p:sp>
        <p:nvSpPr>
          <p:cNvPr id="4" name="Footer Placeholder 3">
            <a:extLst>
              <a:ext uri="{FF2B5EF4-FFF2-40B4-BE49-F238E27FC236}">
                <a16:creationId xmlns=""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Slide Number Placeholder 4">
            <a:extLst>
              <a:ext uri="{FF2B5EF4-FFF2-40B4-BE49-F238E27FC236}">
                <a16:creationId xmlns=""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2018-02-21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AC9DD1CB-DD7E-47C0-8C73-DFDF434617D9}" type="slidenum">
              <a:rPr lang="en-US" smtClean="0"/>
              <a:t>1</a:t>
            </a:fld>
            <a:endParaRPr lang="en-US" dirty="0"/>
          </a:p>
        </p:txBody>
      </p:sp>
    </p:spTree>
    <p:extLst>
      <p:ext uri="{BB962C8B-B14F-4D97-AF65-F5344CB8AC3E}">
        <p14:creationId xmlns:p14="http://schemas.microsoft.com/office/powerpoint/2010/main" val="362423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12</a:t>
            </a:fld>
            <a:endParaRPr lang="en-US" dirty="0"/>
          </a:p>
        </p:txBody>
      </p:sp>
    </p:spTree>
    <p:extLst>
      <p:ext uri="{BB962C8B-B14F-4D97-AF65-F5344CB8AC3E}">
        <p14:creationId xmlns:p14="http://schemas.microsoft.com/office/powerpoint/2010/main" val="362673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13</a:t>
            </a:fld>
            <a:endParaRPr lang="en-US" dirty="0"/>
          </a:p>
        </p:txBody>
      </p:sp>
    </p:spTree>
    <p:extLst>
      <p:ext uri="{BB962C8B-B14F-4D97-AF65-F5344CB8AC3E}">
        <p14:creationId xmlns:p14="http://schemas.microsoft.com/office/powerpoint/2010/main" val="46617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14</a:t>
            </a:fld>
            <a:endParaRPr lang="en-US" dirty="0"/>
          </a:p>
        </p:txBody>
      </p:sp>
    </p:spTree>
    <p:extLst>
      <p:ext uri="{BB962C8B-B14F-4D97-AF65-F5344CB8AC3E}">
        <p14:creationId xmlns:p14="http://schemas.microsoft.com/office/powerpoint/2010/main" val="91614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15</a:t>
            </a:fld>
            <a:endParaRPr lang="en-US" dirty="0"/>
          </a:p>
        </p:txBody>
      </p:sp>
    </p:spTree>
    <p:extLst>
      <p:ext uri="{BB962C8B-B14F-4D97-AF65-F5344CB8AC3E}">
        <p14:creationId xmlns:p14="http://schemas.microsoft.com/office/powerpoint/2010/main" val="239380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16</a:t>
            </a:fld>
            <a:endParaRPr lang="en-US" dirty="0"/>
          </a:p>
        </p:txBody>
      </p:sp>
    </p:spTree>
    <p:extLst>
      <p:ext uri="{BB962C8B-B14F-4D97-AF65-F5344CB8AC3E}">
        <p14:creationId xmlns:p14="http://schemas.microsoft.com/office/powerpoint/2010/main" val="1988175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68490931-9E06-426C-A62D-70D255F4A297}" type="slidenum">
              <a:rPr lang="en-US" smtClean="0"/>
              <a:t>17</a:t>
            </a:fld>
            <a:endParaRPr lang="en-US" dirty="0"/>
          </a:p>
        </p:txBody>
      </p:sp>
    </p:spTree>
    <p:extLst>
      <p:ext uri="{BB962C8B-B14F-4D97-AF65-F5344CB8AC3E}">
        <p14:creationId xmlns:p14="http://schemas.microsoft.com/office/powerpoint/2010/main" val="102309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374575616"/>
      </p:ext>
    </p:extLst>
  </p:cSld>
  <p:clrMapOvr>
    <a:masterClrMapping/>
  </p:clrMapOvr>
  <p:hf sldNum="0" hdr="0" ft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 xmlns:a16="http://schemas.microsoft.com/office/drawing/2014/main" id="{54A0CF15-A701-44C3-81FC-A544265685B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9365403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 xmlns:a16="http://schemas.microsoft.com/office/drawing/2014/main" id="{34B7B746-B315-4EB5-B3A2-CA259B065B9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13620252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 xmlns:a16="http://schemas.microsoft.com/office/drawing/2014/main" id="{6096BBFC-712A-429D-9C0A-7743993E7FC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267818655"/>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3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41545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0613FB31-E723-434D-8FBC-0054A541634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51733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82EAEE37-7D1D-49D7-BEC8-7A88843E383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6739243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A44C7C5B-04BF-4F0E-888E-CE87D0EF1DA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152659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 xmlns:a16="http://schemas.microsoft.com/office/drawing/2014/main" id="{9A763E3F-D546-48DC-86FC-898851FBC7BD}"/>
              </a:ext>
            </a:extLst>
          </p:cNvPr>
          <p:cNvSpPr>
            <a:spLocks noGrp="1"/>
          </p:cNvSpPr>
          <p:nvPr>
            <p:ph type="pic" sz="quarter" idx="13"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pic>
        <p:nvPicPr>
          <p:cNvPr id="9" name="Graphic 8">
            <a:extLst>
              <a:ext uri="{FF2B5EF4-FFF2-40B4-BE49-F238E27FC236}">
                <a16:creationId xmlns="" xmlns:a16="http://schemas.microsoft.com/office/drawing/2014/main" id="{6E03516D-EC68-4282-84F4-9729304A51D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3999758604"/>
      </p:ext>
    </p:extLst>
  </p:cSld>
  <p:clrMapOvr>
    <a:masterClrMapping/>
  </p:clrMapOvr>
  <p:hf sldNum="0" hdr="0" ftr="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765A3682-3283-4350-B37F-DCABDCB15F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476838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6B1A279A-6DFF-44E2-AFD5-C14BD71050E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501140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DC9C0052-7A7B-40FB-AF90-CA9C4B79D2E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409446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7D510456-FEBC-46FA-B25A-B809F2C18A6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745137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3933167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2">
            <a:extLst>
              <a:ext uri="{FF2B5EF4-FFF2-40B4-BE49-F238E27FC236}">
                <a16:creationId xmlns="" xmlns:a16="http://schemas.microsoft.com/office/drawing/2014/main" id="{784F54AF-EED6-486A-9ACA-42061F4AAE9A}"/>
              </a:ext>
            </a:extLst>
          </p:cNvPr>
          <p:cNvSpPr>
            <a:spLocks noGrp="1"/>
          </p:cNvSpPr>
          <p:nvPr>
            <p:ph sz="quarter" idx="11" hasCustomPrompt="1"/>
          </p:nvPr>
        </p:nvSpPr>
        <p:spPr>
          <a:xfrm>
            <a:off x="479425" y="1844675"/>
            <a:ext cx="8353426"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3607999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14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584347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522373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2731981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 xmlns:a16="http://schemas.microsoft.com/office/drawing/2014/main" id="{FAD780AD-21B6-4312-96C4-9E36B1648871}"/>
              </a:ext>
            </a:extLst>
          </p:cNvPr>
          <p:cNvSpPr>
            <a:spLocks noGrp="1"/>
          </p:cNvSpPr>
          <p:nvPr>
            <p:ph type="pic" sz="quarter" idx="13"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479425" y="476250"/>
            <a:ext cx="8353426" cy="2330958"/>
          </a:xfrm>
        </p:spPr>
        <p:txBody>
          <a:bodyPr/>
          <a:lstStyle>
            <a:lvl1pPr>
              <a:lnSpc>
                <a:spcPct val="85000"/>
              </a:lnSpc>
              <a:defRPr sz="6000" b="0" kern="1400" spc="-160"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689214" y="6237287"/>
            <a:ext cx="2469030" cy="287336"/>
          </a:xfrm>
          <a:prstGeom prst="rect">
            <a:avLst/>
          </a:prstGeom>
        </p:spPr>
        <p:txBody>
          <a:bodyPr anchor="b"/>
          <a:lstStyle>
            <a:lvl1pPr marL="0" indent="0" algn="r">
              <a:buNone/>
              <a:defRPr sz="1200">
                <a:solidFill>
                  <a:schemeClr val="bg1"/>
                </a:solidFill>
                <a:latin typeface="+mn-lt"/>
              </a:defRPr>
            </a:lvl1pPr>
          </a:lstStyle>
          <a:p>
            <a:r>
              <a:rPr lang="en-US" dirty="0"/>
              <a:t>Speaker name</a:t>
            </a:r>
          </a:p>
        </p:txBody>
      </p:sp>
      <p:sp>
        <p:nvSpPr>
          <p:cNvPr id="12" name="Content Placeholder 11"/>
          <p:cNvSpPr>
            <a:spLocks noGrp="1"/>
          </p:cNvSpPr>
          <p:nvPr>
            <p:ph sz="quarter" idx="11" hasCustomPrompt="1"/>
          </p:nvPr>
        </p:nvSpPr>
        <p:spPr>
          <a:xfrm>
            <a:off x="9281601" y="6237286"/>
            <a:ext cx="1463040" cy="287337"/>
          </a:xfrm>
          <a:prstGeom prst="rect">
            <a:avLst/>
          </a:prstGeom>
          <a:noFill/>
          <a:ln w="9525">
            <a:noFill/>
            <a:miter lim="800000"/>
            <a:headEnd/>
            <a:tailEnd/>
          </a:ln>
        </p:spPr>
        <p:txBody>
          <a:bodyPr tIns="0" rIns="0" anchor="b"/>
          <a:lstStyle>
            <a:lvl1pPr marL="0" indent="0" algn="ctr">
              <a:buNone/>
              <a:defRPr lang="en-US" sz="1200" dirty="0">
                <a:solidFill>
                  <a:schemeClr val="bg1"/>
                </a:solidFill>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solidFill>
                  <a:schemeClr val="bg1"/>
                </a:solidFill>
                <a:latin typeface="+mn-lt"/>
              </a:defRPr>
            </a:lvl1pPr>
          </a:lstStyle>
          <a:p>
            <a:pPr lvl="0"/>
            <a:r>
              <a:rPr lang="en-US" dirty="0"/>
              <a:t>YYYY-MM-DD</a:t>
            </a:r>
          </a:p>
        </p:txBody>
      </p:sp>
      <p:pic>
        <p:nvPicPr>
          <p:cNvPr id="10" name="Graphic 9">
            <a:extLst>
              <a:ext uri="{FF2B5EF4-FFF2-40B4-BE49-F238E27FC236}">
                <a16:creationId xmlns="" xmlns:a16="http://schemas.microsoft.com/office/drawing/2014/main" id="{E29FEEAB-1C1F-4153-BC50-6FCDEAC19C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787326472"/>
      </p:ext>
    </p:extLst>
  </p:cSld>
  <p:clrMapOvr>
    <a:masterClrMapping/>
  </p:clrMapOvr>
  <p:hf sldNum="0" hdr="0" ftr="0"/>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675883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2221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479424"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479425"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6250" y="476250"/>
            <a:ext cx="8356600"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631202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6240463"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7"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5064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9772865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Content Placeholder 2"/>
          <p:cNvSpPr>
            <a:spLocks noGrp="1"/>
          </p:cNvSpPr>
          <p:nvPr>
            <p:ph sz="quarter" idx="12" hasCustomPrompt="1"/>
          </p:nvPr>
        </p:nvSpPr>
        <p:spPr>
          <a:xfrm>
            <a:off x="479425" y="4149724"/>
            <a:ext cx="5472113" cy="2087563"/>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5"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762546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184575" y="1844675"/>
            <a:ext cx="3528000"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4332000" y="1844673"/>
            <a:ext cx="3528000"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 xmlns:a16="http://schemas.microsoft.com/office/drawing/2014/main" id="{8E3794F8-471D-4987-945F-3C29BB03AB49}"/>
              </a:ext>
            </a:extLst>
          </p:cNvPr>
          <p:cNvSpPr>
            <a:spLocks noGrp="1"/>
          </p:cNvSpPr>
          <p:nvPr>
            <p:ph sz="quarter" idx="13" hasCustomPrompt="1"/>
          </p:nvPr>
        </p:nvSpPr>
        <p:spPr>
          <a:xfrm>
            <a:off x="479425" y="1844674"/>
            <a:ext cx="3528000"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3545725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8960687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9" name="Content Placeholder 3"/>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758992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5090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6000"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3"/>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0" name="Title_SM"/>
          <p:cNvSpPr>
            <a:spLocks noGrp="1" noChangeArrowheads="1"/>
          </p:cNvSpPr>
          <p:nvPr>
            <p:ph type="title" hasCustomPrompt="1"/>
          </p:nvPr>
        </p:nvSpPr>
        <p:spPr bwMode="auto">
          <a:xfrm>
            <a:off x="479425"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1006958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2" y="4149724"/>
            <a:ext cx="5472113" cy="2087564"/>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4" name="Content Placeholder 2"/>
          <p:cNvSpPr>
            <a:spLocks noGrp="1"/>
          </p:cNvSpPr>
          <p:nvPr>
            <p:ph sz="quarter" idx="2" hasCustomPrompt="1"/>
          </p:nvPr>
        </p:nvSpPr>
        <p:spPr>
          <a:xfrm>
            <a:off x="6240462"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3" name="Content Placeholder 1"/>
          <p:cNvSpPr>
            <a:spLocks noGrp="1"/>
          </p:cNvSpPr>
          <p:nvPr>
            <p:ph sz="quarter" idx="1" hasCustomPrompt="1"/>
          </p:nvPr>
        </p:nvSpPr>
        <p:spPr>
          <a:xfrm>
            <a:off x="47942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8"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a:extLst>
              <a:ext uri="{FF2B5EF4-FFF2-40B4-BE49-F238E27FC236}">
                <a16:creationId xmlns="" xmlns:a16="http://schemas.microsoft.com/office/drawing/2014/main" id="{5BD2C41D-0700-4885-AB77-25AFFE4E1FDA}"/>
              </a:ext>
            </a:extLst>
          </p:cNvPr>
          <p:cNvSpPr>
            <a:spLocks noGrp="1"/>
          </p:cNvSpPr>
          <p:nvPr>
            <p:ph sz="quarter" idx="10" hasCustomPrompt="1"/>
          </p:nvPr>
        </p:nvSpPr>
        <p:spPr>
          <a:xfrm>
            <a:off x="479425" y="4149725"/>
            <a:ext cx="5472113" cy="2089151"/>
          </a:xfrm>
          <a:prstGeom prst="rect">
            <a:avLst/>
          </a:prstGeom>
        </p:spPr>
        <p:txBody>
          <a:bodyPr lIns="72000" tIns="36000"/>
          <a:lstStyle>
            <a:lvl1pPr>
              <a:defRPr/>
            </a:lvl1pPr>
            <a:lvl2pPr>
              <a:defRPr/>
            </a:lvl2pPr>
            <a:lvl3pPr>
              <a:defRPr/>
            </a:lvl3pPr>
            <a:lvl4pPr>
              <a:defRPr/>
            </a:lvl4pPr>
            <a:lvl5pPr>
              <a:defRPr/>
            </a:lvl5pPr>
          </a:lstStyle>
          <a:p>
            <a:pPr lvl="1"/>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2548612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6240463" y="415099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5" name="Content Placeholder 3"/>
          <p:cNvSpPr>
            <a:spLocks noGrp="1"/>
          </p:cNvSpPr>
          <p:nvPr>
            <p:ph sz="quarter" idx="3" hasCustomPrompt="1"/>
          </p:nvPr>
        </p:nvSpPr>
        <p:spPr>
          <a:xfrm>
            <a:off x="479424"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4" name="Content Placeholder 2"/>
          <p:cNvSpPr>
            <a:spLocks noGrp="1"/>
          </p:cNvSpPr>
          <p:nvPr>
            <p:ph sz="quarter" idx="2" hasCustomPrompt="1"/>
          </p:nvPr>
        </p:nvSpPr>
        <p:spPr>
          <a:xfrm>
            <a:off x="6240463" y="1844675"/>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3" name="Content Placeholder 1"/>
          <p:cNvSpPr>
            <a:spLocks noGrp="1"/>
          </p:cNvSpPr>
          <p:nvPr>
            <p:ph sz="quarter" idx="1" hasCustomPrompt="1"/>
          </p:nvPr>
        </p:nvSpPr>
        <p:spPr>
          <a:xfrm>
            <a:off x="479424"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8" name="Content Placeholder 3"/>
          <p:cNvSpPr>
            <a:spLocks noGrp="1"/>
          </p:cNvSpPr>
          <p:nvPr>
            <p:ph sz="quarter" idx="10" hasCustomPrompt="1"/>
          </p:nvPr>
        </p:nvSpPr>
        <p:spPr>
          <a:xfrm>
            <a:off x="3359151" y="4149724"/>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9" name="Content Placeholder 1"/>
          <p:cNvSpPr>
            <a:spLocks noGrp="1"/>
          </p:cNvSpPr>
          <p:nvPr>
            <p:ph sz="quarter" idx="11" hasCustomPrompt="1"/>
          </p:nvPr>
        </p:nvSpPr>
        <p:spPr>
          <a:xfrm>
            <a:off x="3359151" y="1844675"/>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0" name="Content Placeholder 4"/>
          <p:cNvSpPr>
            <a:spLocks noGrp="1"/>
          </p:cNvSpPr>
          <p:nvPr>
            <p:ph sz="quarter" idx="12" hasCustomPrompt="1"/>
          </p:nvPr>
        </p:nvSpPr>
        <p:spPr>
          <a:xfrm>
            <a:off x="9120188" y="4149725"/>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p:txBody>
      </p:sp>
      <p:sp>
        <p:nvSpPr>
          <p:cNvPr id="11" name="Content Placeholder 2"/>
          <p:cNvSpPr>
            <a:spLocks noGrp="1"/>
          </p:cNvSpPr>
          <p:nvPr>
            <p:ph sz="quarter" idx="13" hasCustomPrompt="1"/>
          </p:nvPr>
        </p:nvSpPr>
        <p:spPr>
          <a:xfrm>
            <a:off x="9120188"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1"/>
            <a:r>
              <a:rPr lang="en-US" dirty="0"/>
              <a:t>For heading, use Ericsson Hilda in bold. For copy and bullets, use E. Hilda.</a:t>
            </a:r>
          </a:p>
          <a:p>
            <a:pPr lvl="1"/>
            <a:r>
              <a:rPr lang="en-US" dirty="0"/>
              <a:t>First level</a:t>
            </a:r>
          </a:p>
          <a:p>
            <a:pPr lvl="2"/>
            <a:r>
              <a:rPr lang="en-US" dirty="0"/>
              <a:t>Second level</a:t>
            </a:r>
          </a:p>
          <a:p>
            <a:pPr lvl="4"/>
            <a:endParaRPr lang="en-US" dirty="0"/>
          </a:p>
        </p:txBody>
      </p:sp>
      <p:sp>
        <p:nvSpPr>
          <p:cNvPr id="12"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4369881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9AF35DD-3E5E-42CB-AFA5-5E09E14F72A4}"/>
              </a:ext>
            </a:extLst>
          </p:cNvPr>
          <p:cNvSpPr txBox="1"/>
          <p:nvPr userDrawn="1"/>
        </p:nvSpPr>
        <p:spPr bwMode="auto">
          <a:xfrm>
            <a:off x="479425" y="473190"/>
            <a:ext cx="11233149" cy="6068772"/>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dirty="0">
                <a:solidFill>
                  <a:schemeClr val="bg1"/>
                </a:solidFill>
              </a:rPr>
              <a:t>Characters for Embedded characters:</a:t>
            </a:r>
          </a:p>
          <a:p>
            <a:pPr marL="0" indent="0">
              <a:buClr>
                <a:schemeClr val="tx1"/>
              </a:buClr>
              <a:buFont typeface="Ericsson Hilda Light" panose="00000400000000000000" pitchFamily="2" charset="0"/>
              <a:buNone/>
            </a:pPr>
            <a:r>
              <a:rPr lang="en-US" sz="1400" dirty="0">
                <a:solidFill>
                  <a:schemeClr val="bg1"/>
                </a:solidFill>
              </a:rPr>
              <a:t>!"#$%&amp;'()*+,./0123456789:;&lt;=&gt;?@ABCDEFGHIJKLMNOPQRSTUVWXYZ[\]^_`</a:t>
            </a:r>
            <a:r>
              <a:rPr lang="en-US" sz="1400" dirty="0" err="1">
                <a:solidFill>
                  <a:schemeClr val="bg1"/>
                </a:solidFill>
              </a:rPr>
              <a:t>abcdefghijklmnopqrstuvwxyz</a:t>
            </a:r>
            <a:r>
              <a:rPr lang="en-US" sz="1400" dirty="0">
                <a:solidFill>
                  <a:schemeClr val="bg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bg1"/>
                </a:solidFill>
              </a:rPr>
              <a:t>ẀẁẃẄẅỲỳ</a:t>
            </a:r>
            <a:r>
              <a:rPr lang="en-US" sz="1400" dirty="0">
                <a:solidFill>
                  <a:schemeClr val="bg1"/>
                </a:solidFill>
              </a:rPr>
              <a:t>‘’‚“”„†‡•…‰‹›⁄€™ĀĀĂĂĄĄĆĆĊĊČČĎĎĐĐĒĒĖĖĘĘĚĚĞĞĠĠĢĢĪĪĮĮİĶĶĹĹĻĻĽĽŃŃŅŅŇŇŌŌŐŐŔŔŖŖŘŘŚŚŞŞŢŢŤŤŪŪŮŮŰŰŲŲŴŴŶŶŹŹŻŻȘș−≤≥</a:t>
            </a:r>
            <a:r>
              <a:rPr lang="en-US" sz="1400" dirty="0" err="1">
                <a:solidFill>
                  <a:schemeClr val="bg1"/>
                </a:solidFill>
              </a:rPr>
              <a:t>ﬁﬂΆΈΉΊΌΎΏΐΑΒΓΕΖΗΘΙΚΛΜΝΞΟΠΡΣΤΥΦΧΨΪΫΆΈΉΊΰ</a:t>
            </a:r>
            <a:r>
              <a:rPr lang="en-US" sz="1400"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rPr>
              <a:t>!"#$%&amp;'()*+,./0123456789:;&lt;=&gt;?@ABCDEFGHIJKLMNOPQRSTUVWXYZ[\]^_`</a:t>
            </a:r>
            <a:r>
              <a:rPr lang="en-US" sz="1400" b="1" dirty="0" err="1">
                <a:solidFill>
                  <a:schemeClr val="bg1"/>
                </a:solidFill>
              </a:rPr>
              <a:t>abcdefghijklmnopqrstuvwxyz</a:t>
            </a:r>
            <a:r>
              <a:rPr lang="en-US" sz="1400" b="1" dirty="0">
                <a:solidFill>
                  <a:schemeClr val="bg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bg1"/>
                </a:solidFill>
              </a:rPr>
              <a:t>ẀẁẃẄẅỲỳ</a:t>
            </a:r>
            <a:r>
              <a:rPr lang="en-US" sz="1400" b="1" dirty="0">
                <a:solidFill>
                  <a:schemeClr val="bg1"/>
                </a:solidFill>
              </a:rPr>
              <a:t>‘’‚“”„†‡•…‰‹›⁄€™ĀĀĂĂĄĄĆĆĊĊČČĎĎĐĐĒĒĖĖĘĘĚĚĞĞĠĠĢĢĪĪĮĮİĶĶĹĹĻĻĽĽŃŃŅŅŇŇŌŌŐŐŔŔŖŖŘŘŚŚŞŞŢŢŤŤŪŪŮŮŰŰŲŲŴŴŶŶŹŹŻŻȘș−≤≥</a:t>
            </a:r>
            <a:r>
              <a:rPr lang="en-US" sz="1400" b="1" dirty="0" err="1">
                <a:solidFill>
                  <a:schemeClr val="bg1"/>
                </a:solidFill>
              </a:rPr>
              <a:t>ﬁﬂΆΈΉΊΌΎΏΐΑΒΓΕΖΗΘΙΚΛΜΝΞΟΠΡΣΤΥΦΧΨΪΫΆΈΉΊΰ</a:t>
            </a:r>
            <a:r>
              <a:rPr lang="en-US" sz="1400" b="1" dirty="0">
                <a:solidFill>
                  <a:schemeClr val="bg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bg1"/>
                </a:solidFill>
                <a:latin typeface="+mj-lt"/>
              </a:rPr>
              <a:t>!"#$%&amp;'()*+,./0123456789:;&lt;=&gt;?@ABCDEFGHIJKLMNOPQRSTUVWXYZ[\]^_`</a:t>
            </a:r>
            <a:r>
              <a:rPr lang="en-US" sz="1400" dirty="0" err="1">
                <a:solidFill>
                  <a:schemeClr val="bg1"/>
                </a:solidFill>
                <a:latin typeface="+mj-lt"/>
              </a:rPr>
              <a:t>abcdefghijklmnopqrstuvwxyz</a:t>
            </a:r>
            <a:r>
              <a:rPr lang="en-US" sz="1400" dirty="0">
                <a:solidFill>
                  <a:schemeClr val="bg1"/>
                </a:solidFill>
                <a:latin typeface="+mj-lt"/>
              </a:rPr>
              <a:t>{|}~¡¢£¤¥¦§¨©ª«¬®¯°±²³´¶·¸¹º»¼½ÀÁÂÃÄÅÆÇÈËÌÍÎÏÐÑÒÓÔÕÖ×ØÙÚÛÜÝÞßàáâãäåæçèéêëìíîïðñòóôõö÷øùúûüýþÿĀāĂăąĆćĊċ</a:t>
            </a:r>
            <a:r>
              <a:rPr lang="en-US" sz="1400" kern="1200" dirty="0">
                <a:solidFill>
                  <a:schemeClr val="bg1"/>
                </a:solidFill>
                <a:latin typeface="+mn-lt"/>
                <a:ea typeface="+mn-ea"/>
                <a:cs typeface="+mn-cs"/>
              </a:rPr>
              <a:t>Čč</a:t>
            </a:r>
            <a:r>
              <a:rPr lang="en-US" sz="1400" dirty="0">
                <a:solidFill>
                  <a:schemeClr val="bg1"/>
                </a:solidFill>
                <a:latin typeface="+mj-lt"/>
              </a:rPr>
              <a:t>ĎďĐđĒĖėĘęĚěĞğĠġĢģĪīĮįİıĶķĹĺĻļĽľŁłŃńŅņŇňŌŐőŒœŔŕŖŗŘřŚśŞşŠšŢţŤťŪūŮůŰűŲųŴŵŶŷŸŹźŻżŽžƒȘșˆˇ˘˙˚˛˜˝</a:t>
            </a:r>
            <a:r>
              <a:rPr lang="en-US" sz="1400" dirty="0" err="1">
                <a:solidFill>
                  <a:schemeClr val="bg1"/>
                </a:solidFill>
                <a:latin typeface="+mj-lt"/>
              </a:rPr>
              <a:t>ẀẁẃẄẅỲỳ</a:t>
            </a:r>
            <a:r>
              <a:rPr lang="en-US" sz="1400" dirty="0">
                <a:solidFill>
                  <a:schemeClr val="bg1"/>
                </a:solidFill>
                <a:latin typeface="+mj-lt"/>
              </a:rPr>
              <a:t>‘’‚“”„†‡•…‰‹›⁄€™ĀĀĂĂĄĄĆĆĊĊČČĎĎĐĐĒĒĖĖĘĘĚĚĞĞĠĠĢĢĪĪĮĮİĶĶĹĹĻĻĽĽŃŃŅŅŇŇŌŌŐŐŔŔŖŖŘŘŚŚŞŞŢŢŤŤŪŪŮŮŰŰŲŲŴŴŶŶŹŹŻŻȘș−≤≥</a:t>
            </a:r>
            <a:r>
              <a:rPr lang="en-US" sz="1400" dirty="0" err="1">
                <a:solidFill>
                  <a:schemeClr val="bg1"/>
                </a:solidFill>
                <a:latin typeface="+mj-lt"/>
              </a:rPr>
              <a:t>ﬁﬂΆΈΉΊΌΎΏΐΑΒΓΕΖΗΘΙΚΛΜΝΞΟΠΡΣΤΥΦΧΨΪΫΆΈΉΊΰ</a:t>
            </a:r>
            <a:r>
              <a:rPr lang="en-US" sz="1400"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bg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bg1"/>
                </a:solidFill>
                <a:latin typeface="+mj-lt"/>
              </a:rPr>
              <a:t>!"#$%&amp;'()*+,./0123456789:;&lt;=&gt;?@ABCDEFGHIJKLMNOPQRSTUVWXYZ[\]^_`</a:t>
            </a:r>
            <a:r>
              <a:rPr lang="en-US" sz="1400" b="1" dirty="0" err="1">
                <a:solidFill>
                  <a:schemeClr val="bg1"/>
                </a:solidFill>
                <a:latin typeface="+mj-lt"/>
              </a:rPr>
              <a:t>abcdefghijklmnopqrstuvwxyz</a:t>
            </a:r>
            <a:r>
              <a:rPr lang="en-US" sz="1400" b="1" dirty="0">
                <a:solidFill>
                  <a:schemeClr val="bg1"/>
                </a:solidFill>
                <a:latin typeface="+mj-lt"/>
              </a:rPr>
              <a:t>{|}~¡¢£¤¥¦§¨©ª«¬®¯°±²³´¶·¸¹º»¼½ÀÁÂÃÄÅÆÇÈËÌÍÎÏÐÑÒÓÔÕÖ×ØÙÚÛÜÝÞßàáâãäåæçèéêëìíîïðñòóôõö÷øùúûüýþÿĀāĂăąĆćĊċ</a:t>
            </a:r>
            <a:r>
              <a:rPr lang="en-US" sz="1400" b="1" kern="1200" dirty="0">
                <a:solidFill>
                  <a:schemeClr val="bg1"/>
                </a:solidFill>
                <a:latin typeface="+mn-lt"/>
                <a:ea typeface="+mn-ea"/>
                <a:cs typeface="+mn-cs"/>
              </a:rPr>
              <a:t>Čč</a:t>
            </a:r>
            <a:r>
              <a:rPr lang="en-US" sz="1400" b="1" dirty="0">
                <a:solidFill>
                  <a:schemeClr val="bg1"/>
                </a:solidFill>
                <a:latin typeface="+mj-lt"/>
              </a:rPr>
              <a:t>ĎďĐđĒĖėĘęĚěĞğĠġĢģĪīĮįİıĶķĹĺĻļĽľŁłŃńŅņŇňŌŐőŒœŔŕŖŗŘřŚśŞşŠšŢţŤťŪūŮůŰűŲųŴŵŶŷŸŹźŻżŽžƒȘșˆˇ˘˙˚˛˜˝</a:t>
            </a:r>
            <a:r>
              <a:rPr lang="en-US" sz="1400" b="1" dirty="0" err="1">
                <a:solidFill>
                  <a:schemeClr val="bg1"/>
                </a:solidFill>
                <a:latin typeface="+mj-lt"/>
              </a:rPr>
              <a:t>ẀẁẃẄẅỲỳ</a:t>
            </a:r>
            <a:r>
              <a:rPr lang="en-US" sz="1400" b="1" dirty="0">
                <a:solidFill>
                  <a:schemeClr val="bg1"/>
                </a:solidFill>
                <a:latin typeface="+mj-lt"/>
              </a:rPr>
              <a:t>‘’‚“”„†‡•…‰‹›⁄€™ĀĀĂĂĄĄĆĆĊĊČČĎĎĐĐĒĒĖĖĘĘĚĚĞĞĠĠĢĢĪĪĮĮİĶĶĹĹĻĻĽĽŃŃŅŅŇŇŌŌŐŐŔŔŖŖŘŘŚŚŞŞŢŢŤŤŪŪŮŮŰŰŲŲŴŴŶŶŹŹŻŻȘș−≤≥</a:t>
            </a:r>
            <a:r>
              <a:rPr lang="en-US" sz="1400" b="1" dirty="0" err="1">
                <a:solidFill>
                  <a:schemeClr val="bg1"/>
                </a:solidFill>
                <a:latin typeface="+mj-lt"/>
              </a:rPr>
              <a:t>ﬁﬂΆΈΉΊΌΎΏΐΑΒΓΕΖΗΘΙΚΛΜΝΞΟΠΡΣΤΥΦΧΨΪΫΆΈΉΊΰ</a:t>
            </a:r>
            <a:r>
              <a:rPr lang="en-US" sz="1400" b="1" dirty="0">
                <a:solidFill>
                  <a:schemeClr val="bg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p:txBody>
      </p:sp>
      <p:sp>
        <p:nvSpPr>
          <p:cNvPr id="2" name="Rectangle 1">
            <a:extLst>
              <a:ext uri="{FF2B5EF4-FFF2-40B4-BE49-F238E27FC236}">
                <a16:creationId xmlns="" xmlns:a16="http://schemas.microsoft.com/office/drawing/2014/main" id="{BAEBC62E-40C0-43CF-98DC-55F7A1D1FD31}"/>
              </a:ext>
            </a:extLst>
          </p:cNvPr>
          <p:cNvSpPr/>
          <p:nvPr userDrawn="1"/>
        </p:nvSpPr>
        <p:spPr bwMode="auto">
          <a:xfrm>
            <a:off x="-1" y="0"/>
            <a:ext cx="12192000" cy="6858000"/>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 xmlns:a16="http://schemas.microsoft.com/office/drawing/2014/main" id="{8979B00C-7C1F-4F17-8D52-31D787A1234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 xmlns:a16="http://schemas.microsoft.com/office/drawing/2014/main" id="{B200748E-0B61-48E1-8B47-504C30250995}"/>
              </a:ext>
            </a:extLst>
          </p:cNvPr>
          <p:cNvSpPr>
            <a:spLocks noGrp="1" noChangeArrowheads="1"/>
          </p:cNvSpPr>
          <p:nvPr>
            <p:ph type="subTitle" idx="1" hasCustomPrompt="1"/>
          </p:nvPr>
        </p:nvSpPr>
        <p:spPr>
          <a:xfrm>
            <a:off x="3071813" y="4153259"/>
            <a:ext cx="6048375" cy="347472"/>
          </a:xfrm>
          <a:prstGeom prst="rect">
            <a:avLst/>
          </a:prstGeom>
        </p:spPr>
        <p:txBody>
          <a:bodyPr rIns="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 xmlns:a16="http://schemas.microsoft.com/office/drawing/2014/main" id="{ACE90D21-D589-4F0A-88B0-94229A40F01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 xmlns:a16="http://schemas.microsoft.com/office/drawing/2014/main" id="{E0F7625D-2507-407E-B5D2-5964ED88BA9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1177055427"/>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8368127A-B068-4F16-BC03-AF06DDDB17AE}"/>
              </a:ext>
            </a:extLst>
          </p:cNvPr>
          <p:cNvSpPr>
            <a:spLocks noGrp="1"/>
          </p:cNvSpPr>
          <p:nvPr>
            <p:ph type="pic" sz="quarter" idx="10" hasCustomPrompt="1"/>
          </p:nvPr>
        </p:nvSpPr>
        <p:spPr>
          <a:xfrm>
            <a:off x="1" y="0"/>
            <a:ext cx="12192000" cy="68580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 xmlns:a16="http://schemas.microsoft.com/office/drawing/2014/main" id="{696C7C8F-5086-466A-8108-2FE0A8663D59}"/>
              </a:ext>
            </a:extLst>
          </p:cNvPr>
          <p:cNvSpPr>
            <a:spLocks noGrp="1" noChangeArrowheads="1"/>
          </p:cNvSpPr>
          <p:nvPr>
            <p:ph type="ctrTitle" hasCustomPrompt="1"/>
          </p:nvPr>
        </p:nvSpPr>
        <p:spPr>
          <a:xfrm>
            <a:off x="479425" y="476250"/>
            <a:ext cx="8353426" cy="2288721"/>
          </a:xfrm>
          <a:noFill/>
          <a:ln w="9525">
            <a:noFill/>
            <a:miter lim="800000"/>
            <a:headEnd/>
            <a:tailEnd/>
          </a:ln>
        </p:spPr>
        <p:txBody>
          <a:bodyPr anchor="t"/>
          <a:lstStyle>
            <a:lvl1pPr>
              <a:defRPr lang="en-US" sz="6000"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 xmlns:a16="http://schemas.microsoft.com/office/drawing/2014/main" id="{7753C092-06FE-4B22-BAB1-EBEB69074D0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06466332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 xmlns:a16="http://schemas.microsoft.com/office/drawing/2014/main" id="{5035D0DD-E99D-4FBA-B8C0-65E91EC0492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108219646"/>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xmlns=""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 xmlns:a16="http://schemas.microsoft.com/office/drawing/2014/main" id="{BB77A080-9B1F-4D75-A79E-8C7540FBB16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299406540"/>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 xmlns:a16="http://schemas.microsoft.com/office/drawing/2014/main" id="{01042C2C-5CDA-4F99-B59E-8CE43FEF21B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1487410" y="476250"/>
            <a:ext cx="261523" cy="261523"/>
          </a:xfrm>
          <a:prstGeom prst="rect">
            <a:avLst/>
          </a:prstGeom>
        </p:spPr>
      </p:pic>
    </p:spTree>
    <p:extLst>
      <p:ext uri="{BB962C8B-B14F-4D97-AF65-F5344CB8AC3E}">
        <p14:creationId xmlns:p14="http://schemas.microsoft.com/office/powerpoint/2010/main" val="3450366910"/>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479425" y="1844675"/>
            <a:ext cx="11233150" cy="4392612"/>
          </a:xfrm>
          <a:prstGeom prst="rect">
            <a:avLst/>
          </a:prstGeom>
          <a:noFill/>
          <a:ln w="9525">
            <a:noFill/>
            <a:miter lim="800000"/>
            <a:headEnd/>
            <a:tailEnd/>
          </a:ln>
        </p:spPr>
        <p:txBody>
          <a:bodyPr vert="horz" wrap="square" lIns="72000" tIns="36000" rIns="0" bIns="0"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p>
            <a:pPr lvl="0"/>
            <a:r>
              <a:rPr lang="en-US" dirty="0"/>
              <a:t>Slide title, Ericsson Hilda Light 40pt, Ericsson Black, max 2-lines</a:t>
            </a:r>
          </a:p>
        </p:txBody>
      </p:sp>
      <p:pic>
        <p:nvPicPr>
          <p:cNvPr id="6" name="Graphic 5">
            <a:extLst>
              <a:ext uri="{FF2B5EF4-FFF2-40B4-BE49-F238E27FC236}">
                <a16:creationId xmlns="" xmlns:a16="http://schemas.microsoft.com/office/drawing/2014/main" id="{DE25556D-527C-4037-A1EA-D4D374B5DCA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 xmlns:asvg="http://schemas.microsoft.com/office/drawing/2016/SVG/main" r:embed="rId47"/>
              </a:ext>
            </a:extLst>
          </a:blip>
          <a:stretch>
            <a:fillRect/>
          </a:stretch>
        </p:blipFill>
        <p:spPr>
          <a:xfrm>
            <a:off x="11490452" y="476250"/>
            <a:ext cx="256032" cy="256032"/>
          </a:xfrm>
          <a:prstGeom prst="rect">
            <a:avLst/>
          </a:prstGeom>
        </p:spPr>
      </p:pic>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5" r:id="rId2"/>
    <p:sldLayoutId id="2147483693"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91" r:id="rId15"/>
    <p:sldLayoutId id="2147483673" r:id="rId16"/>
    <p:sldLayoutId id="2147483697" r:id="rId17"/>
    <p:sldLayoutId id="2147483698" r:id="rId18"/>
    <p:sldLayoutId id="2147483699" r:id="rId19"/>
    <p:sldLayoutId id="2147483700" r:id="rId20"/>
    <p:sldLayoutId id="2147483701" r:id="rId21"/>
    <p:sldLayoutId id="2147483702" r:id="rId22"/>
    <p:sldLayoutId id="2147483703" r:id="rId23"/>
    <p:sldLayoutId id="2147483674" r:id="rId24"/>
    <p:sldLayoutId id="2147483694" r:id="rId25"/>
    <p:sldLayoutId id="2147483682" r:id="rId26"/>
    <p:sldLayoutId id="2147483683" r:id="rId27"/>
    <p:sldLayoutId id="2147483684" r:id="rId28"/>
    <p:sldLayoutId id="2147483685" r:id="rId29"/>
    <p:sldLayoutId id="2147483675" r:id="rId30"/>
    <p:sldLayoutId id="2147483676" r:id="rId31"/>
    <p:sldLayoutId id="2147483686" r:id="rId32"/>
    <p:sldLayoutId id="2147483687" r:id="rId33"/>
    <p:sldLayoutId id="2147483688" r:id="rId34"/>
    <p:sldLayoutId id="2147483689" r:id="rId35"/>
    <p:sldLayoutId id="2147483696" r:id="rId36"/>
    <p:sldLayoutId id="2147483677" r:id="rId37"/>
    <p:sldLayoutId id="2147483678" r:id="rId38"/>
    <p:sldLayoutId id="2147483679" r:id="rId39"/>
    <p:sldLayoutId id="2147483680" r:id="rId40"/>
    <p:sldLayoutId id="2147483690" r:id="rId41"/>
    <p:sldLayoutId id="2147483681" r:id="rId42"/>
    <p:sldLayoutId id="2147483692" r:id="rId43"/>
    <p:sldLayoutId id="2147483704"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3716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965DB9-990D-42FA-8A96-AE9E2B1A33B1}"/>
              </a:ext>
            </a:extLst>
          </p:cNvPr>
          <p:cNvSpPr>
            <a:spLocks noGrp="1"/>
          </p:cNvSpPr>
          <p:nvPr>
            <p:ph type="ctrTitle"/>
          </p:nvPr>
        </p:nvSpPr>
        <p:spPr/>
        <p:txBody>
          <a:bodyPr/>
          <a:lstStyle/>
          <a:p>
            <a:r>
              <a:rPr lang="en-US" dirty="0"/>
              <a:t>SIP Session Timer Glare Handling</a:t>
            </a:r>
          </a:p>
        </p:txBody>
      </p:sp>
      <p:sp>
        <p:nvSpPr>
          <p:cNvPr id="3" name="Subtitle 2">
            <a:extLst>
              <a:ext uri="{FF2B5EF4-FFF2-40B4-BE49-F238E27FC236}">
                <a16:creationId xmlns="" xmlns:a16="http://schemas.microsoft.com/office/drawing/2014/main" id="{BB1DC945-4710-4796-AC34-0832F26E36A9}"/>
              </a:ext>
            </a:extLst>
          </p:cNvPr>
          <p:cNvSpPr>
            <a:spLocks noGrp="1"/>
          </p:cNvSpPr>
          <p:nvPr>
            <p:ph type="subTitle" idx="1"/>
          </p:nvPr>
        </p:nvSpPr>
        <p:spPr/>
        <p:txBody>
          <a:bodyPr/>
          <a:lstStyle/>
          <a:p>
            <a:r>
              <a:rPr lang="en-US" dirty="0" smtClean="0"/>
              <a:t>IETF#101</a:t>
            </a:r>
          </a:p>
          <a:p>
            <a:r>
              <a:rPr lang="en-US" dirty="0" smtClean="0"/>
              <a:t>London, UK</a:t>
            </a:r>
          </a:p>
          <a:p>
            <a:r>
              <a:rPr lang="en-US" dirty="0" smtClean="0"/>
              <a:t>draft-ietf-sipcore-sessiontimer-race-01</a:t>
            </a:r>
          </a:p>
          <a:p>
            <a:endParaRPr lang="en-US" dirty="0"/>
          </a:p>
          <a:p>
            <a:r>
              <a:rPr lang="en-US" dirty="0" smtClean="0"/>
              <a:t>Christer.Holmberg@ericsson.com</a:t>
            </a:r>
            <a:endParaRPr lang="en-US" dirty="0"/>
          </a:p>
        </p:txBody>
      </p:sp>
      <p:sp>
        <p:nvSpPr>
          <p:cNvPr id="4" name="Content Placeholder 3">
            <a:extLst>
              <a:ext uri="{FF2B5EF4-FFF2-40B4-BE49-F238E27FC236}">
                <a16:creationId xmlns="" xmlns:a16="http://schemas.microsoft.com/office/drawing/2014/main" id="{C3A7152E-1193-42D5-AAAE-792423D85737}"/>
              </a:ext>
            </a:extLst>
          </p:cNvPr>
          <p:cNvSpPr>
            <a:spLocks noGrp="1"/>
          </p:cNvSpPr>
          <p:nvPr>
            <p:ph sz="quarter" idx="10"/>
          </p:nvPr>
        </p:nvSpPr>
        <p:spPr/>
        <p:txBody>
          <a:bodyPr/>
          <a:lstStyle/>
          <a:p>
            <a:r>
              <a:rPr lang="en-US" dirty="0"/>
              <a:t>Christer Holmberg</a:t>
            </a:r>
          </a:p>
        </p:txBody>
      </p:sp>
      <p:sp>
        <p:nvSpPr>
          <p:cNvPr id="5" name="Content Placeholder 4">
            <a:extLst>
              <a:ext uri="{FF2B5EF4-FFF2-40B4-BE49-F238E27FC236}">
                <a16:creationId xmlns="" xmlns:a16="http://schemas.microsoft.com/office/drawing/2014/main" id="{7986FD49-9B2F-4208-8540-5F97918FA12C}"/>
              </a:ext>
            </a:extLst>
          </p:cNvPr>
          <p:cNvSpPr>
            <a:spLocks noGrp="1"/>
          </p:cNvSpPr>
          <p:nvPr>
            <p:ph sz="quarter" idx="11"/>
          </p:nvPr>
        </p:nvSpPr>
        <p:spPr/>
        <p:txBody>
          <a:bodyPr/>
          <a:lstStyle/>
          <a:p>
            <a:r>
              <a:rPr lang="en-US" dirty="0"/>
              <a:t>ER</a:t>
            </a:r>
          </a:p>
        </p:txBody>
      </p:sp>
      <p:sp>
        <p:nvSpPr>
          <p:cNvPr id="6" name="Content Placeholder 5">
            <a:extLst>
              <a:ext uri="{FF2B5EF4-FFF2-40B4-BE49-F238E27FC236}">
                <a16:creationId xmlns="" xmlns:a16="http://schemas.microsoft.com/office/drawing/2014/main" id="{216FD6E6-EB04-48C7-AAF4-64C6EAFFEBA2}"/>
              </a:ext>
            </a:extLst>
          </p:cNvPr>
          <p:cNvSpPr>
            <a:spLocks noGrp="1"/>
          </p:cNvSpPr>
          <p:nvPr>
            <p:ph sz="quarter" idx="12"/>
          </p:nvPr>
        </p:nvSpPr>
        <p:spPr/>
        <p:txBody>
          <a:bodyPr/>
          <a:lstStyle/>
          <a:p>
            <a:r>
              <a:rPr lang="en-US" dirty="0"/>
              <a:t>2018-03-14</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1539" y="1907151"/>
            <a:ext cx="5850194" cy="2242574"/>
          </a:xfrm>
          <a:prstGeom prst="rect">
            <a:avLst/>
          </a:prstGeom>
        </p:spPr>
      </p:pic>
    </p:spTree>
    <p:extLst>
      <p:ext uri="{BB962C8B-B14F-4D97-AF65-F5344CB8AC3E}">
        <p14:creationId xmlns:p14="http://schemas.microsoft.com/office/powerpoint/2010/main" val="218947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308871"/>
            <a:ext cx="3982064" cy="6324808"/>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r>
              <a:rPr lang="en-GB" sz="1500" dirty="0"/>
              <a:t> </a:t>
            </a:r>
            <a:r>
              <a:rPr lang="en-GB" sz="1500" dirty="0" smtClean="0"/>
              <a:t>                       &lt;-------------------</a:t>
            </a:r>
            <a:endParaRPr lang="en-GB" sz="1500" dirty="0"/>
          </a:p>
          <a:p>
            <a:r>
              <a:rPr lang="en-GB" sz="1500" dirty="0"/>
              <a:t>                    </a:t>
            </a:r>
            <a:r>
              <a:rPr lang="en-GB" sz="1500" dirty="0" smtClean="0"/>
              <a:t>    UPDATE </a:t>
            </a:r>
            <a:r>
              <a:rPr lang="en-GB" sz="1500" dirty="0"/>
              <a:t>(#5)</a:t>
            </a:r>
          </a:p>
          <a:p>
            <a:r>
              <a:rPr lang="en-GB" sz="1500" dirty="0"/>
              <a:t>                    </a:t>
            </a:r>
            <a:r>
              <a:rPr lang="en-GB" sz="1500" dirty="0" smtClean="0"/>
              <a:t>    </a:t>
            </a:r>
            <a:r>
              <a:rPr lang="en-GB" sz="1500" dirty="0" err="1" smtClean="0"/>
              <a:t>Supported:timer</a:t>
            </a:r>
            <a:endParaRPr lang="en-GB" sz="1500" dirty="0"/>
          </a:p>
          <a:p>
            <a:r>
              <a:rPr lang="en-GB" sz="1500" dirty="0"/>
              <a:t>                   </a:t>
            </a:r>
            <a:r>
              <a:rPr lang="en-GB" sz="1500" dirty="0" smtClean="0"/>
              <a:t>     </a:t>
            </a:r>
            <a:r>
              <a:rPr lang="en-GB" sz="1500" dirty="0" err="1"/>
              <a:t>SE:refresher</a:t>
            </a:r>
            <a:r>
              <a:rPr lang="en-GB" sz="1500" dirty="0"/>
              <a:t>=</a:t>
            </a:r>
            <a:r>
              <a:rPr lang="en-GB" sz="1500" b="1" dirty="0" err="1"/>
              <a:t>uas</a:t>
            </a:r>
            <a:endParaRPr lang="en-GB" sz="1500" b="1" dirty="0"/>
          </a:p>
          <a:p>
            <a:r>
              <a:rPr lang="en-GB" sz="1500" dirty="0"/>
              <a:t> </a:t>
            </a:r>
          </a:p>
          <a:p>
            <a:r>
              <a:rPr lang="en-GB" sz="1500" dirty="0"/>
              <a:t>&lt;-------------------</a:t>
            </a:r>
          </a:p>
          <a:p>
            <a:r>
              <a:rPr lang="en-GB" sz="1500" dirty="0"/>
              <a:t>UPDATE (#6)</a:t>
            </a:r>
          </a:p>
          <a:p>
            <a:r>
              <a:rPr lang="en-GB" sz="1500" dirty="0" err="1"/>
              <a:t>Supported:timer</a:t>
            </a:r>
            <a:endParaRPr lang="en-GB" sz="1500" dirty="0"/>
          </a:p>
          <a:p>
            <a:r>
              <a:rPr lang="en-GB" sz="1500" dirty="0" err="1"/>
              <a:t>SE:refresher</a:t>
            </a:r>
            <a:r>
              <a:rPr lang="en-GB" sz="1500" dirty="0"/>
              <a:t>=</a:t>
            </a:r>
            <a:r>
              <a:rPr lang="en-GB" sz="1500" b="1" dirty="0" err="1"/>
              <a:t>uas</a:t>
            </a:r>
            <a:endParaRPr lang="en-GB" sz="1500" b="1" dirty="0"/>
          </a:p>
          <a:p>
            <a:r>
              <a:rPr lang="en-GB" sz="1500" dirty="0"/>
              <a:t> </a:t>
            </a:r>
          </a:p>
          <a:p>
            <a:r>
              <a:rPr lang="en-GB" sz="1500" dirty="0"/>
              <a:t> </a:t>
            </a:r>
          </a:p>
          <a:p>
            <a:r>
              <a:rPr lang="en-GB" sz="1500" dirty="0"/>
              <a:t>-------------------&gt;</a:t>
            </a:r>
          </a:p>
          <a:p>
            <a:r>
              <a:rPr lang="en-GB" sz="1500" dirty="0"/>
              <a:t>200 (UPDATE) (#7)</a:t>
            </a:r>
          </a:p>
          <a:p>
            <a:r>
              <a:rPr lang="en-GB" sz="1500" dirty="0"/>
              <a:t> </a:t>
            </a:r>
          </a:p>
          <a:p>
            <a:r>
              <a:rPr lang="en-GB" sz="1500" dirty="0"/>
              <a:t>                    </a:t>
            </a:r>
            <a:r>
              <a:rPr lang="en-GB" sz="1500" dirty="0" smtClean="0"/>
              <a:t>     -------------------&gt;</a:t>
            </a:r>
            <a:endParaRPr lang="en-GB" sz="1500" dirty="0"/>
          </a:p>
          <a:p>
            <a:r>
              <a:rPr lang="en-GB" sz="1500" dirty="0"/>
              <a:t>                    </a:t>
            </a:r>
            <a:r>
              <a:rPr lang="en-GB" sz="1500" dirty="0" smtClean="0"/>
              <a:t>     200 </a:t>
            </a:r>
            <a:r>
              <a:rPr lang="en-GB" sz="1500" dirty="0"/>
              <a:t>(UPDATE) (#8)</a:t>
            </a:r>
          </a:p>
          <a:p>
            <a:r>
              <a:rPr lang="en-GB" sz="1500" dirty="0"/>
              <a:t>                   </a:t>
            </a:r>
            <a:r>
              <a:rPr lang="en-GB" sz="1500" dirty="0" smtClean="0"/>
              <a:t>      </a:t>
            </a:r>
            <a:r>
              <a:rPr lang="en-GB" sz="1500" dirty="0" err="1" smtClean="0"/>
              <a:t>Require:timer</a:t>
            </a:r>
            <a:endParaRPr lang="en-GB" sz="1500" dirty="0"/>
          </a:p>
          <a:p>
            <a:r>
              <a:rPr lang="en-GB" sz="1500" dirty="0"/>
              <a:t>                    </a:t>
            </a:r>
            <a:r>
              <a:rPr lang="en-GB" sz="1500" dirty="0" smtClean="0"/>
              <a:t>     </a:t>
            </a:r>
            <a:r>
              <a:rPr lang="en-GB" sz="1500" dirty="0" err="1" smtClean="0"/>
              <a:t>SE:refresher</a:t>
            </a:r>
            <a:r>
              <a:rPr lang="en-GB" sz="1500" dirty="0" smtClean="0"/>
              <a:t>=</a:t>
            </a:r>
            <a:r>
              <a:rPr lang="en-GB" sz="1500" b="1" dirty="0" err="1" smtClean="0">
                <a:solidFill>
                  <a:schemeClr val="accent6"/>
                </a:solidFill>
              </a:rPr>
              <a:t>uac</a:t>
            </a:r>
            <a:endParaRPr lang="en-GB" sz="1500" b="1" dirty="0">
              <a:solidFill>
                <a:schemeClr val="accent6"/>
              </a:solidFill>
            </a:endParaRPr>
          </a:p>
          <a:p>
            <a:r>
              <a:rPr lang="en-GB" sz="1500" dirty="0"/>
              <a:t> </a:t>
            </a:r>
          </a:p>
          <a:p>
            <a:r>
              <a:rPr lang="en-GB" sz="1500" dirty="0"/>
              <a:t> </a:t>
            </a:r>
          </a:p>
          <a:p>
            <a:r>
              <a:rPr lang="en-GB" sz="1500" dirty="0"/>
              <a:t>                    </a:t>
            </a:r>
            <a:r>
              <a:rPr lang="en-GB" sz="1500" dirty="0" smtClean="0"/>
              <a:t>    &lt;-------------------</a:t>
            </a:r>
            <a:endParaRPr lang="en-GB" sz="1500" dirty="0"/>
          </a:p>
          <a:p>
            <a:r>
              <a:rPr lang="en-GB" sz="1500" b="1" dirty="0">
                <a:solidFill>
                  <a:srgbClr val="FF0000"/>
                </a:solidFill>
              </a:rPr>
              <a:t>                    </a:t>
            </a:r>
            <a:r>
              <a:rPr lang="en-GB" sz="1500" b="1" dirty="0" smtClean="0">
                <a:solidFill>
                  <a:srgbClr val="FF0000"/>
                </a:solidFill>
              </a:rPr>
              <a:t>    480 </a:t>
            </a:r>
            <a:r>
              <a:rPr lang="en-GB" sz="1500" b="1" dirty="0">
                <a:solidFill>
                  <a:srgbClr val="FF0000"/>
                </a:solidFill>
              </a:rPr>
              <a:t>(INVITE) (#9)</a:t>
            </a:r>
          </a:p>
          <a:p>
            <a:r>
              <a:rPr lang="en-GB" sz="1500" dirty="0"/>
              <a:t> </a:t>
            </a:r>
          </a:p>
          <a:p>
            <a:r>
              <a:rPr lang="en-GB" sz="1500" dirty="0"/>
              <a:t>&lt;-------------------</a:t>
            </a:r>
          </a:p>
          <a:p>
            <a:r>
              <a:rPr lang="en-GB" sz="1500" b="1" dirty="0">
                <a:solidFill>
                  <a:srgbClr val="FF0000"/>
                </a:solidFill>
              </a:rPr>
              <a:t>480 (INVITE (#10</a:t>
            </a:r>
            <a:r>
              <a:rPr lang="en-GB" sz="1500" b="1" dirty="0" smtClean="0">
                <a:solidFill>
                  <a:srgbClr val="FF0000"/>
                </a:solidFill>
              </a:rPr>
              <a:t>)</a:t>
            </a:r>
            <a:endParaRPr lang="en-GB" sz="1500" b="1" dirty="0">
              <a:solidFill>
                <a:srgbClr val="FF0000"/>
              </a:solidFill>
            </a:endParaRPr>
          </a:p>
        </p:txBody>
      </p:sp>
      <p:sp>
        <p:nvSpPr>
          <p:cNvPr id="6" name="Oval Callout 5"/>
          <p:cNvSpPr/>
          <p:nvPr/>
        </p:nvSpPr>
        <p:spPr bwMode="auto">
          <a:xfrm>
            <a:off x="7806813" y="1557338"/>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solidFill>
                  <a:schemeClr val="bg1">
                    <a:lumMod val="65000"/>
                  </a:schemeClr>
                </a:solidFill>
              </a:rPr>
              <a:t>When UPDATE request is sent, the initial session timer negotiation is still ongoing. Refresher role is changed from </a:t>
            </a:r>
            <a:r>
              <a:rPr lang="en-GB" sz="1400" dirty="0" err="1">
                <a:solidFill>
                  <a:schemeClr val="bg1">
                    <a:lumMod val="65000"/>
                  </a:schemeClr>
                </a:solidFill>
              </a:rPr>
              <a:t>uac</a:t>
            </a:r>
            <a:r>
              <a:rPr lang="en-GB" sz="1400" dirty="0">
                <a:solidFill>
                  <a:schemeClr val="bg1">
                    <a:lumMod val="65000"/>
                  </a:schemeClr>
                </a:solidFill>
              </a:rPr>
              <a:t> to </a:t>
            </a:r>
            <a:r>
              <a:rPr lang="en-GB" sz="1400" dirty="0" err="1">
                <a:solidFill>
                  <a:schemeClr val="bg1">
                    <a:lumMod val="65000"/>
                  </a:schemeClr>
                </a:solidFill>
              </a:rPr>
              <a:t>uas</a:t>
            </a:r>
            <a:r>
              <a:rPr lang="en-GB" sz="1400" dirty="0">
                <a:solidFill>
                  <a:schemeClr val="bg1">
                    <a:lumMod val="65000"/>
                  </a:schemeClr>
                </a:solidFill>
              </a:rPr>
              <a:t>.</a:t>
            </a:r>
          </a:p>
        </p:txBody>
      </p:sp>
      <p:sp>
        <p:nvSpPr>
          <p:cNvPr id="8" name="Oval Callout 7"/>
          <p:cNvSpPr/>
          <p:nvPr/>
        </p:nvSpPr>
        <p:spPr bwMode="auto">
          <a:xfrm>
            <a:off x="8165690" y="4384113"/>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smtClean="0">
                <a:solidFill>
                  <a:schemeClr val="bg1">
                    <a:lumMod val="65000"/>
                  </a:schemeClr>
                </a:solidFill>
              </a:rPr>
              <a:t>“This </a:t>
            </a:r>
            <a:r>
              <a:rPr lang="en-GB" sz="1400" dirty="0">
                <a:solidFill>
                  <a:schemeClr val="bg1">
                    <a:lumMod val="65000"/>
                  </a:schemeClr>
                </a:solidFill>
              </a:rPr>
              <a:t>proxy </a:t>
            </a:r>
            <a:r>
              <a:rPr lang="en-GB" sz="1400" dirty="0" smtClean="0">
                <a:solidFill>
                  <a:schemeClr val="bg1">
                    <a:lumMod val="65000"/>
                  </a:schemeClr>
                </a:solidFill>
              </a:rPr>
              <a:t>MUST </a:t>
            </a:r>
            <a:r>
              <a:rPr lang="en-GB" sz="1400" dirty="0">
                <a:solidFill>
                  <a:schemeClr val="bg1">
                    <a:lumMod val="65000"/>
                  </a:schemeClr>
                </a:solidFill>
              </a:rPr>
              <a:t>insert a Session-Expires header field into the </a:t>
            </a:r>
            <a:r>
              <a:rPr lang="en-GB" sz="1400" dirty="0" smtClean="0">
                <a:solidFill>
                  <a:schemeClr val="bg1">
                    <a:lumMod val="65000"/>
                  </a:schemeClr>
                </a:solidFill>
              </a:rPr>
              <a:t>response with </a:t>
            </a:r>
            <a:r>
              <a:rPr lang="en-GB" sz="1400" dirty="0">
                <a:solidFill>
                  <a:schemeClr val="bg1">
                    <a:lumMod val="65000"/>
                  </a:schemeClr>
                </a:solidFill>
              </a:rPr>
              <a:t>the value it remembered from </a:t>
            </a:r>
            <a:r>
              <a:rPr lang="en-GB" sz="1400" dirty="0" smtClean="0">
                <a:solidFill>
                  <a:schemeClr val="bg1">
                    <a:lumMod val="65000"/>
                  </a:schemeClr>
                </a:solidFill>
              </a:rPr>
              <a:t>the forwarded </a:t>
            </a:r>
            <a:r>
              <a:rPr lang="en-GB" sz="1400" dirty="0">
                <a:solidFill>
                  <a:schemeClr val="bg1">
                    <a:lumMod val="65000"/>
                  </a:schemeClr>
                </a:solidFill>
              </a:rPr>
              <a:t>request. </a:t>
            </a:r>
            <a:r>
              <a:rPr lang="en-GB" sz="1400" b="1" dirty="0">
                <a:solidFill>
                  <a:schemeClr val="bg1">
                    <a:lumMod val="65000"/>
                  </a:schemeClr>
                </a:solidFill>
              </a:rPr>
              <a:t>It MUST </a:t>
            </a:r>
            <a:r>
              <a:rPr lang="en-GB" sz="1400" b="1" dirty="0" smtClean="0">
                <a:solidFill>
                  <a:schemeClr val="bg1">
                    <a:lumMod val="65000"/>
                  </a:schemeClr>
                </a:solidFill>
              </a:rPr>
              <a:t>set </a:t>
            </a:r>
            <a:r>
              <a:rPr lang="en-GB" sz="1400" b="1" dirty="0">
                <a:solidFill>
                  <a:schemeClr val="bg1">
                    <a:lumMod val="65000"/>
                  </a:schemeClr>
                </a:solidFill>
              </a:rPr>
              <a:t>the value of </a:t>
            </a:r>
            <a:r>
              <a:rPr lang="en-GB" sz="1400" b="1" dirty="0" smtClean="0">
                <a:solidFill>
                  <a:schemeClr val="bg1">
                    <a:lumMod val="65000"/>
                  </a:schemeClr>
                </a:solidFill>
              </a:rPr>
              <a:t>the </a:t>
            </a:r>
            <a:r>
              <a:rPr lang="en-GB" sz="1400" b="1" dirty="0">
                <a:solidFill>
                  <a:schemeClr val="bg1">
                    <a:lumMod val="65000"/>
                  </a:schemeClr>
                </a:solidFill>
              </a:rPr>
              <a:t>'refresher' parameter to '</a:t>
            </a:r>
            <a:r>
              <a:rPr lang="en-GB" sz="1400" b="1" dirty="0" err="1">
                <a:solidFill>
                  <a:schemeClr val="bg1">
                    <a:lumMod val="65000"/>
                  </a:schemeClr>
                </a:solidFill>
              </a:rPr>
              <a:t>uac</a:t>
            </a:r>
            <a:r>
              <a:rPr lang="en-GB" sz="1400" b="1" dirty="0" smtClean="0">
                <a:solidFill>
                  <a:schemeClr val="bg1">
                    <a:lumMod val="65000"/>
                  </a:schemeClr>
                </a:solidFill>
              </a:rPr>
              <a:t>'.</a:t>
            </a:r>
            <a:r>
              <a:rPr lang="en-GB" sz="1400" dirty="0" smtClean="0">
                <a:solidFill>
                  <a:schemeClr val="bg1">
                    <a:lumMod val="65000"/>
                  </a:schemeClr>
                </a:solidFill>
              </a:rPr>
              <a:t>”</a:t>
            </a:r>
            <a:endParaRPr lang="en-GB" sz="1400" dirty="0">
              <a:solidFill>
                <a:schemeClr val="bg1">
                  <a:lumMod val="65000"/>
                </a:schemeClr>
              </a:solidFill>
            </a:endParaRPr>
          </a:p>
        </p:txBody>
      </p:sp>
      <p:sp>
        <p:nvSpPr>
          <p:cNvPr id="9" name="Oval Callout 8"/>
          <p:cNvSpPr/>
          <p:nvPr/>
        </p:nvSpPr>
        <p:spPr bwMode="auto">
          <a:xfrm>
            <a:off x="191729" y="1293802"/>
            <a:ext cx="3637935" cy="2801706"/>
          </a:xfrm>
          <a:prstGeom prst="wedgeEllipseCallout">
            <a:avLst>
              <a:gd name="adj1" fmla="val 60940"/>
              <a:gd name="adj2" fmla="val -13588"/>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solidFill>
                  <a:schemeClr val="bg1">
                    <a:lumMod val="65000"/>
                  </a:schemeClr>
                </a:solidFill>
              </a:rPr>
              <a:t>"In a session refresh request sent within a dialog </a:t>
            </a:r>
            <a:r>
              <a:rPr lang="en-GB" sz="1400" b="1" dirty="0">
                <a:solidFill>
                  <a:schemeClr val="bg1">
                    <a:lumMod val="65000"/>
                  </a:schemeClr>
                </a:solidFill>
              </a:rPr>
              <a:t>with an </a:t>
            </a:r>
            <a:r>
              <a:rPr lang="en-GB" sz="1400" b="1" dirty="0" smtClean="0">
                <a:solidFill>
                  <a:schemeClr val="bg1">
                    <a:lumMod val="65000"/>
                  </a:schemeClr>
                </a:solidFill>
              </a:rPr>
              <a:t>active session </a:t>
            </a:r>
            <a:r>
              <a:rPr lang="en-GB" sz="1400" b="1" dirty="0">
                <a:solidFill>
                  <a:schemeClr val="bg1">
                    <a:lumMod val="65000"/>
                  </a:schemeClr>
                </a:solidFill>
              </a:rPr>
              <a:t>timer</a:t>
            </a:r>
            <a:r>
              <a:rPr lang="en-GB" sz="1400" dirty="0">
                <a:solidFill>
                  <a:schemeClr val="bg1">
                    <a:lumMod val="65000"/>
                  </a:schemeClr>
                </a:solidFill>
              </a:rPr>
              <a:t>, the Session-Expires header field SHOULD be present</a:t>
            </a:r>
            <a:r>
              <a:rPr lang="en-GB" sz="1400" dirty="0" smtClean="0">
                <a:solidFill>
                  <a:schemeClr val="bg1">
                    <a:lumMod val="65000"/>
                  </a:schemeClr>
                </a:solidFill>
              </a:rPr>
              <a:t>.“</a:t>
            </a:r>
          </a:p>
          <a:p>
            <a:endParaRPr lang="en-GB" sz="1400" dirty="0">
              <a:solidFill>
                <a:schemeClr val="bg1">
                  <a:lumMod val="65000"/>
                </a:schemeClr>
              </a:solidFill>
            </a:endParaRPr>
          </a:p>
          <a:p>
            <a:r>
              <a:rPr lang="en-GB" sz="1400" b="1" dirty="0" smtClean="0">
                <a:solidFill>
                  <a:schemeClr val="bg1">
                    <a:lumMod val="65000"/>
                  </a:schemeClr>
                </a:solidFill>
              </a:rPr>
              <a:t>Q: Is session timer “active”?</a:t>
            </a:r>
            <a:endParaRPr lang="en-GB" sz="1400" b="1" dirty="0">
              <a:solidFill>
                <a:schemeClr val="bg1">
                  <a:lumMod val="65000"/>
                </a:schemeClr>
              </a:solidFill>
            </a:endParaRPr>
          </a:p>
        </p:txBody>
      </p:sp>
      <p:sp>
        <p:nvSpPr>
          <p:cNvPr id="10" name="Oval Callout 9"/>
          <p:cNvSpPr/>
          <p:nvPr/>
        </p:nvSpPr>
        <p:spPr bwMode="auto">
          <a:xfrm>
            <a:off x="564177" y="4413609"/>
            <a:ext cx="3637935" cy="2035277"/>
          </a:xfrm>
          <a:prstGeom prst="wedgeEllipseCallout">
            <a:avLst>
              <a:gd name="adj1" fmla="val 51480"/>
              <a:gd name="adj2" fmla="val -77948"/>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smtClean="0">
                <a:solidFill>
                  <a:schemeClr val="bg1">
                    <a:lumMod val="65000"/>
                  </a:schemeClr>
                </a:solidFill>
              </a:rPr>
              <a:t>The UA does not include refresher in the UPDATE response. UA considers session-timer negotiation still ongoing?</a:t>
            </a:r>
            <a:endParaRPr lang="en-GB" sz="1400" dirty="0">
              <a:solidFill>
                <a:schemeClr val="bg1">
                  <a:lumMod val="65000"/>
                </a:schemeClr>
              </a:solidFill>
            </a:endParaRPr>
          </a:p>
        </p:txBody>
      </p:sp>
      <p:sp>
        <p:nvSpPr>
          <p:cNvPr id="2" name="Explosion 1 1"/>
          <p:cNvSpPr/>
          <p:nvPr/>
        </p:nvSpPr>
        <p:spPr bwMode="auto">
          <a:xfrm>
            <a:off x="6100918" y="5817832"/>
            <a:ext cx="914400" cy="914400"/>
          </a:xfrm>
          <a:prstGeom prst="irregularSeal1">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GB" sz="2000" b="0" i="0" u="none" strike="noStrike" cap="none" normalizeH="0" baseline="0" dirty="0" err="1" smtClean="0">
              <a:ln>
                <a:noFill/>
              </a:ln>
              <a:solidFill>
                <a:schemeClr val="bg1"/>
              </a:solidFill>
              <a:effectLst/>
              <a:latin typeface="+mn-lt"/>
            </a:endParaRPr>
          </a:p>
        </p:txBody>
      </p:sp>
    </p:spTree>
    <p:extLst>
      <p:ext uri="{BB962C8B-B14F-4D97-AF65-F5344CB8AC3E}">
        <p14:creationId xmlns:p14="http://schemas.microsoft.com/office/powerpoint/2010/main" val="315884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20408" y="308873"/>
            <a:ext cx="3982064" cy="4708981"/>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-------------------&gt;</a:t>
            </a:r>
          </a:p>
          <a:p>
            <a:pPr>
              <a:spcAft>
                <a:spcPts val="0"/>
              </a:spcAft>
            </a:pPr>
            <a:r>
              <a:rPr lang="en-GB" sz="1500" dirty="0">
                <a:ea typeface="Calibri" panose="020F0502020204030204" pitchFamily="34" charset="0"/>
                <a:cs typeface="Times New Roman" panose="02020603050405020304" pitchFamily="18" charset="0"/>
              </a:rPr>
              <a:t>INVITE (#1)</a:t>
            </a:r>
          </a:p>
          <a:p>
            <a:pPr>
              <a:spcAft>
                <a:spcPts val="0"/>
              </a:spcAft>
            </a:pPr>
            <a:r>
              <a:rPr lang="en-GB" sz="1500" dirty="0" err="1">
                <a:ea typeface="Calibri" panose="020F0502020204030204" pitchFamily="34" charset="0"/>
                <a:cs typeface="Times New Roman" panose="02020603050405020304" pitchFamily="18" charset="0"/>
              </a:rPr>
              <a:t>Supported:timer</a:t>
            </a:r>
            <a:endParaRPr lang="en-GB" sz="1500" dirty="0">
              <a:ea typeface="Calibri" panose="020F0502020204030204" pitchFamily="34" charset="0"/>
              <a:cs typeface="Times New Roman" panose="02020603050405020304" pitchFamily="18" charset="0"/>
            </a:endParaRPr>
          </a:p>
          <a:p>
            <a:pPr>
              <a:spcAft>
                <a:spcPts val="0"/>
              </a:spcAft>
            </a:pPr>
            <a:r>
              <a:rPr lang="en-GB" sz="1500" dirty="0" err="1">
                <a:ea typeface="Calibri" panose="020F0502020204030204" pitchFamily="34" charset="0"/>
                <a:cs typeface="Times New Roman" panose="02020603050405020304" pitchFamily="18" charset="0"/>
              </a:rPr>
              <a:t>SE:refresher</a:t>
            </a:r>
            <a:r>
              <a:rPr lang="en-GB" sz="1500" dirty="0">
                <a:ea typeface="Calibri" panose="020F0502020204030204" pitchFamily="34" charset="0"/>
                <a:cs typeface="Times New Roman" panose="02020603050405020304" pitchFamily="18" charset="0"/>
              </a:rPr>
              <a:t>=</a:t>
            </a:r>
            <a:r>
              <a:rPr lang="en-GB" sz="1500" b="1" dirty="0" err="1">
                <a:ea typeface="Calibri" panose="020F0502020204030204" pitchFamily="34" charset="0"/>
                <a:cs typeface="Times New Roman" panose="02020603050405020304" pitchFamily="18" charset="0"/>
              </a:rPr>
              <a:t>uac</a:t>
            </a:r>
            <a:endParaRPr lang="en-GB" sz="1500" b="1"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-------------------&gt;</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INVITE </a:t>
            </a:r>
            <a:r>
              <a:rPr lang="en-GB" sz="1500" dirty="0">
                <a:ea typeface="Calibri" panose="020F0502020204030204" pitchFamily="34" charset="0"/>
                <a:cs typeface="Times New Roman" panose="02020603050405020304" pitchFamily="18" charset="0"/>
              </a:rPr>
              <a:t>(#2)</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a:t>
            </a:r>
            <a:r>
              <a:rPr lang="en-GB" sz="1500" dirty="0" err="1" smtClean="0">
                <a:ea typeface="Calibri" panose="020F0502020204030204" pitchFamily="34" charset="0"/>
                <a:cs typeface="Times New Roman" panose="02020603050405020304" pitchFamily="18" charset="0"/>
              </a:rPr>
              <a:t>Supported:timer</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a:t>
            </a:r>
            <a:r>
              <a:rPr lang="en-GB" sz="1500" dirty="0" err="1" smtClean="0">
                <a:ea typeface="Calibri" panose="020F0502020204030204" pitchFamily="34" charset="0"/>
                <a:cs typeface="Times New Roman" panose="02020603050405020304" pitchFamily="18" charset="0"/>
              </a:rPr>
              <a:t>SE:refresher</a:t>
            </a:r>
            <a:r>
              <a:rPr lang="en-GB" sz="1500" dirty="0" smtClean="0">
                <a:ea typeface="Calibri" panose="020F0502020204030204" pitchFamily="34" charset="0"/>
                <a:cs typeface="Times New Roman" panose="02020603050405020304" pitchFamily="18" charset="0"/>
              </a:rPr>
              <a:t>=</a:t>
            </a:r>
            <a:r>
              <a:rPr lang="en-GB" sz="1500" b="1" dirty="0" err="1" smtClean="0">
                <a:ea typeface="Calibri" panose="020F0502020204030204" pitchFamily="34" charset="0"/>
                <a:cs typeface="Times New Roman" panose="02020603050405020304" pitchFamily="18" charset="0"/>
              </a:rPr>
              <a:t>uac</a:t>
            </a:r>
            <a:endParaRPr lang="en-GB" sz="1500" b="1"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&lt;-------------------</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18x </a:t>
            </a:r>
            <a:r>
              <a:rPr lang="en-GB" sz="1500" dirty="0">
                <a:ea typeface="Calibri" panose="020F0502020204030204" pitchFamily="34" charset="0"/>
                <a:cs typeface="Times New Roman" panose="02020603050405020304" pitchFamily="18" charset="0"/>
              </a:rPr>
              <a:t>(#3)</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&lt;-------------------</a:t>
            </a:r>
          </a:p>
          <a:p>
            <a:pPr>
              <a:spcAft>
                <a:spcPts val="0"/>
              </a:spcAft>
            </a:pPr>
            <a:r>
              <a:rPr lang="en-GB" sz="1500" dirty="0">
                <a:ea typeface="Calibri" panose="020F0502020204030204" pitchFamily="34" charset="0"/>
                <a:cs typeface="Times New Roman" panose="02020603050405020304" pitchFamily="18" charset="0"/>
              </a:rPr>
              <a:t>18x (#4)</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smtClean="0">
                <a:ea typeface="Calibri" panose="020F0502020204030204" pitchFamily="34" charset="0"/>
                <a:cs typeface="Times New Roman" panose="02020603050405020304" pitchFamily="18" charset="0"/>
              </a:rPr>
              <a:t>+++early </a:t>
            </a:r>
            <a:r>
              <a:rPr lang="en-GB" sz="1500" dirty="0">
                <a:ea typeface="Calibri" panose="020F0502020204030204" pitchFamily="34" charset="0"/>
                <a:cs typeface="Times New Roman" panose="02020603050405020304" pitchFamily="18" charset="0"/>
              </a:rPr>
              <a:t>dialog established </a:t>
            </a:r>
            <a:r>
              <a:rPr lang="en-GB" sz="1500" dirty="0" smtClean="0">
                <a:ea typeface="Calibri" panose="020F0502020204030204" pitchFamily="34" charset="0"/>
                <a:cs typeface="Times New Roman" panose="02020603050405020304" pitchFamily="18" charset="0"/>
              </a:rPr>
              <a:t>+++</a:t>
            </a:r>
            <a:endParaRPr lang="en-GB" sz="1500" dirty="0">
              <a:ea typeface="Calibri" panose="020F0502020204030204" pitchFamily="34" charset="0"/>
              <a:cs typeface="Times New Roman" panose="02020603050405020304" pitchFamily="18" charset="0"/>
            </a:endParaRPr>
          </a:p>
        </p:txBody>
      </p:sp>
      <p:sp>
        <p:nvSpPr>
          <p:cNvPr id="7" name="Rectangle 6"/>
          <p:cNvSpPr/>
          <p:nvPr/>
        </p:nvSpPr>
        <p:spPr>
          <a:xfrm>
            <a:off x="6902249" y="308871"/>
            <a:ext cx="3982064" cy="6324808"/>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r>
              <a:rPr lang="en-GB" sz="1500" dirty="0"/>
              <a:t> </a:t>
            </a:r>
            <a:r>
              <a:rPr lang="en-GB" sz="1500" dirty="0" smtClean="0"/>
              <a:t>                       &lt;-------------------</a:t>
            </a:r>
            <a:endParaRPr lang="en-GB" sz="1500" dirty="0"/>
          </a:p>
          <a:p>
            <a:r>
              <a:rPr lang="en-GB" sz="1500" dirty="0"/>
              <a:t>                    </a:t>
            </a:r>
            <a:r>
              <a:rPr lang="en-GB" sz="1500" dirty="0" smtClean="0"/>
              <a:t>    UPDATE </a:t>
            </a:r>
            <a:r>
              <a:rPr lang="en-GB" sz="1500" dirty="0"/>
              <a:t>(#5)</a:t>
            </a:r>
          </a:p>
          <a:p>
            <a:r>
              <a:rPr lang="en-GB" sz="1500" dirty="0"/>
              <a:t>                    </a:t>
            </a:r>
            <a:r>
              <a:rPr lang="en-GB" sz="1500" dirty="0" smtClean="0"/>
              <a:t>    </a:t>
            </a:r>
            <a:r>
              <a:rPr lang="en-GB" sz="1500" dirty="0" err="1" smtClean="0"/>
              <a:t>Supported:timer</a:t>
            </a:r>
            <a:endParaRPr lang="en-GB" sz="1500" dirty="0"/>
          </a:p>
          <a:p>
            <a:r>
              <a:rPr lang="en-GB" sz="1500" dirty="0"/>
              <a:t>                   </a:t>
            </a:r>
            <a:r>
              <a:rPr lang="en-GB" sz="1500" dirty="0" smtClean="0"/>
              <a:t>     </a:t>
            </a:r>
            <a:r>
              <a:rPr lang="en-GB" sz="1500" dirty="0" err="1"/>
              <a:t>SE:refresher</a:t>
            </a:r>
            <a:r>
              <a:rPr lang="en-GB" sz="1500" dirty="0"/>
              <a:t>=</a:t>
            </a:r>
            <a:r>
              <a:rPr lang="en-GB" sz="1500" b="1" dirty="0" err="1"/>
              <a:t>uas</a:t>
            </a:r>
            <a:endParaRPr lang="en-GB" sz="1500" b="1" dirty="0"/>
          </a:p>
          <a:p>
            <a:r>
              <a:rPr lang="en-GB" sz="1500" dirty="0"/>
              <a:t> </a:t>
            </a:r>
          </a:p>
          <a:p>
            <a:r>
              <a:rPr lang="en-GB" sz="1500" dirty="0"/>
              <a:t>&lt;-------------------</a:t>
            </a:r>
          </a:p>
          <a:p>
            <a:r>
              <a:rPr lang="en-GB" sz="1500" dirty="0"/>
              <a:t>UPDATE (#6)</a:t>
            </a:r>
          </a:p>
          <a:p>
            <a:r>
              <a:rPr lang="en-GB" sz="1500" dirty="0" err="1"/>
              <a:t>Supported:timer</a:t>
            </a:r>
            <a:endParaRPr lang="en-GB" sz="1500" dirty="0"/>
          </a:p>
          <a:p>
            <a:r>
              <a:rPr lang="en-GB" sz="1500" dirty="0" err="1"/>
              <a:t>SE:refresher</a:t>
            </a:r>
            <a:r>
              <a:rPr lang="en-GB" sz="1500" dirty="0"/>
              <a:t>=</a:t>
            </a:r>
            <a:r>
              <a:rPr lang="en-GB" sz="1500" b="1" dirty="0" err="1"/>
              <a:t>uas</a:t>
            </a:r>
            <a:endParaRPr lang="en-GB" sz="1500" b="1" dirty="0"/>
          </a:p>
          <a:p>
            <a:r>
              <a:rPr lang="en-GB" sz="1500" dirty="0"/>
              <a:t> </a:t>
            </a:r>
          </a:p>
          <a:p>
            <a:r>
              <a:rPr lang="en-GB" sz="1500" dirty="0"/>
              <a:t> </a:t>
            </a:r>
          </a:p>
          <a:p>
            <a:r>
              <a:rPr lang="en-GB" sz="1500" dirty="0"/>
              <a:t>-------------------&gt;</a:t>
            </a:r>
          </a:p>
          <a:p>
            <a:r>
              <a:rPr lang="en-GB" sz="1500" dirty="0"/>
              <a:t>200 (UPDATE) (#7)</a:t>
            </a:r>
          </a:p>
          <a:p>
            <a:r>
              <a:rPr lang="en-GB" sz="1500" dirty="0"/>
              <a:t> </a:t>
            </a:r>
          </a:p>
          <a:p>
            <a:r>
              <a:rPr lang="en-GB" sz="1500" dirty="0"/>
              <a:t>                    </a:t>
            </a:r>
            <a:r>
              <a:rPr lang="en-GB" sz="1500" dirty="0" smtClean="0"/>
              <a:t>     -------------------&gt;</a:t>
            </a:r>
            <a:endParaRPr lang="en-GB" sz="1500" dirty="0"/>
          </a:p>
          <a:p>
            <a:r>
              <a:rPr lang="en-GB" sz="1500" dirty="0"/>
              <a:t>                    </a:t>
            </a:r>
            <a:r>
              <a:rPr lang="en-GB" sz="1500" dirty="0" smtClean="0"/>
              <a:t>     200 </a:t>
            </a:r>
            <a:r>
              <a:rPr lang="en-GB" sz="1500" dirty="0"/>
              <a:t>(UPDATE) (#8)</a:t>
            </a:r>
          </a:p>
          <a:p>
            <a:r>
              <a:rPr lang="en-GB" sz="1500" dirty="0"/>
              <a:t>                   </a:t>
            </a:r>
            <a:r>
              <a:rPr lang="en-GB" sz="1500" dirty="0" smtClean="0"/>
              <a:t>      </a:t>
            </a:r>
            <a:r>
              <a:rPr lang="en-GB" sz="1500" dirty="0" err="1" smtClean="0"/>
              <a:t>Require:timer</a:t>
            </a:r>
            <a:endParaRPr lang="en-GB" sz="1500" dirty="0"/>
          </a:p>
          <a:p>
            <a:r>
              <a:rPr lang="en-GB" sz="1500" dirty="0"/>
              <a:t>                    </a:t>
            </a:r>
            <a:r>
              <a:rPr lang="en-GB" sz="1500" dirty="0" smtClean="0"/>
              <a:t>     </a:t>
            </a:r>
            <a:r>
              <a:rPr lang="en-GB" sz="1500" dirty="0" err="1" smtClean="0"/>
              <a:t>SE:refresher</a:t>
            </a:r>
            <a:r>
              <a:rPr lang="en-GB" sz="1500" dirty="0" smtClean="0"/>
              <a:t>=</a:t>
            </a:r>
            <a:r>
              <a:rPr lang="en-GB" sz="1500" b="1" dirty="0" err="1" smtClean="0">
                <a:solidFill>
                  <a:schemeClr val="accent6"/>
                </a:solidFill>
              </a:rPr>
              <a:t>uac</a:t>
            </a:r>
            <a:endParaRPr lang="en-GB" sz="1500" b="1" dirty="0">
              <a:solidFill>
                <a:schemeClr val="accent6"/>
              </a:solidFill>
            </a:endParaRPr>
          </a:p>
          <a:p>
            <a:r>
              <a:rPr lang="en-GB" sz="1500" dirty="0"/>
              <a:t> </a:t>
            </a:r>
          </a:p>
          <a:p>
            <a:r>
              <a:rPr lang="en-GB" sz="1500" dirty="0"/>
              <a:t> </a:t>
            </a:r>
          </a:p>
          <a:p>
            <a:r>
              <a:rPr lang="en-GB" sz="1500" dirty="0"/>
              <a:t>                    </a:t>
            </a:r>
            <a:r>
              <a:rPr lang="en-GB" sz="1500" dirty="0" smtClean="0"/>
              <a:t>    &lt;-------------------</a:t>
            </a:r>
            <a:endParaRPr lang="en-GB" sz="1500" dirty="0"/>
          </a:p>
          <a:p>
            <a:r>
              <a:rPr lang="en-GB" sz="1500" b="1" dirty="0">
                <a:solidFill>
                  <a:schemeClr val="accent6"/>
                </a:solidFill>
              </a:rPr>
              <a:t>                    </a:t>
            </a:r>
            <a:r>
              <a:rPr lang="en-GB" sz="1500" b="1" dirty="0" smtClean="0">
                <a:solidFill>
                  <a:schemeClr val="accent6"/>
                </a:solidFill>
              </a:rPr>
              <a:t>    480 </a:t>
            </a:r>
            <a:r>
              <a:rPr lang="en-GB" sz="1500" b="1" dirty="0">
                <a:solidFill>
                  <a:schemeClr val="accent6"/>
                </a:solidFill>
              </a:rPr>
              <a:t>(INVITE) (#9)</a:t>
            </a:r>
          </a:p>
          <a:p>
            <a:r>
              <a:rPr lang="en-GB" sz="1500" dirty="0"/>
              <a:t> </a:t>
            </a:r>
          </a:p>
          <a:p>
            <a:r>
              <a:rPr lang="en-GB" sz="1500" dirty="0"/>
              <a:t>&lt;-------------------</a:t>
            </a:r>
          </a:p>
          <a:p>
            <a:r>
              <a:rPr lang="en-GB" sz="1500" b="1" dirty="0">
                <a:solidFill>
                  <a:schemeClr val="accent6"/>
                </a:solidFill>
              </a:rPr>
              <a:t>480 (INVITE (#10</a:t>
            </a:r>
            <a:r>
              <a:rPr lang="en-GB" sz="1500" b="1" dirty="0" smtClean="0">
                <a:solidFill>
                  <a:schemeClr val="accent6"/>
                </a:solidFill>
              </a:rPr>
              <a:t>)</a:t>
            </a:r>
            <a:endParaRPr lang="en-GB" sz="1500" b="1" dirty="0">
              <a:solidFill>
                <a:schemeClr val="accent6"/>
              </a:solidFill>
            </a:endParaRPr>
          </a:p>
        </p:txBody>
      </p:sp>
    </p:spTree>
    <p:extLst>
      <p:ext uri="{BB962C8B-B14F-4D97-AF65-F5344CB8AC3E}">
        <p14:creationId xmlns:p14="http://schemas.microsoft.com/office/powerpoint/2010/main" val="249445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F9F6871B-71FD-4CE2-BD40-3954C848212C}"/>
              </a:ext>
            </a:extLst>
          </p:cNvPr>
          <p:cNvSpPr>
            <a:spLocks noGrp="1"/>
          </p:cNvSpPr>
          <p:nvPr>
            <p:ph type="title"/>
          </p:nvPr>
        </p:nvSpPr>
        <p:spPr/>
        <p:txBody>
          <a:bodyPr/>
          <a:lstStyle/>
          <a:p>
            <a:r>
              <a:rPr lang="en-US" dirty="0" smtClean="0">
                <a:solidFill>
                  <a:srgbClr val="0082F0"/>
                </a:solidFill>
              </a:rPr>
              <a:t>THE BLAME</a:t>
            </a:r>
            <a:endParaRPr lang="en-US" dirty="0">
              <a:solidFill>
                <a:srgbClr val="0082F0"/>
              </a:solidFill>
            </a:endParaRPr>
          </a:p>
        </p:txBody>
      </p:sp>
      <p:sp>
        <p:nvSpPr>
          <p:cNvPr id="15" name="Content Placeholder 14">
            <a:extLst>
              <a:ext uri="{FF2B5EF4-FFF2-40B4-BE49-F238E27FC236}">
                <a16:creationId xmlns="" xmlns:a16="http://schemas.microsoft.com/office/drawing/2014/main" id="{94E9A224-208E-4B3C-A638-C469F940FF88}"/>
              </a:ext>
            </a:extLst>
          </p:cNvPr>
          <p:cNvSpPr>
            <a:spLocks noGrp="1"/>
          </p:cNvSpPr>
          <p:nvPr>
            <p:ph sz="quarter" idx="11"/>
          </p:nvPr>
        </p:nvSpPr>
        <p:spPr/>
        <p:txBody>
          <a:bodyPr anchor="ctr"/>
          <a:lstStyle/>
          <a:p>
            <a:pPr marL="0" indent="0">
              <a:buNone/>
            </a:pPr>
            <a:endParaRPr lang="en-GB" sz="1800" dirty="0" smtClean="0"/>
          </a:p>
          <a:p>
            <a:r>
              <a:rPr lang="en-GB" sz="1800" dirty="0" smtClean="0"/>
              <a:t>Application Server (AS) shall not change refresher role while initial session-timer negotiation is still ongoing.</a:t>
            </a:r>
          </a:p>
          <a:p>
            <a:pPr marL="0" indent="0">
              <a:buNone/>
            </a:pPr>
            <a:endParaRPr lang="en-GB" sz="1800" dirty="0"/>
          </a:p>
          <a:p>
            <a:r>
              <a:rPr lang="en-GB" sz="1800" dirty="0" smtClean="0"/>
              <a:t>User Agent (UA) shall include the refresher parameter in the UPDATE response.</a:t>
            </a:r>
          </a:p>
          <a:p>
            <a:pPr marL="0" indent="0">
              <a:buNone/>
            </a:pPr>
            <a:endParaRPr lang="en-GB" sz="1800" dirty="0"/>
          </a:p>
          <a:p>
            <a:r>
              <a:rPr lang="en-GB" sz="1800" dirty="0" smtClean="0"/>
              <a:t>Application Server (AS) shall not reject the INVITE request because of the session-timer ambiguity.</a:t>
            </a:r>
          </a:p>
          <a:p>
            <a:endParaRPr lang="en-GB" sz="1800" dirty="0"/>
          </a:p>
          <a:p>
            <a:r>
              <a:rPr lang="en-GB" sz="1800" dirty="0" err="1" smtClean="0"/>
              <a:t>Etc</a:t>
            </a:r>
            <a:r>
              <a:rPr lang="en-GB" sz="1800" dirty="0" smtClean="0"/>
              <a:t> </a:t>
            </a:r>
            <a:r>
              <a:rPr lang="en-GB" sz="1800" dirty="0" err="1" smtClean="0"/>
              <a:t>etc</a:t>
            </a:r>
            <a:r>
              <a:rPr lang="en-GB" sz="1800" dirty="0" smtClean="0"/>
              <a:t> etc.</a:t>
            </a:r>
          </a:p>
          <a:p>
            <a:pPr marL="0" indent="0">
              <a:buNone/>
            </a:pPr>
            <a:endParaRPr lang="en-US" dirty="0"/>
          </a:p>
        </p:txBody>
      </p:sp>
    </p:spTree>
    <p:extLst>
      <p:ext uri="{BB962C8B-B14F-4D97-AF65-F5344CB8AC3E}">
        <p14:creationId xmlns:p14="http://schemas.microsoft.com/office/powerpoint/2010/main" val="1895584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F9F6871B-71FD-4CE2-BD40-3954C848212C}"/>
              </a:ext>
            </a:extLst>
          </p:cNvPr>
          <p:cNvSpPr>
            <a:spLocks noGrp="1"/>
          </p:cNvSpPr>
          <p:nvPr>
            <p:ph type="title"/>
          </p:nvPr>
        </p:nvSpPr>
        <p:spPr/>
        <p:txBody>
          <a:bodyPr/>
          <a:lstStyle/>
          <a:p>
            <a:r>
              <a:rPr lang="en-US" dirty="0" smtClean="0">
                <a:solidFill>
                  <a:srgbClr val="0082F0"/>
                </a:solidFill>
              </a:rPr>
              <a:t>THE STANDARD</a:t>
            </a:r>
            <a:endParaRPr lang="en-US" dirty="0">
              <a:solidFill>
                <a:srgbClr val="0082F0"/>
              </a:solidFill>
            </a:endParaRPr>
          </a:p>
        </p:txBody>
      </p:sp>
      <p:sp>
        <p:nvSpPr>
          <p:cNvPr id="15" name="Content Placeholder 14">
            <a:extLst>
              <a:ext uri="{FF2B5EF4-FFF2-40B4-BE49-F238E27FC236}">
                <a16:creationId xmlns="" xmlns:a16="http://schemas.microsoft.com/office/drawing/2014/main" id="{94E9A224-208E-4B3C-A638-C469F940FF88}"/>
              </a:ext>
            </a:extLst>
          </p:cNvPr>
          <p:cNvSpPr>
            <a:spLocks noGrp="1"/>
          </p:cNvSpPr>
          <p:nvPr>
            <p:ph sz="quarter" idx="11"/>
          </p:nvPr>
        </p:nvSpPr>
        <p:spPr/>
        <p:txBody>
          <a:bodyPr anchor="ctr"/>
          <a:lstStyle/>
          <a:p>
            <a:pPr marL="0" indent="0">
              <a:buNone/>
            </a:pPr>
            <a:endParaRPr lang="en-GB" sz="1800" dirty="0" smtClean="0"/>
          </a:p>
          <a:p>
            <a:r>
              <a:rPr lang="en-GB" sz="1800" dirty="0" smtClean="0"/>
              <a:t>RFC 4028 does describe session-timer procedures for mid-dialog requests</a:t>
            </a:r>
          </a:p>
          <a:p>
            <a:pPr lvl="1"/>
            <a:r>
              <a:rPr lang="en-GB" sz="1800" dirty="0" smtClean="0"/>
              <a:t>However, the procedures do not cover the case when a mid-dialog request is sent during an ongoing session-timer negotiation transaction (INVITE transaction).</a:t>
            </a:r>
          </a:p>
          <a:p>
            <a:pPr marL="0" indent="0">
              <a:buNone/>
            </a:pPr>
            <a:endParaRPr lang="en-US" dirty="0"/>
          </a:p>
        </p:txBody>
      </p:sp>
    </p:spTree>
    <p:extLst>
      <p:ext uri="{BB962C8B-B14F-4D97-AF65-F5344CB8AC3E}">
        <p14:creationId xmlns:p14="http://schemas.microsoft.com/office/powerpoint/2010/main" val="270143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F9F6871B-71FD-4CE2-BD40-3954C848212C}"/>
              </a:ext>
            </a:extLst>
          </p:cNvPr>
          <p:cNvSpPr>
            <a:spLocks noGrp="1"/>
          </p:cNvSpPr>
          <p:nvPr>
            <p:ph type="title"/>
          </p:nvPr>
        </p:nvSpPr>
        <p:spPr/>
        <p:txBody>
          <a:bodyPr/>
          <a:lstStyle/>
          <a:p>
            <a:r>
              <a:rPr lang="en-US" dirty="0" smtClean="0">
                <a:solidFill>
                  <a:srgbClr val="0082F0"/>
                </a:solidFill>
              </a:rPr>
              <a:t>THE SOLUTION (DRAFT)</a:t>
            </a:r>
            <a:endParaRPr lang="en-US" dirty="0">
              <a:solidFill>
                <a:srgbClr val="0082F0"/>
              </a:solidFill>
            </a:endParaRPr>
          </a:p>
        </p:txBody>
      </p:sp>
      <p:sp>
        <p:nvSpPr>
          <p:cNvPr id="15" name="Content Placeholder 14">
            <a:extLst>
              <a:ext uri="{FF2B5EF4-FFF2-40B4-BE49-F238E27FC236}">
                <a16:creationId xmlns="" xmlns:a16="http://schemas.microsoft.com/office/drawing/2014/main" id="{94E9A224-208E-4B3C-A638-C469F940FF88}"/>
              </a:ext>
            </a:extLst>
          </p:cNvPr>
          <p:cNvSpPr>
            <a:spLocks noGrp="1"/>
          </p:cNvSpPr>
          <p:nvPr>
            <p:ph sz="quarter" idx="11"/>
          </p:nvPr>
        </p:nvSpPr>
        <p:spPr/>
        <p:txBody>
          <a:bodyPr anchor="ctr"/>
          <a:lstStyle/>
          <a:p>
            <a:pPr marL="0" indent="0">
              <a:buNone/>
            </a:pPr>
            <a:endParaRPr lang="en-GB" sz="1800" dirty="0" smtClean="0"/>
          </a:p>
          <a:p>
            <a:r>
              <a:rPr lang="en-GB" sz="1800" dirty="0" smtClean="0"/>
              <a:t>A </a:t>
            </a:r>
            <a:r>
              <a:rPr lang="en-GB" sz="1800" dirty="0"/>
              <a:t>Session-Expires header field can only be included in a </a:t>
            </a:r>
            <a:r>
              <a:rPr lang="en-GB" sz="1800" dirty="0" smtClean="0"/>
              <a:t>session refresh </a:t>
            </a:r>
            <a:r>
              <a:rPr lang="en-GB" sz="1800" dirty="0"/>
              <a:t>request if there is no ongoing negotiation of usage of </a:t>
            </a:r>
            <a:r>
              <a:rPr lang="en-GB" sz="1800" dirty="0" smtClean="0"/>
              <a:t>the session </a:t>
            </a:r>
            <a:r>
              <a:rPr lang="en-GB" sz="1800" dirty="0"/>
              <a:t>timer </a:t>
            </a:r>
            <a:r>
              <a:rPr lang="en-GB" sz="1800" dirty="0" smtClean="0"/>
              <a:t>mechanism</a:t>
            </a:r>
            <a:r>
              <a:rPr lang="en-GB" sz="1800" dirty="0"/>
              <a:t>, and if there is no ongoing </a:t>
            </a:r>
            <a:r>
              <a:rPr lang="en-GB" sz="1800" dirty="0" smtClean="0"/>
              <a:t>INVITE transaction.</a:t>
            </a:r>
          </a:p>
          <a:p>
            <a:pPr marL="0" indent="0">
              <a:buNone/>
            </a:pPr>
            <a:endParaRPr lang="en-GB" sz="1800" dirty="0"/>
          </a:p>
          <a:p>
            <a:r>
              <a:rPr lang="en-GB" sz="1800" dirty="0" smtClean="0"/>
              <a:t>A UA </a:t>
            </a:r>
            <a:r>
              <a:rPr lang="en-GB" sz="1800" dirty="0"/>
              <a:t>shall, if it receives a session refresh </a:t>
            </a:r>
            <a:r>
              <a:rPr lang="en-GB" sz="1800" dirty="0" smtClean="0"/>
              <a:t>request </a:t>
            </a:r>
            <a:r>
              <a:rPr lang="en-GB" sz="1800" dirty="0"/>
              <a:t>with </a:t>
            </a:r>
            <a:r>
              <a:rPr lang="en-GB" sz="1800" dirty="0" smtClean="0"/>
              <a:t>a Session-Expires </a:t>
            </a:r>
            <a:r>
              <a:rPr lang="en-GB" sz="1800" dirty="0"/>
              <a:t>header field during an ongoing negotiation </a:t>
            </a:r>
            <a:r>
              <a:rPr lang="en-GB" sz="1800" dirty="0" smtClean="0"/>
              <a:t>of usage </a:t>
            </a:r>
            <a:r>
              <a:rPr lang="en-GB" sz="1800" dirty="0"/>
              <a:t>of the session timer mechanism, or when there is an </a:t>
            </a:r>
            <a:r>
              <a:rPr lang="en-GB" sz="1800" dirty="0" smtClean="0"/>
              <a:t>ongoing INVITE </a:t>
            </a:r>
            <a:r>
              <a:rPr lang="en-GB" sz="1800" dirty="0"/>
              <a:t>transaction, send a 491 (Request Pending) response to </a:t>
            </a:r>
            <a:r>
              <a:rPr lang="en-GB" sz="1800" dirty="0" smtClean="0"/>
              <a:t>the request.</a:t>
            </a:r>
          </a:p>
          <a:p>
            <a:pPr marL="0" indent="0">
              <a:buNone/>
            </a:pPr>
            <a:endParaRPr lang="en-GB" sz="1800" dirty="0"/>
          </a:p>
          <a:p>
            <a:r>
              <a:rPr lang="en-GB" sz="1800" dirty="0" smtClean="0"/>
              <a:t>The </a:t>
            </a:r>
            <a:r>
              <a:rPr lang="en-GB" sz="1800" dirty="0"/>
              <a:t>absence of a Session-Expires header field in a response </a:t>
            </a:r>
            <a:r>
              <a:rPr lang="en-GB" sz="1800" dirty="0" smtClean="0"/>
              <a:t>will disable </a:t>
            </a:r>
            <a:r>
              <a:rPr lang="en-GB" sz="1800" dirty="0"/>
              <a:t>usage of the session timer mechanism only if </a:t>
            </a:r>
            <a:r>
              <a:rPr lang="en-GB" sz="1800" dirty="0" smtClean="0"/>
              <a:t>the associated request </a:t>
            </a:r>
            <a:r>
              <a:rPr lang="en-GB" sz="1800" dirty="0"/>
              <a:t>contained a Session-Expires header field</a:t>
            </a:r>
            <a:r>
              <a:rPr lang="en-GB" sz="1800" dirty="0" smtClean="0"/>
              <a:t>.</a:t>
            </a:r>
          </a:p>
          <a:p>
            <a:pPr marL="0" indent="0">
              <a:buNone/>
            </a:pPr>
            <a:endParaRPr lang="en-US" dirty="0"/>
          </a:p>
        </p:txBody>
      </p:sp>
    </p:spTree>
    <p:extLst>
      <p:ext uri="{BB962C8B-B14F-4D97-AF65-F5344CB8AC3E}">
        <p14:creationId xmlns:p14="http://schemas.microsoft.com/office/powerpoint/2010/main" val="425101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F9F6871B-71FD-4CE2-BD40-3954C848212C}"/>
              </a:ext>
            </a:extLst>
          </p:cNvPr>
          <p:cNvSpPr>
            <a:spLocks noGrp="1"/>
          </p:cNvSpPr>
          <p:nvPr>
            <p:ph type="title"/>
          </p:nvPr>
        </p:nvSpPr>
        <p:spPr/>
        <p:txBody>
          <a:bodyPr/>
          <a:lstStyle/>
          <a:p>
            <a:r>
              <a:rPr lang="en-US" dirty="0" smtClean="0">
                <a:solidFill>
                  <a:srgbClr val="0082F0"/>
                </a:solidFill>
              </a:rPr>
              <a:t>THE COMMENTS</a:t>
            </a:r>
            <a:endParaRPr lang="en-US" dirty="0">
              <a:solidFill>
                <a:srgbClr val="0082F0"/>
              </a:solidFill>
            </a:endParaRPr>
          </a:p>
        </p:txBody>
      </p:sp>
      <p:sp>
        <p:nvSpPr>
          <p:cNvPr id="15" name="Content Placeholder 14">
            <a:extLst>
              <a:ext uri="{FF2B5EF4-FFF2-40B4-BE49-F238E27FC236}">
                <a16:creationId xmlns="" xmlns:a16="http://schemas.microsoft.com/office/drawing/2014/main" id="{94E9A224-208E-4B3C-A638-C469F940FF88}"/>
              </a:ext>
            </a:extLst>
          </p:cNvPr>
          <p:cNvSpPr>
            <a:spLocks noGrp="1"/>
          </p:cNvSpPr>
          <p:nvPr>
            <p:ph sz="quarter" idx="11"/>
          </p:nvPr>
        </p:nvSpPr>
        <p:spPr/>
        <p:txBody>
          <a:bodyPr anchor="ctr"/>
          <a:lstStyle/>
          <a:p>
            <a:pPr marL="0" indent="0">
              <a:buNone/>
            </a:pPr>
            <a:endParaRPr lang="en-GB" sz="1800" dirty="0" smtClean="0"/>
          </a:p>
          <a:p>
            <a:r>
              <a:rPr lang="en-GB" sz="1800" dirty="0" smtClean="0"/>
              <a:t>“</a:t>
            </a:r>
            <a:r>
              <a:rPr lang="en-GB" sz="1800" i="1" dirty="0" smtClean="0"/>
              <a:t>I'll </a:t>
            </a:r>
            <a:r>
              <a:rPr lang="en-GB" sz="1800" i="1" dirty="0"/>
              <a:t>propose that the session timer negotiation never be done with an UPDATE within an INVITE transaction. (Regardless of whether than INVITE is negotiating a session timer or not.) I think this resolves the problem that you have encountered</a:t>
            </a:r>
            <a:r>
              <a:rPr lang="en-GB" sz="1800" i="1" dirty="0" smtClean="0"/>
              <a:t>.</a:t>
            </a:r>
            <a:r>
              <a:rPr lang="en-GB" sz="1800" dirty="0" smtClean="0"/>
              <a:t>” (Paul K, 09-13-2017)</a:t>
            </a:r>
          </a:p>
          <a:p>
            <a:pPr lvl="1"/>
            <a:r>
              <a:rPr lang="en-GB" sz="1800" dirty="0" smtClean="0"/>
              <a:t>“</a:t>
            </a:r>
            <a:r>
              <a:rPr lang="en-GB" sz="1800" i="1" dirty="0" smtClean="0"/>
              <a:t>I </a:t>
            </a:r>
            <a:r>
              <a:rPr lang="en-GB" sz="1800" i="1" dirty="0"/>
              <a:t>had a chat with some product people, and they said that there actually ARE cases where the session timer is negotiated using UPDATE when the initial INVITE transaction is still ongoing. There are cases where the INVITE only contains </a:t>
            </a:r>
            <a:r>
              <a:rPr lang="en-GB" sz="1800" i="1" dirty="0" err="1"/>
              <a:t>Supported:timer</a:t>
            </a:r>
            <a:r>
              <a:rPr lang="en-GB" sz="1800" i="1" dirty="0"/>
              <a:t>, but the actual negotiation is done using UPDATE</a:t>
            </a:r>
            <a:r>
              <a:rPr lang="en-GB" sz="1800" i="1" dirty="0" smtClean="0"/>
              <a:t>.</a:t>
            </a:r>
            <a:r>
              <a:rPr lang="en-GB" sz="1800" dirty="0" smtClean="0"/>
              <a:t>” (Christer H, 09-14-2017)</a:t>
            </a:r>
            <a:endParaRPr lang="en-GB" sz="1800" dirty="0"/>
          </a:p>
          <a:p>
            <a:pPr marL="0" indent="0">
              <a:buNone/>
            </a:pPr>
            <a:endParaRPr lang="en-US" dirty="0"/>
          </a:p>
        </p:txBody>
      </p:sp>
    </p:spTree>
    <p:extLst>
      <p:ext uri="{BB962C8B-B14F-4D97-AF65-F5344CB8AC3E}">
        <p14:creationId xmlns:p14="http://schemas.microsoft.com/office/powerpoint/2010/main" val="195289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F9F6871B-71FD-4CE2-BD40-3954C848212C}"/>
              </a:ext>
            </a:extLst>
          </p:cNvPr>
          <p:cNvSpPr>
            <a:spLocks noGrp="1"/>
          </p:cNvSpPr>
          <p:nvPr>
            <p:ph type="title"/>
          </p:nvPr>
        </p:nvSpPr>
        <p:spPr/>
        <p:txBody>
          <a:bodyPr/>
          <a:lstStyle/>
          <a:p>
            <a:r>
              <a:rPr lang="en-US" dirty="0" smtClean="0">
                <a:solidFill>
                  <a:srgbClr val="0082F0"/>
                </a:solidFill>
              </a:rPr>
              <a:t>THE COMMENTS</a:t>
            </a:r>
            <a:endParaRPr lang="en-US" dirty="0">
              <a:solidFill>
                <a:srgbClr val="0082F0"/>
              </a:solidFill>
            </a:endParaRPr>
          </a:p>
        </p:txBody>
      </p:sp>
      <p:sp>
        <p:nvSpPr>
          <p:cNvPr id="15" name="Content Placeholder 14">
            <a:extLst>
              <a:ext uri="{FF2B5EF4-FFF2-40B4-BE49-F238E27FC236}">
                <a16:creationId xmlns="" xmlns:a16="http://schemas.microsoft.com/office/drawing/2014/main" id="{94E9A224-208E-4B3C-A638-C469F940FF88}"/>
              </a:ext>
            </a:extLst>
          </p:cNvPr>
          <p:cNvSpPr>
            <a:spLocks noGrp="1"/>
          </p:cNvSpPr>
          <p:nvPr>
            <p:ph sz="quarter" idx="11"/>
          </p:nvPr>
        </p:nvSpPr>
        <p:spPr/>
        <p:txBody>
          <a:bodyPr anchor="ctr"/>
          <a:lstStyle/>
          <a:p>
            <a:pPr marL="0" indent="0">
              <a:buNone/>
            </a:pPr>
            <a:endParaRPr lang="en-GB" sz="1800" dirty="0" smtClean="0"/>
          </a:p>
          <a:p>
            <a:r>
              <a:rPr lang="en-GB" sz="1800" dirty="0" smtClean="0"/>
              <a:t>“</a:t>
            </a:r>
            <a:r>
              <a:rPr lang="en-GB" sz="1800" i="1" dirty="0"/>
              <a:t>I am inclined to keep things simple by saying that the 2xx response to every INVITE or UPDATE redefines the state of the session timer, either on or off. That will of course break the use case you describe above</a:t>
            </a:r>
            <a:r>
              <a:rPr lang="en-GB" sz="1800" i="1" dirty="0" smtClean="0"/>
              <a:t>.</a:t>
            </a:r>
            <a:r>
              <a:rPr lang="en-GB" sz="1800" dirty="0" smtClean="0"/>
              <a:t>“ (Paul K, 09-14-2017)</a:t>
            </a:r>
          </a:p>
          <a:p>
            <a:pPr lvl="1"/>
            <a:r>
              <a:rPr lang="en-GB" sz="1800" dirty="0" smtClean="0"/>
              <a:t>“</a:t>
            </a:r>
            <a:r>
              <a:rPr lang="en-GB" sz="1800" i="1" dirty="0"/>
              <a:t>The problem here is that the UAC sends INVITE with S-E, and then receives an UPDATE with S-E before it has received a 2xx response to the INVITE - making the UAC think that there is a S-E glare situation (i.e., the UAS also tries to initiate session timer negotiation</a:t>
            </a:r>
            <a:r>
              <a:rPr lang="en-GB" sz="1800" i="1" dirty="0" smtClean="0"/>
              <a:t>).</a:t>
            </a:r>
            <a:r>
              <a:rPr lang="en-GB" sz="1800" dirty="0" smtClean="0"/>
              <a:t>” (Christer H, 10-05-2017)</a:t>
            </a:r>
          </a:p>
        </p:txBody>
      </p:sp>
    </p:spTree>
    <p:extLst>
      <p:ext uri="{BB962C8B-B14F-4D97-AF65-F5344CB8AC3E}">
        <p14:creationId xmlns:p14="http://schemas.microsoft.com/office/powerpoint/2010/main" val="236648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F9F6871B-71FD-4CE2-BD40-3954C848212C}"/>
              </a:ext>
            </a:extLst>
          </p:cNvPr>
          <p:cNvSpPr>
            <a:spLocks noGrp="1"/>
          </p:cNvSpPr>
          <p:nvPr>
            <p:ph type="title"/>
          </p:nvPr>
        </p:nvSpPr>
        <p:spPr/>
        <p:txBody>
          <a:bodyPr/>
          <a:lstStyle/>
          <a:p>
            <a:r>
              <a:rPr lang="en-US" dirty="0" smtClean="0">
                <a:solidFill>
                  <a:srgbClr val="0082F0"/>
                </a:solidFill>
              </a:rPr>
              <a:t>THE WAY FORWARD</a:t>
            </a:r>
            <a:endParaRPr lang="en-US" dirty="0">
              <a:solidFill>
                <a:srgbClr val="0082F0"/>
              </a:solidFill>
            </a:endParaRPr>
          </a:p>
        </p:txBody>
      </p:sp>
      <p:sp>
        <p:nvSpPr>
          <p:cNvPr id="15" name="Content Placeholder 14">
            <a:extLst>
              <a:ext uri="{FF2B5EF4-FFF2-40B4-BE49-F238E27FC236}">
                <a16:creationId xmlns="" xmlns:a16="http://schemas.microsoft.com/office/drawing/2014/main" id="{94E9A224-208E-4B3C-A638-C469F940FF88}"/>
              </a:ext>
            </a:extLst>
          </p:cNvPr>
          <p:cNvSpPr>
            <a:spLocks noGrp="1"/>
          </p:cNvSpPr>
          <p:nvPr>
            <p:ph sz="quarter" idx="11"/>
          </p:nvPr>
        </p:nvSpPr>
        <p:spPr/>
        <p:txBody>
          <a:bodyPr anchor="ctr"/>
          <a:lstStyle/>
          <a:p>
            <a:pPr marL="0" indent="0">
              <a:buNone/>
            </a:pPr>
            <a:endParaRPr lang="en-GB" sz="1800" dirty="0" smtClean="0"/>
          </a:p>
          <a:p>
            <a:r>
              <a:rPr lang="en-GB" sz="1800" dirty="0" smtClean="0"/>
              <a:t>Whatever solution we decide upon is going to impact existing deployments</a:t>
            </a:r>
          </a:p>
          <a:p>
            <a:endParaRPr lang="en-GB" sz="1800" dirty="0"/>
          </a:p>
          <a:p>
            <a:r>
              <a:rPr lang="en-GB" sz="1800" dirty="0" smtClean="0"/>
              <a:t>Aim should be to minimize impact on user endpoints</a:t>
            </a:r>
          </a:p>
          <a:p>
            <a:pPr lvl="1"/>
            <a:r>
              <a:rPr lang="en-GB" sz="1800" dirty="0" smtClean="0"/>
              <a:t>Network entities easier to fix</a:t>
            </a:r>
          </a:p>
          <a:p>
            <a:pPr lvl="1"/>
            <a:endParaRPr lang="en-GB" sz="1800" dirty="0"/>
          </a:p>
          <a:p>
            <a:r>
              <a:rPr lang="en-GB" sz="1800" dirty="0" smtClean="0"/>
              <a:t>Aim is to fix/clarify existing session-timer mechanism, not re-define it from scratch</a:t>
            </a:r>
          </a:p>
        </p:txBody>
      </p:sp>
    </p:spTree>
    <p:extLst>
      <p:ext uri="{BB962C8B-B14F-4D97-AF65-F5344CB8AC3E}">
        <p14:creationId xmlns:p14="http://schemas.microsoft.com/office/powerpoint/2010/main" val="34322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END</a:t>
            </a:r>
            <a:endParaRPr lang="en-GB" dirty="0">
              <a:solidFill>
                <a:schemeClr val="accent1"/>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69920" y="1478280"/>
            <a:ext cx="5852160" cy="3901440"/>
          </a:xfrm>
          <a:prstGeom prst="rect">
            <a:avLst/>
          </a:prstGeom>
        </p:spPr>
      </p:pic>
    </p:spTree>
    <p:extLst>
      <p:ext uri="{BB962C8B-B14F-4D97-AF65-F5344CB8AC3E}">
        <p14:creationId xmlns:p14="http://schemas.microsoft.com/office/powerpoint/2010/main" val="410638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solidFill>
              </a:rPr>
              <a:t>THE AGENDA</a:t>
            </a:r>
            <a:endParaRPr lang="en-GB" dirty="0">
              <a:solidFill>
                <a:schemeClr val="accent1"/>
              </a:solidFill>
            </a:endParaRPr>
          </a:p>
        </p:txBody>
      </p:sp>
      <p:sp>
        <p:nvSpPr>
          <p:cNvPr id="3" name="Content Placeholder 2"/>
          <p:cNvSpPr>
            <a:spLocks noGrp="1"/>
          </p:cNvSpPr>
          <p:nvPr>
            <p:ph sz="quarter" idx="11"/>
          </p:nvPr>
        </p:nvSpPr>
        <p:spPr/>
        <p:txBody>
          <a:bodyPr/>
          <a:lstStyle/>
          <a:p>
            <a:r>
              <a:rPr lang="en-GB" sz="1400" b="1" dirty="0" smtClean="0"/>
              <a:t>THE FLOW</a:t>
            </a:r>
          </a:p>
          <a:p>
            <a:pPr lvl="1"/>
            <a:r>
              <a:rPr lang="en-GB" sz="1400" dirty="0" smtClean="0"/>
              <a:t>Real-life deployment use-case causing problem</a:t>
            </a:r>
          </a:p>
          <a:p>
            <a:endParaRPr lang="en-GB" sz="1400" dirty="0" smtClean="0"/>
          </a:p>
          <a:p>
            <a:r>
              <a:rPr lang="en-GB" sz="1400" b="1" dirty="0" smtClean="0"/>
              <a:t>THE BLAME</a:t>
            </a:r>
          </a:p>
          <a:p>
            <a:pPr lvl="1"/>
            <a:r>
              <a:rPr lang="en-GB" sz="1400" dirty="0" smtClean="0"/>
              <a:t>Different opinions on which entity to blame</a:t>
            </a:r>
          </a:p>
          <a:p>
            <a:pPr marL="369888" lvl="1" indent="0">
              <a:buNone/>
            </a:pPr>
            <a:endParaRPr lang="en-GB" sz="1400" dirty="0"/>
          </a:p>
          <a:p>
            <a:r>
              <a:rPr lang="en-GB" sz="1400" b="1" dirty="0" smtClean="0"/>
              <a:t>THE STANDARD</a:t>
            </a:r>
          </a:p>
          <a:p>
            <a:pPr lvl="1"/>
            <a:r>
              <a:rPr lang="en-GB" sz="1400" dirty="0" smtClean="0"/>
              <a:t>Ambiguities/missing parts in RFC 4028</a:t>
            </a:r>
          </a:p>
          <a:p>
            <a:pPr lvl="1"/>
            <a:endParaRPr lang="en-GB" sz="1400" dirty="0"/>
          </a:p>
          <a:p>
            <a:r>
              <a:rPr lang="en-GB" sz="1400" b="1" dirty="0" smtClean="0"/>
              <a:t>THE SOLUTION</a:t>
            </a:r>
          </a:p>
          <a:p>
            <a:pPr lvl="1"/>
            <a:r>
              <a:rPr lang="en-GB" sz="1400" dirty="0" smtClean="0"/>
              <a:t>Describing the solution currently defined in the draft</a:t>
            </a:r>
          </a:p>
          <a:p>
            <a:pPr lvl="1"/>
            <a:endParaRPr lang="en-GB" sz="1400" dirty="0"/>
          </a:p>
          <a:p>
            <a:r>
              <a:rPr lang="en-GB" sz="1400" b="1" dirty="0" smtClean="0"/>
              <a:t>THE LIST</a:t>
            </a:r>
          </a:p>
          <a:p>
            <a:pPr lvl="1"/>
            <a:r>
              <a:rPr lang="en-GB" sz="1400" dirty="0" smtClean="0"/>
              <a:t>Picks from the mailing list comments on the defined solution</a:t>
            </a:r>
          </a:p>
          <a:p>
            <a:pPr marL="369888" lvl="1" indent="0">
              <a:buNone/>
            </a:pPr>
            <a:endParaRPr lang="en-GB" sz="1400" dirty="0" smtClean="0"/>
          </a:p>
          <a:p>
            <a:r>
              <a:rPr lang="en-GB" sz="1400" b="1" dirty="0" smtClean="0"/>
              <a:t>THE WAY FORWARD</a:t>
            </a:r>
          </a:p>
          <a:p>
            <a:pPr marL="369888" lvl="1" indent="0">
              <a:buNone/>
            </a:pPr>
            <a:endParaRPr lang="en-GB" sz="1400" b="1" dirty="0" smtClean="0"/>
          </a:p>
          <a:p>
            <a:pPr lvl="1"/>
            <a:endParaRPr lang="en-GB" sz="1400" b="1" dirty="0" smtClean="0"/>
          </a:p>
          <a:p>
            <a:pPr lvl="1"/>
            <a:endParaRPr lang="en-GB" sz="1400" dirty="0"/>
          </a:p>
          <a:p>
            <a:endParaRPr lang="en-GB" dirty="0" smtClean="0"/>
          </a:p>
        </p:txBody>
      </p:sp>
    </p:spTree>
    <p:extLst>
      <p:ext uri="{BB962C8B-B14F-4D97-AF65-F5344CB8AC3E}">
        <p14:creationId xmlns:p14="http://schemas.microsoft.com/office/powerpoint/2010/main" val="208317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1016794"/>
            <a:ext cx="3982064" cy="4708981"/>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-------------------&gt;</a:t>
            </a:r>
          </a:p>
          <a:p>
            <a:pPr>
              <a:spcAft>
                <a:spcPts val="0"/>
              </a:spcAft>
            </a:pPr>
            <a:r>
              <a:rPr lang="en-GB" sz="1500" dirty="0">
                <a:ea typeface="Calibri" panose="020F0502020204030204" pitchFamily="34" charset="0"/>
                <a:cs typeface="Times New Roman" panose="02020603050405020304" pitchFamily="18" charset="0"/>
              </a:rPr>
              <a:t>INVITE (#1)</a:t>
            </a:r>
          </a:p>
          <a:p>
            <a:pPr>
              <a:spcAft>
                <a:spcPts val="0"/>
              </a:spcAft>
            </a:pPr>
            <a:r>
              <a:rPr lang="en-GB" sz="1500" dirty="0" err="1">
                <a:ea typeface="Calibri" panose="020F0502020204030204" pitchFamily="34" charset="0"/>
                <a:cs typeface="Times New Roman" panose="02020603050405020304" pitchFamily="18" charset="0"/>
              </a:rPr>
              <a:t>Supported:timer</a:t>
            </a:r>
            <a:endParaRPr lang="en-GB" sz="1500" dirty="0">
              <a:ea typeface="Calibri" panose="020F0502020204030204" pitchFamily="34" charset="0"/>
              <a:cs typeface="Times New Roman" panose="02020603050405020304" pitchFamily="18" charset="0"/>
            </a:endParaRPr>
          </a:p>
          <a:p>
            <a:pPr>
              <a:spcAft>
                <a:spcPts val="0"/>
              </a:spcAft>
            </a:pPr>
            <a:r>
              <a:rPr lang="en-GB" sz="1500" dirty="0" err="1">
                <a:ea typeface="Calibri" panose="020F0502020204030204" pitchFamily="34" charset="0"/>
                <a:cs typeface="Times New Roman" panose="02020603050405020304" pitchFamily="18" charset="0"/>
              </a:rPr>
              <a:t>SE:refresher</a:t>
            </a:r>
            <a:r>
              <a:rPr lang="en-GB" sz="1500" dirty="0">
                <a:ea typeface="Calibri" panose="020F0502020204030204" pitchFamily="34" charset="0"/>
                <a:cs typeface="Times New Roman" panose="02020603050405020304" pitchFamily="18" charset="0"/>
              </a:rPr>
              <a:t>=</a:t>
            </a:r>
            <a:r>
              <a:rPr lang="en-GB" sz="1500" b="1" dirty="0" err="1">
                <a:ea typeface="Calibri" panose="020F0502020204030204" pitchFamily="34" charset="0"/>
                <a:cs typeface="Times New Roman" panose="02020603050405020304" pitchFamily="18" charset="0"/>
              </a:rPr>
              <a:t>uac</a:t>
            </a:r>
            <a:endParaRPr lang="en-GB" sz="1500" b="1"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-------------------&gt;</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INVITE </a:t>
            </a:r>
            <a:r>
              <a:rPr lang="en-GB" sz="1500" dirty="0">
                <a:ea typeface="Calibri" panose="020F0502020204030204" pitchFamily="34" charset="0"/>
                <a:cs typeface="Times New Roman" panose="02020603050405020304" pitchFamily="18" charset="0"/>
              </a:rPr>
              <a:t>(#2)</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a:t>
            </a:r>
            <a:r>
              <a:rPr lang="en-GB" sz="1500" dirty="0" err="1" smtClean="0">
                <a:ea typeface="Calibri" panose="020F0502020204030204" pitchFamily="34" charset="0"/>
                <a:cs typeface="Times New Roman" panose="02020603050405020304" pitchFamily="18" charset="0"/>
              </a:rPr>
              <a:t>Supported:timer</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a:t>
            </a:r>
            <a:r>
              <a:rPr lang="en-GB" sz="1500" dirty="0" err="1" smtClean="0">
                <a:ea typeface="Calibri" panose="020F0502020204030204" pitchFamily="34" charset="0"/>
                <a:cs typeface="Times New Roman" panose="02020603050405020304" pitchFamily="18" charset="0"/>
              </a:rPr>
              <a:t>SE:refresher</a:t>
            </a:r>
            <a:r>
              <a:rPr lang="en-GB" sz="1500" dirty="0" smtClean="0">
                <a:ea typeface="Calibri" panose="020F0502020204030204" pitchFamily="34" charset="0"/>
                <a:cs typeface="Times New Roman" panose="02020603050405020304" pitchFamily="18" charset="0"/>
              </a:rPr>
              <a:t>=</a:t>
            </a:r>
            <a:r>
              <a:rPr lang="en-GB" sz="1500" b="1" dirty="0" err="1" smtClean="0">
                <a:ea typeface="Calibri" panose="020F0502020204030204" pitchFamily="34" charset="0"/>
                <a:cs typeface="Times New Roman" panose="02020603050405020304" pitchFamily="18" charset="0"/>
              </a:rPr>
              <a:t>uac</a:t>
            </a:r>
            <a:endParaRPr lang="en-GB" sz="1500" b="1"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&lt;-------------------</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18x </a:t>
            </a:r>
            <a:r>
              <a:rPr lang="en-GB" sz="1500" dirty="0">
                <a:ea typeface="Calibri" panose="020F0502020204030204" pitchFamily="34" charset="0"/>
                <a:cs typeface="Times New Roman" panose="02020603050405020304" pitchFamily="18" charset="0"/>
              </a:rPr>
              <a:t>(#3)</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&lt;-------------------</a:t>
            </a:r>
          </a:p>
          <a:p>
            <a:pPr>
              <a:spcAft>
                <a:spcPts val="0"/>
              </a:spcAft>
            </a:pPr>
            <a:r>
              <a:rPr lang="en-GB" sz="1500" dirty="0">
                <a:ea typeface="Calibri" panose="020F0502020204030204" pitchFamily="34" charset="0"/>
                <a:cs typeface="Times New Roman" panose="02020603050405020304" pitchFamily="18" charset="0"/>
              </a:rPr>
              <a:t>18x (#4)</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smtClean="0">
                <a:ea typeface="Calibri" panose="020F0502020204030204" pitchFamily="34" charset="0"/>
                <a:cs typeface="Times New Roman" panose="02020603050405020304" pitchFamily="18" charset="0"/>
              </a:rPr>
              <a:t>+++early </a:t>
            </a:r>
            <a:r>
              <a:rPr lang="en-GB" sz="1500" dirty="0">
                <a:ea typeface="Calibri" panose="020F0502020204030204" pitchFamily="34" charset="0"/>
                <a:cs typeface="Times New Roman" panose="02020603050405020304" pitchFamily="18" charset="0"/>
              </a:rPr>
              <a:t>dialog established </a:t>
            </a:r>
            <a:r>
              <a:rPr lang="en-GB" sz="1500" dirty="0" smtClean="0">
                <a:ea typeface="Calibri" panose="020F0502020204030204" pitchFamily="34" charset="0"/>
                <a:cs typeface="Times New Roman" panose="02020603050405020304" pitchFamily="18" charset="0"/>
              </a:rPr>
              <a:t>+++</a:t>
            </a:r>
            <a:endParaRPr lang="en-GB" sz="15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684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1016794"/>
            <a:ext cx="3982064" cy="4708981"/>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-------------------&gt;</a:t>
            </a:r>
          </a:p>
          <a:p>
            <a:pPr>
              <a:spcAft>
                <a:spcPts val="0"/>
              </a:spcAft>
            </a:pPr>
            <a:r>
              <a:rPr lang="en-GB" sz="1500" dirty="0">
                <a:ea typeface="Calibri" panose="020F0502020204030204" pitchFamily="34" charset="0"/>
                <a:cs typeface="Times New Roman" panose="02020603050405020304" pitchFamily="18" charset="0"/>
              </a:rPr>
              <a:t>INVITE (#1)</a:t>
            </a:r>
          </a:p>
          <a:p>
            <a:pPr>
              <a:spcAft>
                <a:spcPts val="0"/>
              </a:spcAft>
            </a:pPr>
            <a:r>
              <a:rPr lang="en-GB" sz="1500" dirty="0" err="1">
                <a:ea typeface="Calibri" panose="020F0502020204030204" pitchFamily="34" charset="0"/>
                <a:cs typeface="Times New Roman" panose="02020603050405020304" pitchFamily="18" charset="0"/>
              </a:rPr>
              <a:t>Supported:timer</a:t>
            </a:r>
            <a:endParaRPr lang="en-GB" sz="1500" dirty="0">
              <a:ea typeface="Calibri" panose="020F0502020204030204" pitchFamily="34" charset="0"/>
              <a:cs typeface="Times New Roman" panose="02020603050405020304" pitchFamily="18" charset="0"/>
            </a:endParaRPr>
          </a:p>
          <a:p>
            <a:pPr>
              <a:spcAft>
                <a:spcPts val="0"/>
              </a:spcAft>
            </a:pPr>
            <a:r>
              <a:rPr lang="en-GB" sz="1500" dirty="0" err="1">
                <a:ea typeface="Calibri" panose="020F0502020204030204" pitchFamily="34" charset="0"/>
                <a:cs typeface="Times New Roman" panose="02020603050405020304" pitchFamily="18" charset="0"/>
              </a:rPr>
              <a:t>SE:refresher</a:t>
            </a:r>
            <a:r>
              <a:rPr lang="en-GB" sz="1500" dirty="0">
                <a:ea typeface="Calibri" panose="020F0502020204030204" pitchFamily="34" charset="0"/>
                <a:cs typeface="Times New Roman" panose="02020603050405020304" pitchFamily="18" charset="0"/>
              </a:rPr>
              <a:t>=</a:t>
            </a:r>
            <a:r>
              <a:rPr lang="en-GB" sz="1500" b="1" dirty="0" err="1">
                <a:ea typeface="Calibri" panose="020F0502020204030204" pitchFamily="34" charset="0"/>
                <a:cs typeface="Times New Roman" panose="02020603050405020304" pitchFamily="18" charset="0"/>
              </a:rPr>
              <a:t>uac</a:t>
            </a:r>
            <a:endParaRPr lang="en-GB" sz="1500" b="1"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-------------------&gt;</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INVITE </a:t>
            </a:r>
            <a:r>
              <a:rPr lang="en-GB" sz="1500" dirty="0">
                <a:ea typeface="Calibri" panose="020F0502020204030204" pitchFamily="34" charset="0"/>
                <a:cs typeface="Times New Roman" panose="02020603050405020304" pitchFamily="18" charset="0"/>
              </a:rPr>
              <a:t>(#2)</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a:t>
            </a:r>
            <a:r>
              <a:rPr lang="en-GB" sz="1500" dirty="0" err="1" smtClean="0">
                <a:ea typeface="Calibri" panose="020F0502020204030204" pitchFamily="34" charset="0"/>
                <a:cs typeface="Times New Roman" panose="02020603050405020304" pitchFamily="18" charset="0"/>
              </a:rPr>
              <a:t>Supported:timer</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a:t>
            </a:r>
            <a:r>
              <a:rPr lang="en-GB" sz="1500" dirty="0" err="1" smtClean="0">
                <a:ea typeface="Calibri" panose="020F0502020204030204" pitchFamily="34" charset="0"/>
                <a:cs typeface="Times New Roman" panose="02020603050405020304" pitchFamily="18" charset="0"/>
              </a:rPr>
              <a:t>SE:refresher</a:t>
            </a:r>
            <a:r>
              <a:rPr lang="en-GB" sz="1500" dirty="0" smtClean="0">
                <a:ea typeface="Calibri" panose="020F0502020204030204" pitchFamily="34" charset="0"/>
                <a:cs typeface="Times New Roman" panose="02020603050405020304" pitchFamily="18" charset="0"/>
              </a:rPr>
              <a:t>=</a:t>
            </a:r>
            <a:r>
              <a:rPr lang="en-GB" sz="1500" b="1" dirty="0" err="1" smtClean="0">
                <a:ea typeface="Calibri" panose="020F0502020204030204" pitchFamily="34" charset="0"/>
                <a:cs typeface="Times New Roman" panose="02020603050405020304" pitchFamily="18" charset="0"/>
              </a:rPr>
              <a:t>uac</a:t>
            </a:r>
            <a:endParaRPr lang="en-GB" sz="1500" b="1"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&lt;-------------------</a:t>
            </a:r>
            <a:endParaRPr lang="en-GB" sz="1500" dirty="0">
              <a:ea typeface="Calibri" panose="020F0502020204030204" pitchFamily="34" charset="0"/>
              <a:cs typeface="Times New Roman" panose="02020603050405020304" pitchFamily="18" charset="0"/>
            </a:endParaRPr>
          </a:p>
          <a:p>
            <a:pPr>
              <a:spcAft>
                <a:spcPts val="0"/>
              </a:spcAft>
            </a:pPr>
            <a:r>
              <a:rPr lang="en-GB" sz="1500" dirty="0">
                <a:ea typeface="Calibri" panose="020F0502020204030204" pitchFamily="34" charset="0"/>
                <a:cs typeface="Times New Roman" panose="02020603050405020304" pitchFamily="18" charset="0"/>
              </a:rPr>
              <a:t>                    </a:t>
            </a:r>
            <a:r>
              <a:rPr lang="en-GB" sz="1500" dirty="0" smtClean="0">
                <a:ea typeface="Calibri" panose="020F0502020204030204" pitchFamily="34" charset="0"/>
                <a:cs typeface="Times New Roman" panose="02020603050405020304" pitchFamily="18" charset="0"/>
              </a:rPr>
              <a:t>     18x </a:t>
            </a:r>
            <a:r>
              <a:rPr lang="en-GB" sz="1500" dirty="0">
                <a:ea typeface="Calibri" panose="020F0502020204030204" pitchFamily="34" charset="0"/>
                <a:cs typeface="Times New Roman" panose="02020603050405020304" pitchFamily="18" charset="0"/>
              </a:rPr>
              <a:t>(#3)</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a:ea typeface="Calibri" panose="020F0502020204030204" pitchFamily="34" charset="0"/>
                <a:cs typeface="Times New Roman" panose="02020603050405020304" pitchFamily="18" charset="0"/>
              </a:rPr>
              <a:t>&lt;-------------------</a:t>
            </a:r>
          </a:p>
          <a:p>
            <a:pPr>
              <a:spcAft>
                <a:spcPts val="0"/>
              </a:spcAft>
            </a:pPr>
            <a:r>
              <a:rPr lang="en-GB" sz="1500" dirty="0">
                <a:ea typeface="Calibri" panose="020F0502020204030204" pitchFamily="34" charset="0"/>
                <a:cs typeface="Times New Roman" panose="02020603050405020304" pitchFamily="18" charset="0"/>
              </a:rPr>
              <a:t>18x (#4)</a:t>
            </a:r>
          </a:p>
          <a:p>
            <a:pPr>
              <a:spcAft>
                <a:spcPts val="0"/>
              </a:spcAft>
            </a:pPr>
            <a:r>
              <a:rPr lang="en-GB" sz="1500" dirty="0">
                <a:ea typeface="Calibri" panose="020F0502020204030204" pitchFamily="34" charset="0"/>
                <a:cs typeface="Times New Roman" panose="02020603050405020304" pitchFamily="18" charset="0"/>
              </a:rPr>
              <a:t> </a:t>
            </a:r>
          </a:p>
          <a:p>
            <a:pPr>
              <a:spcAft>
                <a:spcPts val="0"/>
              </a:spcAft>
            </a:pPr>
            <a:r>
              <a:rPr lang="en-GB" sz="1500" dirty="0" smtClean="0">
                <a:ea typeface="Calibri" panose="020F0502020204030204" pitchFamily="34" charset="0"/>
                <a:cs typeface="Times New Roman" panose="02020603050405020304" pitchFamily="18" charset="0"/>
              </a:rPr>
              <a:t>+++early </a:t>
            </a:r>
            <a:r>
              <a:rPr lang="en-GB" sz="1500" dirty="0">
                <a:ea typeface="Calibri" panose="020F0502020204030204" pitchFamily="34" charset="0"/>
                <a:cs typeface="Times New Roman" panose="02020603050405020304" pitchFamily="18" charset="0"/>
              </a:rPr>
              <a:t>dialog established </a:t>
            </a:r>
            <a:r>
              <a:rPr lang="en-GB" sz="1500" dirty="0" smtClean="0">
                <a:ea typeface="Calibri" panose="020F0502020204030204" pitchFamily="34" charset="0"/>
                <a:cs typeface="Times New Roman" panose="02020603050405020304" pitchFamily="18" charset="0"/>
              </a:rPr>
              <a:t>+++</a:t>
            </a:r>
            <a:endParaRPr lang="en-GB" sz="1500" dirty="0">
              <a:ea typeface="Calibri" panose="020F0502020204030204" pitchFamily="34" charset="0"/>
              <a:cs typeface="Times New Roman" panose="02020603050405020304" pitchFamily="18" charset="0"/>
            </a:endParaRPr>
          </a:p>
        </p:txBody>
      </p:sp>
      <p:sp>
        <p:nvSpPr>
          <p:cNvPr id="2" name="Oval Callout 1"/>
          <p:cNvSpPr/>
          <p:nvPr/>
        </p:nvSpPr>
        <p:spPr bwMode="auto">
          <a:xfrm>
            <a:off x="7462684" y="3962400"/>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t>The 18x does not contain the SE (Session-Expires) header </a:t>
            </a:r>
            <a:r>
              <a:rPr lang="en-GB" sz="1400" dirty="0" smtClean="0"/>
              <a:t>field, because only</a:t>
            </a:r>
            <a:r>
              <a:rPr lang="en-GB" sz="1400" dirty="0"/>
              <a:t> </a:t>
            </a:r>
            <a:r>
              <a:rPr lang="en-GB" sz="1400" dirty="0" smtClean="0"/>
              <a:t>allowed </a:t>
            </a:r>
            <a:r>
              <a:rPr lang="en-GB" sz="1400" dirty="0"/>
              <a:t>in INVITE, UPDATE and 2xx. </a:t>
            </a:r>
          </a:p>
        </p:txBody>
      </p:sp>
    </p:spTree>
    <p:extLst>
      <p:ext uri="{BB962C8B-B14F-4D97-AF65-F5344CB8AC3E}">
        <p14:creationId xmlns:p14="http://schemas.microsoft.com/office/powerpoint/2010/main" val="358144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308871"/>
            <a:ext cx="3982064" cy="6324808"/>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r>
              <a:rPr lang="en-GB" sz="1500" dirty="0"/>
              <a:t> </a:t>
            </a:r>
            <a:r>
              <a:rPr lang="en-GB" sz="1500" dirty="0" smtClean="0"/>
              <a:t>                       &lt;-------------------</a:t>
            </a:r>
            <a:endParaRPr lang="en-GB" sz="1500" dirty="0"/>
          </a:p>
          <a:p>
            <a:r>
              <a:rPr lang="en-GB" sz="1500" dirty="0"/>
              <a:t>                    </a:t>
            </a:r>
            <a:r>
              <a:rPr lang="en-GB" sz="1500" dirty="0" smtClean="0"/>
              <a:t>    UPDATE </a:t>
            </a:r>
            <a:r>
              <a:rPr lang="en-GB" sz="1500" dirty="0"/>
              <a:t>(#5)</a:t>
            </a:r>
          </a:p>
          <a:p>
            <a:r>
              <a:rPr lang="en-GB" sz="1500" dirty="0"/>
              <a:t>                    </a:t>
            </a:r>
            <a:r>
              <a:rPr lang="en-GB" sz="1500" dirty="0" smtClean="0"/>
              <a:t>    </a:t>
            </a:r>
            <a:r>
              <a:rPr lang="en-GB" sz="1500" dirty="0" err="1" smtClean="0"/>
              <a:t>Supported:timer</a:t>
            </a:r>
            <a:endParaRPr lang="en-GB" sz="1500" dirty="0"/>
          </a:p>
          <a:p>
            <a:r>
              <a:rPr lang="en-GB" sz="1500" dirty="0"/>
              <a:t>                   </a:t>
            </a:r>
            <a:r>
              <a:rPr lang="en-GB" sz="1500" dirty="0" smtClean="0"/>
              <a:t>     </a:t>
            </a:r>
            <a:r>
              <a:rPr lang="en-GB" sz="1500" dirty="0" err="1"/>
              <a:t>SE:refresher</a:t>
            </a:r>
            <a:r>
              <a:rPr lang="en-GB" sz="1500" dirty="0"/>
              <a:t>=</a:t>
            </a:r>
            <a:r>
              <a:rPr lang="en-GB" sz="1500" b="1" dirty="0" err="1"/>
              <a:t>uas</a:t>
            </a:r>
            <a:endParaRPr lang="en-GB" sz="1500" b="1" dirty="0"/>
          </a:p>
          <a:p>
            <a:r>
              <a:rPr lang="en-GB" sz="1500" dirty="0"/>
              <a:t> </a:t>
            </a:r>
          </a:p>
          <a:p>
            <a:r>
              <a:rPr lang="en-GB" sz="1500" dirty="0"/>
              <a:t>&lt;-------------------</a:t>
            </a:r>
          </a:p>
          <a:p>
            <a:r>
              <a:rPr lang="en-GB" sz="1500" dirty="0"/>
              <a:t>UPDATE (#6)</a:t>
            </a:r>
          </a:p>
          <a:p>
            <a:r>
              <a:rPr lang="en-GB" sz="1500" dirty="0" err="1"/>
              <a:t>Supported:timer</a:t>
            </a:r>
            <a:endParaRPr lang="en-GB" sz="1500" dirty="0"/>
          </a:p>
          <a:p>
            <a:r>
              <a:rPr lang="en-GB" sz="1500" dirty="0" err="1"/>
              <a:t>SE:refresher</a:t>
            </a:r>
            <a:r>
              <a:rPr lang="en-GB" sz="1500" dirty="0"/>
              <a:t>=</a:t>
            </a:r>
            <a:r>
              <a:rPr lang="en-GB" sz="1500" b="1" dirty="0" err="1"/>
              <a:t>uas</a:t>
            </a:r>
            <a:endParaRPr lang="en-GB" sz="1500" b="1" dirty="0"/>
          </a:p>
          <a:p>
            <a:r>
              <a:rPr lang="en-GB" sz="1500" dirty="0"/>
              <a:t> </a:t>
            </a:r>
          </a:p>
          <a:p>
            <a:r>
              <a:rPr lang="en-GB" sz="1500" dirty="0"/>
              <a:t> </a:t>
            </a:r>
          </a:p>
          <a:p>
            <a:r>
              <a:rPr lang="en-GB" sz="1500" dirty="0"/>
              <a:t>-------------------&gt;</a:t>
            </a:r>
          </a:p>
          <a:p>
            <a:r>
              <a:rPr lang="en-GB" sz="1500" dirty="0"/>
              <a:t>200 (UPDATE) (#7)</a:t>
            </a:r>
          </a:p>
          <a:p>
            <a:r>
              <a:rPr lang="en-GB" sz="1500" dirty="0"/>
              <a:t> </a:t>
            </a:r>
          </a:p>
          <a:p>
            <a:r>
              <a:rPr lang="en-GB" sz="1500" dirty="0"/>
              <a:t>                    </a:t>
            </a:r>
            <a:r>
              <a:rPr lang="en-GB" sz="1500" dirty="0" smtClean="0"/>
              <a:t>     -------------------&gt;</a:t>
            </a:r>
            <a:endParaRPr lang="en-GB" sz="1500" dirty="0"/>
          </a:p>
          <a:p>
            <a:r>
              <a:rPr lang="en-GB" sz="1500" dirty="0"/>
              <a:t>                    </a:t>
            </a:r>
            <a:r>
              <a:rPr lang="en-GB" sz="1500" dirty="0" smtClean="0"/>
              <a:t>     200 </a:t>
            </a:r>
            <a:r>
              <a:rPr lang="en-GB" sz="1500" dirty="0"/>
              <a:t>(UPDATE) (#8)</a:t>
            </a:r>
          </a:p>
          <a:p>
            <a:r>
              <a:rPr lang="en-GB" sz="1500" dirty="0"/>
              <a:t>                   </a:t>
            </a:r>
            <a:r>
              <a:rPr lang="en-GB" sz="1500" dirty="0" smtClean="0"/>
              <a:t>      </a:t>
            </a:r>
            <a:r>
              <a:rPr lang="en-GB" sz="1500" dirty="0" err="1" smtClean="0"/>
              <a:t>Require:timer</a:t>
            </a:r>
            <a:endParaRPr lang="en-GB" sz="1500" dirty="0"/>
          </a:p>
          <a:p>
            <a:r>
              <a:rPr lang="en-GB" sz="1500" dirty="0"/>
              <a:t>                    </a:t>
            </a:r>
            <a:r>
              <a:rPr lang="en-GB" sz="1500" dirty="0" smtClean="0"/>
              <a:t>     </a:t>
            </a:r>
            <a:r>
              <a:rPr lang="en-GB" sz="1500" dirty="0" err="1" smtClean="0"/>
              <a:t>SE:refresher</a:t>
            </a:r>
            <a:r>
              <a:rPr lang="en-GB" sz="1500" dirty="0" smtClean="0"/>
              <a:t>=</a:t>
            </a:r>
            <a:r>
              <a:rPr lang="en-GB" sz="1500" b="1" dirty="0" err="1" smtClean="0">
                <a:solidFill>
                  <a:schemeClr val="accent6"/>
                </a:solidFill>
              </a:rPr>
              <a:t>uac</a:t>
            </a:r>
            <a:endParaRPr lang="en-GB" sz="1500" b="1" dirty="0">
              <a:solidFill>
                <a:schemeClr val="accent6"/>
              </a:solidFill>
            </a:endParaRPr>
          </a:p>
          <a:p>
            <a:r>
              <a:rPr lang="en-GB" sz="1500" dirty="0"/>
              <a:t> </a:t>
            </a:r>
          </a:p>
          <a:p>
            <a:r>
              <a:rPr lang="en-GB" sz="1500" dirty="0"/>
              <a:t> </a:t>
            </a:r>
          </a:p>
          <a:p>
            <a:r>
              <a:rPr lang="en-GB" sz="1500" dirty="0"/>
              <a:t>                    </a:t>
            </a:r>
            <a:r>
              <a:rPr lang="en-GB" sz="1500" dirty="0" smtClean="0"/>
              <a:t>    &lt;-------------------</a:t>
            </a:r>
            <a:endParaRPr lang="en-GB" sz="1500" dirty="0"/>
          </a:p>
          <a:p>
            <a:r>
              <a:rPr lang="en-GB" sz="1500" dirty="0"/>
              <a:t>                    </a:t>
            </a:r>
            <a:r>
              <a:rPr lang="en-GB" sz="1500" dirty="0" smtClean="0"/>
              <a:t>    480 </a:t>
            </a:r>
            <a:r>
              <a:rPr lang="en-GB" sz="1500" dirty="0"/>
              <a:t>(INVITE) (#9)</a:t>
            </a:r>
          </a:p>
          <a:p>
            <a:r>
              <a:rPr lang="en-GB" sz="1500" dirty="0"/>
              <a:t> </a:t>
            </a:r>
          </a:p>
          <a:p>
            <a:r>
              <a:rPr lang="en-GB" sz="1500" dirty="0"/>
              <a:t>&lt;-------------------</a:t>
            </a:r>
          </a:p>
          <a:p>
            <a:r>
              <a:rPr lang="en-GB" sz="1500" dirty="0"/>
              <a:t>480 (INVITE (#10</a:t>
            </a:r>
            <a:r>
              <a:rPr lang="en-GB" sz="1500" dirty="0" smtClean="0"/>
              <a:t>)</a:t>
            </a:r>
            <a:endParaRPr lang="en-GB" sz="1500" dirty="0"/>
          </a:p>
        </p:txBody>
      </p:sp>
    </p:spTree>
    <p:extLst>
      <p:ext uri="{BB962C8B-B14F-4D97-AF65-F5344CB8AC3E}">
        <p14:creationId xmlns:p14="http://schemas.microsoft.com/office/powerpoint/2010/main" val="371731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308871"/>
            <a:ext cx="3982064" cy="6324808"/>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r>
              <a:rPr lang="en-GB" sz="1500" dirty="0"/>
              <a:t> </a:t>
            </a:r>
            <a:r>
              <a:rPr lang="en-GB" sz="1500" dirty="0" smtClean="0"/>
              <a:t>                       &lt;-------------------</a:t>
            </a:r>
            <a:endParaRPr lang="en-GB" sz="1500" dirty="0"/>
          </a:p>
          <a:p>
            <a:r>
              <a:rPr lang="en-GB" sz="1500" dirty="0"/>
              <a:t>                    </a:t>
            </a:r>
            <a:r>
              <a:rPr lang="en-GB" sz="1500" dirty="0" smtClean="0"/>
              <a:t>    UPDATE </a:t>
            </a:r>
            <a:r>
              <a:rPr lang="en-GB" sz="1500" dirty="0"/>
              <a:t>(#5)</a:t>
            </a:r>
          </a:p>
          <a:p>
            <a:r>
              <a:rPr lang="en-GB" sz="1500" dirty="0"/>
              <a:t>                    </a:t>
            </a:r>
            <a:r>
              <a:rPr lang="en-GB" sz="1500" dirty="0" smtClean="0"/>
              <a:t>    </a:t>
            </a:r>
            <a:r>
              <a:rPr lang="en-GB" sz="1500" dirty="0" err="1" smtClean="0"/>
              <a:t>Supported:timer</a:t>
            </a:r>
            <a:endParaRPr lang="en-GB" sz="1500" dirty="0"/>
          </a:p>
          <a:p>
            <a:r>
              <a:rPr lang="en-GB" sz="1500" dirty="0"/>
              <a:t>                   </a:t>
            </a:r>
            <a:r>
              <a:rPr lang="en-GB" sz="1500" dirty="0" smtClean="0"/>
              <a:t>     </a:t>
            </a:r>
            <a:r>
              <a:rPr lang="en-GB" sz="1500" dirty="0" err="1"/>
              <a:t>SE:refresher</a:t>
            </a:r>
            <a:r>
              <a:rPr lang="en-GB" sz="1500" dirty="0"/>
              <a:t>=</a:t>
            </a:r>
            <a:r>
              <a:rPr lang="en-GB" sz="1500" b="1" dirty="0" err="1"/>
              <a:t>uas</a:t>
            </a:r>
            <a:endParaRPr lang="en-GB" sz="1500" b="1" dirty="0"/>
          </a:p>
          <a:p>
            <a:r>
              <a:rPr lang="en-GB" sz="1500" dirty="0"/>
              <a:t> </a:t>
            </a:r>
          </a:p>
          <a:p>
            <a:r>
              <a:rPr lang="en-GB" sz="1500" dirty="0"/>
              <a:t>&lt;-------------------</a:t>
            </a:r>
          </a:p>
          <a:p>
            <a:r>
              <a:rPr lang="en-GB" sz="1500" dirty="0"/>
              <a:t>UPDATE (#6)</a:t>
            </a:r>
          </a:p>
          <a:p>
            <a:r>
              <a:rPr lang="en-GB" sz="1500" dirty="0" err="1"/>
              <a:t>Supported:timer</a:t>
            </a:r>
            <a:endParaRPr lang="en-GB" sz="1500" dirty="0"/>
          </a:p>
          <a:p>
            <a:r>
              <a:rPr lang="en-GB" sz="1500" dirty="0" err="1"/>
              <a:t>SE:refresher</a:t>
            </a:r>
            <a:r>
              <a:rPr lang="en-GB" sz="1500" dirty="0"/>
              <a:t>=</a:t>
            </a:r>
            <a:r>
              <a:rPr lang="en-GB" sz="1500" b="1" dirty="0" err="1"/>
              <a:t>uas</a:t>
            </a:r>
            <a:endParaRPr lang="en-GB" sz="1500" b="1" dirty="0"/>
          </a:p>
          <a:p>
            <a:r>
              <a:rPr lang="en-GB" sz="1500" dirty="0"/>
              <a:t> </a:t>
            </a:r>
          </a:p>
          <a:p>
            <a:r>
              <a:rPr lang="en-GB" sz="1500" dirty="0"/>
              <a:t> </a:t>
            </a:r>
          </a:p>
          <a:p>
            <a:r>
              <a:rPr lang="en-GB" sz="1500" dirty="0"/>
              <a:t>-------------------&gt;</a:t>
            </a:r>
          </a:p>
          <a:p>
            <a:r>
              <a:rPr lang="en-GB" sz="1500" dirty="0"/>
              <a:t>200 (UPDATE) (#7)</a:t>
            </a:r>
          </a:p>
          <a:p>
            <a:r>
              <a:rPr lang="en-GB" sz="1500" dirty="0"/>
              <a:t> </a:t>
            </a:r>
          </a:p>
          <a:p>
            <a:r>
              <a:rPr lang="en-GB" sz="1500" dirty="0"/>
              <a:t>                    </a:t>
            </a:r>
            <a:r>
              <a:rPr lang="en-GB" sz="1500" dirty="0" smtClean="0"/>
              <a:t>     -------------------&gt;</a:t>
            </a:r>
            <a:endParaRPr lang="en-GB" sz="1500" dirty="0"/>
          </a:p>
          <a:p>
            <a:r>
              <a:rPr lang="en-GB" sz="1500" dirty="0"/>
              <a:t>                    </a:t>
            </a:r>
            <a:r>
              <a:rPr lang="en-GB" sz="1500" dirty="0" smtClean="0"/>
              <a:t>     200 </a:t>
            </a:r>
            <a:r>
              <a:rPr lang="en-GB" sz="1500" dirty="0"/>
              <a:t>(UPDATE) (#8)</a:t>
            </a:r>
          </a:p>
          <a:p>
            <a:r>
              <a:rPr lang="en-GB" sz="1500" dirty="0"/>
              <a:t>                   </a:t>
            </a:r>
            <a:r>
              <a:rPr lang="en-GB" sz="1500" dirty="0" smtClean="0"/>
              <a:t>      </a:t>
            </a:r>
            <a:r>
              <a:rPr lang="en-GB" sz="1500" dirty="0" err="1" smtClean="0"/>
              <a:t>Require:timer</a:t>
            </a:r>
            <a:endParaRPr lang="en-GB" sz="1500" dirty="0"/>
          </a:p>
          <a:p>
            <a:r>
              <a:rPr lang="en-GB" sz="1500" dirty="0"/>
              <a:t>                    </a:t>
            </a:r>
            <a:r>
              <a:rPr lang="en-GB" sz="1500" dirty="0" smtClean="0"/>
              <a:t>     </a:t>
            </a:r>
            <a:r>
              <a:rPr lang="en-GB" sz="1500" dirty="0" err="1" smtClean="0"/>
              <a:t>SE:refresher</a:t>
            </a:r>
            <a:r>
              <a:rPr lang="en-GB" sz="1500" dirty="0" smtClean="0"/>
              <a:t>=</a:t>
            </a:r>
            <a:r>
              <a:rPr lang="en-GB" sz="1500" b="1" dirty="0" err="1" smtClean="0">
                <a:solidFill>
                  <a:schemeClr val="accent6"/>
                </a:solidFill>
              </a:rPr>
              <a:t>uac</a:t>
            </a:r>
            <a:endParaRPr lang="en-GB" sz="1500" b="1" dirty="0">
              <a:solidFill>
                <a:schemeClr val="accent6"/>
              </a:solidFill>
            </a:endParaRPr>
          </a:p>
          <a:p>
            <a:r>
              <a:rPr lang="en-GB" sz="1500" dirty="0"/>
              <a:t> </a:t>
            </a:r>
          </a:p>
          <a:p>
            <a:r>
              <a:rPr lang="en-GB" sz="1500" dirty="0"/>
              <a:t> </a:t>
            </a:r>
          </a:p>
          <a:p>
            <a:r>
              <a:rPr lang="en-GB" sz="1500" dirty="0"/>
              <a:t>                    </a:t>
            </a:r>
            <a:r>
              <a:rPr lang="en-GB" sz="1500" dirty="0" smtClean="0"/>
              <a:t>    &lt;-------------------</a:t>
            </a:r>
            <a:endParaRPr lang="en-GB" sz="1500" dirty="0"/>
          </a:p>
          <a:p>
            <a:r>
              <a:rPr lang="en-GB" sz="1500" dirty="0"/>
              <a:t>                    </a:t>
            </a:r>
            <a:r>
              <a:rPr lang="en-GB" sz="1500" dirty="0" smtClean="0"/>
              <a:t>    480 </a:t>
            </a:r>
            <a:r>
              <a:rPr lang="en-GB" sz="1500" dirty="0"/>
              <a:t>(INVITE) (#9)</a:t>
            </a:r>
          </a:p>
          <a:p>
            <a:r>
              <a:rPr lang="en-GB" sz="1500" dirty="0"/>
              <a:t> </a:t>
            </a:r>
          </a:p>
          <a:p>
            <a:r>
              <a:rPr lang="en-GB" sz="1500" dirty="0"/>
              <a:t>&lt;-------------------</a:t>
            </a:r>
          </a:p>
          <a:p>
            <a:r>
              <a:rPr lang="en-GB" sz="1500" dirty="0"/>
              <a:t>480 (INVITE (#10</a:t>
            </a:r>
            <a:r>
              <a:rPr lang="en-GB" sz="1500" dirty="0" smtClean="0"/>
              <a:t>)</a:t>
            </a:r>
            <a:endParaRPr lang="en-GB" sz="1500" dirty="0"/>
          </a:p>
        </p:txBody>
      </p:sp>
      <p:sp>
        <p:nvSpPr>
          <p:cNvPr id="6" name="Oval Callout 5"/>
          <p:cNvSpPr/>
          <p:nvPr/>
        </p:nvSpPr>
        <p:spPr bwMode="auto">
          <a:xfrm>
            <a:off x="7806813" y="1557338"/>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t>W</a:t>
            </a:r>
            <a:r>
              <a:rPr lang="en-GB" sz="1400" dirty="0" smtClean="0"/>
              <a:t>hen UPDATE request is </a:t>
            </a:r>
            <a:r>
              <a:rPr lang="en-GB" sz="1400" dirty="0"/>
              <a:t>sent, the initial session timer negotiation is </a:t>
            </a:r>
            <a:r>
              <a:rPr lang="en-GB" sz="1400" dirty="0" smtClean="0"/>
              <a:t>still ongoing. Refresher role is changed from </a:t>
            </a:r>
            <a:r>
              <a:rPr lang="en-GB" sz="1400" dirty="0" err="1" smtClean="0"/>
              <a:t>uac</a:t>
            </a:r>
            <a:r>
              <a:rPr lang="en-GB" sz="1400" dirty="0" smtClean="0"/>
              <a:t> to </a:t>
            </a:r>
            <a:r>
              <a:rPr lang="en-GB" sz="1400" dirty="0" err="1" smtClean="0"/>
              <a:t>uas</a:t>
            </a:r>
            <a:r>
              <a:rPr lang="en-GB" sz="1400" dirty="0" smtClean="0"/>
              <a:t>.</a:t>
            </a:r>
            <a:endParaRPr lang="en-GB" sz="1400" dirty="0"/>
          </a:p>
        </p:txBody>
      </p:sp>
    </p:spTree>
    <p:extLst>
      <p:ext uri="{BB962C8B-B14F-4D97-AF65-F5344CB8AC3E}">
        <p14:creationId xmlns:p14="http://schemas.microsoft.com/office/powerpoint/2010/main" val="328839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308871"/>
            <a:ext cx="3982064" cy="6324808"/>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r>
              <a:rPr lang="en-GB" sz="1500" dirty="0"/>
              <a:t> </a:t>
            </a:r>
            <a:r>
              <a:rPr lang="en-GB" sz="1500" dirty="0" smtClean="0"/>
              <a:t>                       &lt;-------------------</a:t>
            </a:r>
            <a:endParaRPr lang="en-GB" sz="1500" dirty="0"/>
          </a:p>
          <a:p>
            <a:r>
              <a:rPr lang="en-GB" sz="1500" dirty="0"/>
              <a:t>                    </a:t>
            </a:r>
            <a:r>
              <a:rPr lang="en-GB" sz="1500" dirty="0" smtClean="0"/>
              <a:t>    UPDATE </a:t>
            </a:r>
            <a:r>
              <a:rPr lang="en-GB" sz="1500" dirty="0"/>
              <a:t>(#5)</a:t>
            </a:r>
          </a:p>
          <a:p>
            <a:r>
              <a:rPr lang="en-GB" sz="1500" dirty="0"/>
              <a:t>                    </a:t>
            </a:r>
            <a:r>
              <a:rPr lang="en-GB" sz="1500" dirty="0" smtClean="0"/>
              <a:t>    </a:t>
            </a:r>
            <a:r>
              <a:rPr lang="en-GB" sz="1500" dirty="0" err="1" smtClean="0"/>
              <a:t>Supported:timer</a:t>
            </a:r>
            <a:endParaRPr lang="en-GB" sz="1500" dirty="0"/>
          </a:p>
          <a:p>
            <a:r>
              <a:rPr lang="en-GB" sz="1500" dirty="0"/>
              <a:t>                   </a:t>
            </a:r>
            <a:r>
              <a:rPr lang="en-GB" sz="1500" dirty="0" smtClean="0"/>
              <a:t>     </a:t>
            </a:r>
            <a:r>
              <a:rPr lang="en-GB" sz="1500" dirty="0" err="1"/>
              <a:t>SE:refresher</a:t>
            </a:r>
            <a:r>
              <a:rPr lang="en-GB" sz="1500" dirty="0"/>
              <a:t>=</a:t>
            </a:r>
            <a:r>
              <a:rPr lang="en-GB" sz="1500" b="1" dirty="0" err="1"/>
              <a:t>uas</a:t>
            </a:r>
            <a:endParaRPr lang="en-GB" sz="1500" b="1" dirty="0"/>
          </a:p>
          <a:p>
            <a:r>
              <a:rPr lang="en-GB" sz="1500" dirty="0"/>
              <a:t> </a:t>
            </a:r>
          </a:p>
          <a:p>
            <a:r>
              <a:rPr lang="en-GB" sz="1500" dirty="0"/>
              <a:t>&lt;-------------------</a:t>
            </a:r>
          </a:p>
          <a:p>
            <a:r>
              <a:rPr lang="en-GB" sz="1500" dirty="0"/>
              <a:t>UPDATE (#6)</a:t>
            </a:r>
          </a:p>
          <a:p>
            <a:r>
              <a:rPr lang="en-GB" sz="1500" dirty="0" err="1"/>
              <a:t>Supported:timer</a:t>
            </a:r>
            <a:endParaRPr lang="en-GB" sz="1500" dirty="0"/>
          </a:p>
          <a:p>
            <a:r>
              <a:rPr lang="en-GB" sz="1500" dirty="0" err="1"/>
              <a:t>SE:refresher</a:t>
            </a:r>
            <a:r>
              <a:rPr lang="en-GB" sz="1500" dirty="0"/>
              <a:t>=</a:t>
            </a:r>
            <a:r>
              <a:rPr lang="en-GB" sz="1500" b="1" dirty="0" err="1"/>
              <a:t>uas</a:t>
            </a:r>
            <a:endParaRPr lang="en-GB" sz="1500" b="1" dirty="0"/>
          </a:p>
          <a:p>
            <a:r>
              <a:rPr lang="en-GB" sz="1500" dirty="0"/>
              <a:t> </a:t>
            </a:r>
          </a:p>
          <a:p>
            <a:r>
              <a:rPr lang="en-GB" sz="1500" dirty="0"/>
              <a:t> </a:t>
            </a:r>
          </a:p>
          <a:p>
            <a:r>
              <a:rPr lang="en-GB" sz="1500" dirty="0"/>
              <a:t>-------------------&gt;</a:t>
            </a:r>
          </a:p>
          <a:p>
            <a:r>
              <a:rPr lang="en-GB" sz="1500" dirty="0"/>
              <a:t>200 (UPDATE) (#7)</a:t>
            </a:r>
          </a:p>
          <a:p>
            <a:r>
              <a:rPr lang="en-GB" sz="1500" dirty="0"/>
              <a:t> </a:t>
            </a:r>
          </a:p>
          <a:p>
            <a:r>
              <a:rPr lang="en-GB" sz="1500" dirty="0"/>
              <a:t>                    </a:t>
            </a:r>
            <a:r>
              <a:rPr lang="en-GB" sz="1500" dirty="0" smtClean="0"/>
              <a:t>     -------------------&gt;</a:t>
            </a:r>
            <a:endParaRPr lang="en-GB" sz="1500" dirty="0"/>
          </a:p>
          <a:p>
            <a:r>
              <a:rPr lang="en-GB" sz="1500" dirty="0"/>
              <a:t>                    </a:t>
            </a:r>
            <a:r>
              <a:rPr lang="en-GB" sz="1500" dirty="0" smtClean="0"/>
              <a:t>     200 </a:t>
            </a:r>
            <a:r>
              <a:rPr lang="en-GB" sz="1500" dirty="0"/>
              <a:t>(UPDATE) (#8)</a:t>
            </a:r>
          </a:p>
          <a:p>
            <a:r>
              <a:rPr lang="en-GB" sz="1500" dirty="0"/>
              <a:t>                   </a:t>
            </a:r>
            <a:r>
              <a:rPr lang="en-GB" sz="1500" dirty="0" smtClean="0"/>
              <a:t>      </a:t>
            </a:r>
            <a:r>
              <a:rPr lang="en-GB" sz="1500" dirty="0" err="1" smtClean="0"/>
              <a:t>Require:timer</a:t>
            </a:r>
            <a:endParaRPr lang="en-GB" sz="1500" dirty="0"/>
          </a:p>
          <a:p>
            <a:r>
              <a:rPr lang="en-GB" sz="1500" dirty="0"/>
              <a:t>                    </a:t>
            </a:r>
            <a:r>
              <a:rPr lang="en-GB" sz="1500" dirty="0" smtClean="0"/>
              <a:t>     </a:t>
            </a:r>
            <a:r>
              <a:rPr lang="en-GB" sz="1500" dirty="0" err="1" smtClean="0"/>
              <a:t>SE:refresher</a:t>
            </a:r>
            <a:r>
              <a:rPr lang="en-GB" sz="1500" dirty="0" smtClean="0"/>
              <a:t>=</a:t>
            </a:r>
            <a:r>
              <a:rPr lang="en-GB" sz="1500" b="1" dirty="0" err="1" smtClean="0">
                <a:solidFill>
                  <a:schemeClr val="accent6"/>
                </a:solidFill>
              </a:rPr>
              <a:t>uac</a:t>
            </a:r>
            <a:endParaRPr lang="en-GB" sz="1500" b="1" dirty="0">
              <a:solidFill>
                <a:schemeClr val="accent6"/>
              </a:solidFill>
            </a:endParaRPr>
          </a:p>
          <a:p>
            <a:r>
              <a:rPr lang="en-GB" sz="1500" dirty="0"/>
              <a:t> </a:t>
            </a:r>
          </a:p>
          <a:p>
            <a:r>
              <a:rPr lang="en-GB" sz="1500" dirty="0"/>
              <a:t> </a:t>
            </a:r>
          </a:p>
          <a:p>
            <a:r>
              <a:rPr lang="en-GB" sz="1500" dirty="0"/>
              <a:t>                    </a:t>
            </a:r>
            <a:r>
              <a:rPr lang="en-GB" sz="1500" dirty="0" smtClean="0"/>
              <a:t>    &lt;-------------------</a:t>
            </a:r>
            <a:endParaRPr lang="en-GB" sz="1500" dirty="0"/>
          </a:p>
          <a:p>
            <a:r>
              <a:rPr lang="en-GB" sz="1500" dirty="0"/>
              <a:t>                    </a:t>
            </a:r>
            <a:r>
              <a:rPr lang="en-GB" sz="1500" dirty="0" smtClean="0"/>
              <a:t>    480 </a:t>
            </a:r>
            <a:r>
              <a:rPr lang="en-GB" sz="1500" dirty="0"/>
              <a:t>(INVITE) (#9)</a:t>
            </a:r>
          </a:p>
          <a:p>
            <a:r>
              <a:rPr lang="en-GB" sz="1500" dirty="0"/>
              <a:t> </a:t>
            </a:r>
          </a:p>
          <a:p>
            <a:r>
              <a:rPr lang="en-GB" sz="1500" dirty="0"/>
              <a:t>&lt;-------------------</a:t>
            </a:r>
          </a:p>
          <a:p>
            <a:r>
              <a:rPr lang="en-GB" sz="1500" dirty="0"/>
              <a:t>480 (INVITE (#10</a:t>
            </a:r>
            <a:r>
              <a:rPr lang="en-GB" sz="1500" dirty="0" smtClean="0"/>
              <a:t>)</a:t>
            </a:r>
            <a:endParaRPr lang="en-GB" sz="1500" dirty="0"/>
          </a:p>
        </p:txBody>
      </p:sp>
      <p:sp>
        <p:nvSpPr>
          <p:cNvPr id="6" name="Oval Callout 5"/>
          <p:cNvSpPr/>
          <p:nvPr/>
        </p:nvSpPr>
        <p:spPr bwMode="auto">
          <a:xfrm>
            <a:off x="7806813" y="1557338"/>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solidFill>
                  <a:schemeClr val="bg1">
                    <a:lumMod val="65000"/>
                  </a:schemeClr>
                </a:solidFill>
              </a:rPr>
              <a:t>When UPDATE request is sent, the initial session timer negotiation is still ongoing. Refresher role is changed from </a:t>
            </a:r>
            <a:r>
              <a:rPr lang="en-GB" sz="1400" dirty="0" err="1">
                <a:solidFill>
                  <a:schemeClr val="bg1">
                    <a:lumMod val="65000"/>
                  </a:schemeClr>
                </a:solidFill>
              </a:rPr>
              <a:t>uac</a:t>
            </a:r>
            <a:r>
              <a:rPr lang="en-GB" sz="1400" dirty="0">
                <a:solidFill>
                  <a:schemeClr val="bg1">
                    <a:lumMod val="65000"/>
                  </a:schemeClr>
                </a:solidFill>
              </a:rPr>
              <a:t> to </a:t>
            </a:r>
            <a:r>
              <a:rPr lang="en-GB" sz="1400" dirty="0" err="1">
                <a:solidFill>
                  <a:schemeClr val="bg1">
                    <a:lumMod val="65000"/>
                  </a:schemeClr>
                </a:solidFill>
              </a:rPr>
              <a:t>uas</a:t>
            </a:r>
            <a:r>
              <a:rPr lang="en-GB" sz="1400" dirty="0">
                <a:solidFill>
                  <a:schemeClr val="bg1">
                    <a:lumMod val="65000"/>
                  </a:schemeClr>
                </a:solidFill>
              </a:rPr>
              <a:t>.</a:t>
            </a:r>
          </a:p>
        </p:txBody>
      </p:sp>
      <p:sp>
        <p:nvSpPr>
          <p:cNvPr id="7" name="Oval Callout 6"/>
          <p:cNvSpPr/>
          <p:nvPr/>
        </p:nvSpPr>
        <p:spPr bwMode="auto">
          <a:xfrm>
            <a:off x="191729" y="1293802"/>
            <a:ext cx="3637935" cy="2801706"/>
          </a:xfrm>
          <a:prstGeom prst="wedgeEllipseCallout">
            <a:avLst>
              <a:gd name="adj1" fmla="val 60940"/>
              <a:gd name="adj2" fmla="val -13588"/>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t>"In a session refresh request sent within a dialog </a:t>
            </a:r>
            <a:r>
              <a:rPr lang="en-GB" sz="1400" b="1" dirty="0"/>
              <a:t>with an </a:t>
            </a:r>
            <a:r>
              <a:rPr lang="en-GB" sz="1400" b="1" dirty="0" smtClean="0"/>
              <a:t>active session </a:t>
            </a:r>
            <a:r>
              <a:rPr lang="en-GB" sz="1400" b="1" dirty="0"/>
              <a:t>timer</a:t>
            </a:r>
            <a:r>
              <a:rPr lang="en-GB" sz="1400" dirty="0"/>
              <a:t>, the Session-Expires header field SHOULD be present</a:t>
            </a:r>
            <a:r>
              <a:rPr lang="en-GB" sz="1400" dirty="0" smtClean="0"/>
              <a:t>.“</a:t>
            </a:r>
          </a:p>
          <a:p>
            <a:endParaRPr lang="en-GB" sz="1400" dirty="0"/>
          </a:p>
          <a:p>
            <a:r>
              <a:rPr lang="en-GB" sz="1400" b="1" dirty="0" smtClean="0">
                <a:solidFill>
                  <a:schemeClr val="accent6"/>
                </a:solidFill>
              </a:rPr>
              <a:t>Q: Is session timer “active”?</a:t>
            </a:r>
            <a:endParaRPr lang="en-GB" sz="1400" b="1" dirty="0">
              <a:solidFill>
                <a:schemeClr val="accent6"/>
              </a:solidFill>
            </a:endParaRPr>
          </a:p>
        </p:txBody>
      </p:sp>
    </p:spTree>
    <p:extLst>
      <p:ext uri="{BB962C8B-B14F-4D97-AF65-F5344CB8AC3E}">
        <p14:creationId xmlns:p14="http://schemas.microsoft.com/office/powerpoint/2010/main" val="402098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308871"/>
            <a:ext cx="3982064" cy="6324808"/>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r>
              <a:rPr lang="en-GB" sz="1500" dirty="0"/>
              <a:t> </a:t>
            </a:r>
            <a:r>
              <a:rPr lang="en-GB" sz="1500" dirty="0" smtClean="0"/>
              <a:t>                       &lt;-------------------</a:t>
            </a:r>
            <a:endParaRPr lang="en-GB" sz="1500" dirty="0"/>
          </a:p>
          <a:p>
            <a:r>
              <a:rPr lang="en-GB" sz="1500" dirty="0"/>
              <a:t>                    </a:t>
            </a:r>
            <a:r>
              <a:rPr lang="en-GB" sz="1500" dirty="0" smtClean="0"/>
              <a:t>    UPDATE </a:t>
            </a:r>
            <a:r>
              <a:rPr lang="en-GB" sz="1500" dirty="0"/>
              <a:t>(#5)</a:t>
            </a:r>
          </a:p>
          <a:p>
            <a:r>
              <a:rPr lang="en-GB" sz="1500" dirty="0"/>
              <a:t>                    </a:t>
            </a:r>
            <a:r>
              <a:rPr lang="en-GB" sz="1500" dirty="0" smtClean="0"/>
              <a:t>    </a:t>
            </a:r>
            <a:r>
              <a:rPr lang="en-GB" sz="1500" dirty="0" err="1" smtClean="0"/>
              <a:t>Supported:timer</a:t>
            </a:r>
            <a:endParaRPr lang="en-GB" sz="1500" dirty="0"/>
          </a:p>
          <a:p>
            <a:r>
              <a:rPr lang="en-GB" sz="1500" dirty="0"/>
              <a:t>                   </a:t>
            </a:r>
            <a:r>
              <a:rPr lang="en-GB" sz="1500" dirty="0" smtClean="0"/>
              <a:t>     </a:t>
            </a:r>
            <a:r>
              <a:rPr lang="en-GB" sz="1500" dirty="0" err="1"/>
              <a:t>SE:refresher</a:t>
            </a:r>
            <a:r>
              <a:rPr lang="en-GB" sz="1500" dirty="0"/>
              <a:t>=</a:t>
            </a:r>
            <a:r>
              <a:rPr lang="en-GB" sz="1500" b="1" dirty="0" err="1"/>
              <a:t>uas</a:t>
            </a:r>
            <a:endParaRPr lang="en-GB" sz="1500" b="1" dirty="0"/>
          </a:p>
          <a:p>
            <a:r>
              <a:rPr lang="en-GB" sz="1500" dirty="0"/>
              <a:t> </a:t>
            </a:r>
          </a:p>
          <a:p>
            <a:r>
              <a:rPr lang="en-GB" sz="1500" dirty="0"/>
              <a:t>&lt;-------------------</a:t>
            </a:r>
          </a:p>
          <a:p>
            <a:r>
              <a:rPr lang="en-GB" sz="1500" dirty="0"/>
              <a:t>UPDATE (#6)</a:t>
            </a:r>
          </a:p>
          <a:p>
            <a:r>
              <a:rPr lang="en-GB" sz="1500" dirty="0" err="1"/>
              <a:t>Supported:timer</a:t>
            </a:r>
            <a:endParaRPr lang="en-GB" sz="1500" dirty="0"/>
          </a:p>
          <a:p>
            <a:r>
              <a:rPr lang="en-GB" sz="1500" dirty="0" err="1"/>
              <a:t>SE:refresher</a:t>
            </a:r>
            <a:r>
              <a:rPr lang="en-GB" sz="1500" dirty="0"/>
              <a:t>=</a:t>
            </a:r>
            <a:r>
              <a:rPr lang="en-GB" sz="1500" b="1" dirty="0" err="1"/>
              <a:t>uas</a:t>
            </a:r>
            <a:endParaRPr lang="en-GB" sz="1500" b="1" dirty="0"/>
          </a:p>
          <a:p>
            <a:r>
              <a:rPr lang="en-GB" sz="1500" dirty="0"/>
              <a:t> </a:t>
            </a:r>
          </a:p>
          <a:p>
            <a:r>
              <a:rPr lang="en-GB" sz="1500" dirty="0"/>
              <a:t> </a:t>
            </a:r>
          </a:p>
          <a:p>
            <a:r>
              <a:rPr lang="en-GB" sz="1500" dirty="0"/>
              <a:t>-------------------&gt;</a:t>
            </a:r>
          </a:p>
          <a:p>
            <a:r>
              <a:rPr lang="en-GB" sz="1500" dirty="0"/>
              <a:t>200 (UPDATE) (#7)</a:t>
            </a:r>
          </a:p>
          <a:p>
            <a:r>
              <a:rPr lang="en-GB" sz="1500" dirty="0"/>
              <a:t> </a:t>
            </a:r>
          </a:p>
          <a:p>
            <a:r>
              <a:rPr lang="en-GB" sz="1500" dirty="0"/>
              <a:t>                    </a:t>
            </a:r>
            <a:r>
              <a:rPr lang="en-GB" sz="1500" dirty="0" smtClean="0"/>
              <a:t>     -------------------&gt;</a:t>
            </a:r>
            <a:endParaRPr lang="en-GB" sz="1500" dirty="0"/>
          </a:p>
          <a:p>
            <a:r>
              <a:rPr lang="en-GB" sz="1500" dirty="0"/>
              <a:t>                    </a:t>
            </a:r>
            <a:r>
              <a:rPr lang="en-GB" sz="1500" dirty="0" smtClean="0"/>
              <a:t>     200 </a:t>
            </a:r>
            <a:r>
              <a:rPr lang="en-GB" sz="1500" dirty="0"/>
              <a:t>(UPDATE) (#8)</a:t>
            </a:r>
          </a:p>
          <a:p>
            <a:r>
              <a:rPr lang="en-GB" sz="1500" dirty="0"/>
              <a:t>                   </a:t>
            </a:r>
            <a:r>
              <a:rPr lang="en-GB" sz="1500" dirty="0" smtClean="0"/>
              <a:t>      </a:t>
            </a:r>
            <a:r>
              <a:rPr lang="en-GB" sz="1500" dirty="0" err="1" smtClean="0"/>
              <a:t>Require:timer</a:t>
            </a:r>
            <a:endParaRPr lang="en-GB" sz="1500" dirty="0"/>
          </a:p>
          <a:p>
            <a:r>
              <a:rPr lang="en-GB" sz="1500" dirty="0"/>
              <a:t>                    </a:t>
            </a:r>
            <a:r>
              <a:rPr lang="en-GB" sz="1500" dirty="0" smtClean="0"/>
              <a:t>     </a:t>
            </a:r>
            <a:r>
              <a:rPr lang="en-GB" sz="1500" dirty="0" err="1" smtClean="0"/>
              <a:t>SE:refresher</a:t>
            </a:r>
            <a:r>
              <a:rPr lang="en-GB" sz="1500" dirty="0" smtClean="0"/>
              <a:t>=</a:t>
            </a:r>
            <a:r>
              <a:rPr lang="en-GB" sz="1500" b="1" dirty="0" err="1" smtClean="0">
                <a:solidFill>
                  <a:schemeClr val="accent6"/>
                </a:solidFill>
              </a:rPr>
              <a:t>uac</a:t>
            </a:r>
            <a:endParaRPr lang="en-GB" sz="1500" b="1" dirty="0">
              <a:solidFill>
                <a:schemeClr val="accent6"/>
              </a:solidFill>
            </a:endParaRPr>
          </a:p>
          <a:p>
            <a:r>
              <a:rPr lang="en-GB" sz="1500" dirty="0"/>
              <a:t> </a:t>
            </a:r>
          </a:p>
          <a:p>
            <a:r>
              <a:rPr lang="en-GB" sz="1500" dirty="0"/>
              <a:t> </a:t>
            </a:r>
          </a:p>
          <a:p>
            <a:r>
              <a:rPr lang="en-GB" sz="1500" dirty="0"/>
              <a:t>                    </a:t>
            </a:r>
            <a:r>
              <a:rPr lang="en-GB" sz="1500" dirty="0" smtClean="0"/>
              <a:t>    &lt;-------------------</a:t>
            </a:r>
            <a:endParaRPr lang="en-GB" sz="1500" dirty="0"/>
          </a:p>
          <a:p>
            <a:r>
              <a:rPr lang="en-GB" sz="1500" dirty="0"/>
              <a:t>                    </a:t>
            </a:r>
            <a:r>
              <a:rPr lang="en-GB" sz="1500" dirty="0" smtClean="0"/>
              <a:t>    480 </a:t>
            </a:r>
            <a:r>
              <a:rPr lang="en-GB" sz="1500" dirty="0"/>
              <a:t>(INVITE) (#9)</a:t>
            </a:r>
          </a:p>
          <a:p>
            <a:r>
              <a:rPr lang="en-GB" sz="1500" dirty="0"/>
              <a:t> </a:t>
            </a:r>
          </a:p>
          <a:p>
            <a:r>
              <a:rPr lang="en-GB" sz="1500" dirty="0"/>
              <a:t>&lt;-------------------</a:t>
            </a:r>
          </a:p>
          <a:p>
            <a:r>
              <a:rPr lang="en-GB" sz="1500" dirty="0"/>
              <a:t>480 (INVITE (#10</a:t>
            </a:r>
            <a:r>
              <a:rPr lang="en-GB" sz="1500" dirty="0" smtClean="0"/>
              <a:t>)</a:t>
            </a:r>
            <a:endParaRPr lang="en-GB" sz="1500" dirty="0"/>
          </a:p>
        </p:txBody>
      </p:sp>
      <p:sp>
        <p:nvSpPr>
          <p:cNvPr id="6" name="Oval Callout 5"/>
          <p:cNvSpPr/>
          <p:nvPr/>
        </p:nvSpPr>
        <p:spPr bwMode="auto">
          <a:xfrm>
            <a:off x="7806813" y="1557338"/>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solidFill>
                  <a:schemeClr val="bg1">
                    <a:lumMod val="65000"/>
                  </a:schemeClr>
                </a:solidFill>
              </a:rPr>
              <a:t>When UPDATE request is sent, the initial session timer negotiation is still ongoing. Refresher role is changed from </a:t>
            </a:r>
            <a:r>
              <a:rPr lang="en-GB" sz="1400" dirty="0" err="1">
                <a:solidFill>
                  <a:schemeClr val="bg1">
                    <a:lumMod val="65000"/>
                  </a:schemeClr>
                </a:solidFill>
              </a:rPr>
              <a:t>uac</a:t>
            </a:r>
            <a:r>
              <a:rPr lang="en-GB" sz="1400" dirty="0">
                <a:solidFill>
                  <a:schemeClr val="bg1">
                    <a:lumMod val="65000"/>
                  </a:schemeClr>
                </a:solidFill>
              </a:rPr>
              <a:t> to </a:t>
            </a:r>
            <a:r>
              <a:rPr lang="en-GB" sz="1400" dirty="0" err="1">
                <a:solidFill>
                  <a:schemeClr val="bg1">
                    <a:lumMod val="65000"/>
                  </a:schemeClr>
                </a:solidFill>
              </a:rPr>
              <a:t>uas</a:t>
            </a:r>
            <a:r>
              <a:rPr lang="en-GB" sz="1400" dirty="0">
                <a:solidFill>
                  <a:schemeClr val="bg1">
                    <a:lumMod val="65000"/>
                  </a:schemeClr>
                </a:solidFill>
              </a:rPr>
              <a:t>.</a:t>
            </a:r>
          </a:p>
        </p:txBody>
      </p:sp>
      <p:sp>
        <p:nvSpPr>
          <p:cNvPr id="7" name="Oval Callout 6"/>
          <p:cNvSpPr/>
          <p:nvPr/>
        </p:nvSpPr>
        <p:spPr bwMode="auto">
          <a:xfrm>
            <a:off x="191729" y="1293802"/>
            <a:ext cx="3637935" cy="2801706"/>
          </a:xfrm>
          <a:prstGeom prst="wedgeEllipseCallout">
            <a:avLst>
              <a:gd name="adj1" fmla="val 60940"/>
              <a:gd name="adj2" fmla="val -13588"/>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solidFill>
                  <a:schemeClr val="bg1">
                    <a:lumMod val="65000"/>
                  </a:schemeClr>
                </a:solidFill>
              </a:rPr>
              <a:t>"In a session refresh request sent within a dialog </a:t>
            </a:r>
            <a:r>
              <a:rPr lang="en-GB" sz="1400" b="1" dirty="0">
                <a:solidFill>
                  <a:schemeClr val="bg1">
                    <a:lumMod val="65000"/>
                  </a:schemeClr>
                </a:solidFill>
              </a:rPr>
              <a:t>with an </a:t>
            </a:r>
            <a:r>
              <a:rPr lang="en-GB" sz="1400" b="1" dirty="0" smtClean="0">
                <a:solidFill>
                  <a:schemeClr val="bg1">
                    <a:lumMod val="65000"/>
                  </a:schemeClr>
                </a:solidFill>
              </a:rPr>
              <a:t>active session </a:t>
            </a:r>
            <a:r>
              <a:rPr lang="en-GB" sz="1400" b="1" dirty="0">
                <a:solidFill>
                  <a:schemeClr val="bg1">
                    <a:lumMod val="65000"/>
                  </a:schemeClr>
                </a:solidFill>
              </a:rPr>
              <a:t>timer</a:t>
            </a:r>
            <a:r>
              <a:rPr lang="en-GB" sz="1400" dirty="0">
                <a:solidFill>
                  <a:schemeClr val="bg1">
                    <a:lumMod val="65000"/>
                  </a:schemeClr>
                </a:solidFill>
              </a:rPr>
              <a:t>, the Session-Expires header field SHOULD be present</a:t>
            </a:r>
            <a:r>
              <a:rPr lang="en-GB" sz="1400" dirty="0" smtClean="0">
                <a:solidFill>
                  <a:schemeClr val="bg1">
                    <a:lumMod val="65000"/>
                  </a:schemeClr>
                </a:solidFill>
              </a:rPr>
              <a:t>.“</a:t>
            </a:r>
          </a:p>
          <a:p>
            <a:endParaRPr lang="en-GB" sz="1400" dirty="0">
              <a:solidFill>
                <a:schemeClr val="bg1">
                  <a:lumMod val="65000"/>
                </a:schemeClr>
              </a:solidFill>
            </a:endParaRPr>
          </a:p>
          <a:p>
            <a:r>
              <a:rPr lang="en-GB" sz="1400" b="1" dirty="0" smtClean="0">
                <a:solidFill>
                  <a:schemeClr val="bg1">
                    <a:lumMod val="65000"/>
                  </a:schemeClr>
                </a:solidFill>
              </a:rPr>
              <a:t>Q: Is session timer “active”?</a:t>
            </a:r>
            <a:endParaRPr lang="en-GB" sz="1400" b="1" dirty="0">
              <a:solidFill>
                <a:schemeClr val="bg1">
                  <a:lumMod val="65000"/>
                </a:schemeClr>
              </a:solidFill>
            </a:endParaRPr>
          </a:p>
        </p:txBody>
      </p:sp>
      <p:sp>
        <p:nvSpPr>
          <p:cNvPr id="8" name="Oval Callout 7"/>
          <p:cNvSpPr/>
          <p:nvPr/>
        </p:nvSpPr>
        <p:spPr bwMode="auto">
          <a:xfrm>
            <a:off x="564177" y="4413609"/>
            <a:ext cx="3637935" cy="2035277"/>
          </a:xfrm>
          <a:prstGeom prst="wedgeEllipseCallout">
            <a:avLst>
              <a:gd name="adj1" fmla="val 51480"/>
              <a:gd name="adj2" fmla="val -77948"/>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smtClean="0"/>
              <a:t>The UA does not include refresher in the UPDATE response. UA considers session-timer negotiation still ongoing?</a:t>
            </a:r>
            <a:endParaRPr lang="en-GB" sz="1400" dirty="0"/>
          </a:p>
        </p:txBody>
      </p:sp>
    </p:spTree>
    <p:extLst>
      <p:ext uri="{BB962C8B-B14F-4D97-AF65-F5344CB8AC3E}">
        <p14:creationId xmlns:p14="http://schemas.microsoft.com/office/powerpoint/2010/main" val="241138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solidFill>
                  <a:schemeClr val="accent1"/>
                </a:solidFill>
              </a:rPr>
              <a:t>THE FLOW</a:t>
            </a:r>
            <a:endParaRPr lang="en-GB" dirty="0">
              <a:solidFill>
                <a:schemeClr val="accent1"/>
              </a:solidFill>
            </a:endParaRPr>
          </a:p>
        </p:txBody>
      </p:sp>
      <p:sp>
        <p:nvSpPr>
          <p:cNvPr id="5" name="Rectangle 4"/>
          <p:cNvSpPr/>
          <p:nvPr/>
        </p:nvSpPr>
        <p:spPr>
          <a:xfrm>
            <a:off x="4286864" y="308871"/>
            <a:ext cx="3982064" cy="6324808"/>
          </a:xfrm>
          <a:prstGeom prst="rect">
            <a:avLst/>
          </a:prstGeom>
        </p:spPr>
        <p:txBody>
          <a:bodyPr wrap="square">
            <a:spAutoFit/>
          </a:bodyPr>
          <a:lstStyle/>
          <a:p>
            <a:pPr>
              <a:spcAft>
                <a:spcPts val="0"/>
              </a:spcAft>
            </a:pPr>
            <a:r>
              <a:rPr lang="en-GB" sz="1500" b="1" dirty="0">
                <a:ea typeface="Calibri" panose="020F0502020204030204" pitchFamily="34" charset="0"/>
                <a:cs typeface="Times New Roman" panose="02020603050405020304" pitchFamily="18" charset="0"/>
              </a:rPr>
              <a:t>UA                Proxy                AS</a:t>
            </a:r>
          </a:p>
          <a:p>
            <a:pPr>
              <a:spcAft>
                <a:spcPts val="0"/>
              </a:spcAft>
            </a:pPr>
            <a:r>
              <a:rPr lang="en-GB" sz="1500" dirty="0">
                <a:ea typeface="Calibri" panose="020F0502020204030204" pitchFamily="34" charset="0"/>
                <a:cs typeface="Times New Roman" panose="02020603050405020304" pitchFamily="18" charset="0"/>
              </a:rPr>
              <a:t> </a:t>
            </a:r>
          </a:p>
          <a:p>
            <a:r>
              <a:rPr lang="en-GB" sz="1500" dirty="0"/>
              <a:t> </a:t>
            </a:r>
            <a:r>
              <a:rPr lang="en-GB" sz="1500" dirty="0" smtClean="0"/>
              <a:t>                       &lt;-------------------</a:t>
            </a:r>
            <a:endParaRPr lang="en-GB" sz="1500" dirty="0"/>
          </a:p>
          <a:p>
            <a:r>
              <a:rPr lang="en-GB" sz="1500" dirty="0"/>
              <a:t>                    </a:t>
            </a:r>
            <a:r>
              <a:rPr lang="en-GB" sz="1500" dirty="0" smtClean="0"/>
              <a:t>    UPDATE </a:t>
            </a:r>
            <a:r>
              <a:rPr lang="en-GB" sz="1500" dirty="0"/>
              <a:t>(#5)</a:t>
            </a:r>
          </a:p>
          <a:p>
            <a:r>
              <a:rPr lang="en-GB" sz="1500" dirty="0"/>
              <a:t>                    </a:t>
            </a:r>
            <a:r>
              <a:rPr lang="en-GB" sz="1500" dirty="0" smtClean="0"/>
              <a:t>    </a:t>
            </a:r>
            <a:r>
              <a:rPr lang="en-GB" sz="1500" dirty="0" err="1" smtClean="0"/>
              <a:t>Supported:timer</a:t>
            </a:r>
            <a:endParaRPr lang="en-GB" sz="1500" dirty="0"/>
          </a:p>
          <a:p>
            <a:r>
              <a:rPr lang="en-GB" sz="1500" dirty="0"/>
              <a:t>                   </a:t>
            </a:r>
            <a:r>
              <a:rPr lang="en-GB" sz="1500" dirty="0" smtClean="0"/>
              <a:t>     </a:t>
            </a:r>
            <a:r>
              <a:rPr lang="en-GB" sz="1500" dirty="0" err="1"/>
              <a:t>SE:refresher</a:t>
            </a:r>
            <a:r>
              <a:rPr lang="en-GB" sz="1500" dirty="0"/>
              <a:t>=</a:t>
            </a:r>
            <a:r>
              <a:rPr lang="en-GB" sz="1500" b="1" dirty="0" err="1"/>
              <a:t>uas</a:t>
            </a:r>
            <a:endParaRPr lang="en-GB" sz="1500" b="1" dirty="0"/>
          </a:p>
          <a:p>
            <a:r>
              <a:rPr lang="en-GB" sz="1500" dirty="0"/>
              <a:t> </a:t>
            </a:r>
          </a:p>
          <a:p>
            <a:r>
              <a:rPr lang="en-GB" sz="1500" dirty="0"/>
              <a:t>&lt;-------------------</a:t>
            </a:r>
          </a:p>
          <a:p>
            <a:r>
              <a:rPr lang="en-GB" sz="1500" dirty="0"/>
              <a:t>UPDATE (#6)</a:t>
            </a:r>
          </a:p>
          <a:p>
            <a:r>
              <a:rPr lang="en-GB" sz="1500" dirty="0" err="1"/>
              <a:t>Supported:timer</a:t>
            </a:r>
            <a:endParaRPr lang="en-GB" sz="1500" dirty="0"/>
          </a:p>
          <a:p>
            <a:r>
              <a:rPr lang="en-GB" sz="1500" dirty="0" err="1"/>
              <a:t>SE:refresher</a:t>
            </a:r>
            <a:r>
              <a:rPr lang="en-GB" sz="1500" dirty="0"/>
              <a:t>=</a:t>
            </a:r>
            <a:r>
              <a:rPr lang="en-GB" sz="1500" b="1" dirty="0" err="1"/>
              <a:t>uas</a:t>
            </a:r>
            <a:endParaRPr lang="en-GB" sz="1500" b="1" dirty="0"/>
          </a:p>
          <a:p>
            <a:r>
              <a:rPr lang="en-GB" sz="1500" dirty="0"/>
              <a:t> </a:t>
            </a:r>
          </a:p>
          <a:p>
            <a:r>
              <a:rPr lang="en-GB" sz="1500" dirty="0"/>
              <a:t> </a:t>
            </a:r>
          </a:p>
          <a:p>
            <a:r>
              <a:rPr lang="en-GB" sz="1500" dirty="0"/>
              <a:t>-------------------&gt;</a:t>
            </a:r>
          </a:p>
          <a:p>
            <a:r>
              <a:rPr lang="en-GB" sz="1500" dirty="0"/>
              <a:t>200 (UPDATE) (#7)</a:t>
            </a:r>
          </a:p>
          <a:p>
            <a:r>
              <a:rPr lang="en-GB" sz="1500" dirty="0"/>
              <a:t> </a:t>
            </a:r>
          </a:p>
          <a:p>
            <a:r>
              <a:rPr lang="en-GB" sz="1500" dirty="0"/>
              <a:t>                    </a:t>
            </a:r>
            <a:r>
              <a:rPr lang="en-GB" sz="1500" dirty="0" smtClean="0"/>
              <a:t>     -------------------&gt;</a:t>
            </a:r>
            <a:endParaRPr lang="en-GB" sz="1500" dirty="0"/>
          </a:p>
          <a:p>
            <a:r>
              <a:rPr lang="en-GB" sz="1500" dirty="0"/>
              <a:t>                    </a:t>
            </a:r>
            <a:r>
              <a:rPr lang="en-GB" sz="1500" dirty="0" smtClean="0"/>
              <a:t>     200 </a:t>
            </a:r>
            <a:r>
              <a:rPr lang="en-GB" sz="1500" dirty="0"/>
              <a:t>(UPDATE) (#8)</a:t>
            </a:r>
          </a:p>
          <a:p>
            <a:r>
              <a:rPr lang="en-GB" sz="1500" dirty="0"/>
              <a:t>                   </a:t>
            </a:r>
            <a:r>
              <a:rPr lang="en-GB" sz="1500" dirty="0" smtClean="0"/>
              <a:t>      </a:t>
            </a:r>
            <a:r>
              <a:rPr lang="en-GB" sz="1500" dirty="0" err="1" smtClean="0"/>
              <a:t>Require:timer</a:t>
            </a:r>
            <a:endParaRPr lang="en-GB" sz="1500" dirty="0"/>
          </a:p>
          <a:p>
            <a:r>
              <a:rPr lang="en-GB" sz="1500" dirty="0"/>
              <a:t>                    </a:t>
            </a:r>
            <a:r>
              <a:rPr lang="en-GB" sz="1500" dirty="0" smtClean="0"/>
              <a:t>     </a:t>
            </a:r>
            <a:r>
              <a:rPr lang="en-GB" sz="1500" dirty="0" err="1" smtClean="0"/>
              <a:t>SE:refresher</a:t>
            </a:r>
            <a:r>
              <a:rPr lang="en-GB" sz="1500" dirty="0" smtClean="0"/>
              <a:t>=</a:t>
            </a:r>
            <a:r>
              <a:rPr lang="en-GB" sz="1500" b="1" dirty="0" err="1" smtClean="0">
                <a:solidFill>
                  <a:schemeClr val="accent6"/>
                </a:solidFill>
              </a:rPr>
              <a:t>uac</a:t>
            </a:r>
            <a:endParaRPr lang="en-GB" sz="1500" b="1" dirty="0">
              <a:solidFill>
                <a:schemeClr val="accent6"/>
              </a:solidFill>
            </a:endParaRPr>
          </a:p>
          <a:p>
            <a:r>
              <a:rPr lang="en-GB" sz="1500" dirty="0"/>
              <a:t> </a:t>
            </a:r>
          </a:p>
          <a:p>
            <a:r>
              <a:rPr lang="en-GB" sz="1500" dirty="0"/>
              <a:t> </a:t>
            </a:r>
          </a:p>
          <a:p>
            <a:r>
              <a:rPr lang="en-GB" sz="1500" dirty="0"/>
              <a:t>                    </a:t>
            </a:r>
            <a:r>
              <a:rPr lang="en-GB" sz="1500" dirty="0" smtClean="0"/>
              <a:t>    &lt;-------------------</a:t>
            </a:r>
            <a:endParaRPr lang="en-GB" sz="1500" dirty="0"/>
          </a:p>
          <a:p>
            <a:r>
              <a:rPr lang="en-GB" sz="1500" dirty="0"/>
              <a:t>                    </a:t>
            </a:r>
            <a:r>
              <a:rPr lang="en-GB" sz="1500" dirty="0" smtClean="0"/>
              <a:t>    480 </a:t>
            </a:r>
            <a:r>
              <a:rPr lang="en-GB" sz="1500" dirty="0"/>
              <a:t>(INVITE) (#9)</a:t>
            </a:r>
          </a:p>
          <a:p>
            <a:r>
              <a:rPr lang="en-GB" sz="1500" dirty="0"/>
              <a:t> </a:t>
            </a:r>
          </a:p>
          <a:p>
            <a:r>
              <a:rPr lang="en-GB" sz="1500" dirty="0"/>
              <a:t>&lt;-------------------</a:t>
            </a:r>
          </a:p>
          <a:p>
            <a:r>
              <a:rPr lang="en-GB" sz="1500" dirty="0"/>
              <a:t>480 (INVITE (#10</a:t>
            </a:r>
            <a:r>
              <a:rPr lang="en-GB" sz="1500" dirty="0" smtClean="0"/>
              <a:t>)</a:t>
            </a:r>
            <a:endParaRPr lang="en-GB" sz="1500" dirty="0"/>
          </a:p>
        </p:txBody>
      </p:sp>
      <p:sp>
        <p:nvSpPr>
          <p:cNvPr id="6" name="Oval Callout 5"/>
          <p:cNvSpPr/>
          <p:nvPr/>
        </p:nvSpPr>
        <p:spPr bwMode="auto">
          <a:xfrm>
            <a:off x="7806813" y="1557338"/>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solidFill>
                  <a:schemeClr val="bg1">
                    <a:lumMod val="65000"/>
                  </a:schemeClr>
                </a:solidFill>
              </a:rPr>
              <a:t>When UPDATE request is sent, the initial session timer negotiation is still ongoing. Refresher role is changed from </a:t>
            </a:r>
            <a:r>
              <a:rPr lang="en-GB" sz="1400" dirty="0" err="1">
                <a:solidFill>
                  <a:schemeClr val="bg1">
                    <a:lumMod val="65000"/>
                  </a:schemeClr>
                </a:solidFill>
              </a:rPr>
              <a:t>uac</a:t>
            </a:r>
            <a:r>
              <a:rPr lang="en-GB" sz="1400" dirty="0">
                <a:solidFill>
                  <a:schemeClr val="bg1">
                    <a:lumMod val="65000"/>
                  </a:schemeClr>
                </a:solidFill>
              </a:rPr>
              <a:t> to </a:t>
            </a:r>
            <a:r>
              <a:rPr lang="en-GB" sz="1400" dirty="0" err="1">
                <a:solidFill>
                  <a:schemeClr val="bg1">
                    <a:lumMod val="65000"/>
                  </a:schemeClr>
                </a:solidFill>
              </a:rPr>
              <a:t>uas</a:t>
            </a:r>
            <a:r>
              <a:rPr lang="en-GB" sz="1400" dirty="0">
                <a:solidFill>
                  <a:schemeClr val="bg1">
                    <a:lumMod val="65000"/>
                  </a:schemeClr>
                </a:solidFill>
              </a:rPr>
              <a:t>.</a:t>
            </a:r>
          </a:p>
        </p:txBody>
      </p:sp>
      <p:sp>
        <p:nvSpPr>
          <p:cNvPr id="8" name="Oval Callout 7"/>
          <p:cNvSpPr/>
          <p:nvPr/>
        </p:nvSpPr>
        <p:spPr bwMode="auto">
          <a:xfrm>
            <a:off x="8165690" y="4384113"/>
            <a:ext cx="3637935" cy="2035277"/>
          </a:xfrm>
          <a:prstGeom prst="wedgeEllipseCallout">
            <a:avLst>
              <a:gd name="adj1" fmla="val -83925"/>
              <a:gd name="adj2" fmla="val -20460"/>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smtClean="0"/>
              <a:t>“This </a:t>
            </a:r>
            <a:r>
              <a:rPr lang="en-GB" sz="1400" dirty="0"/>
              <a:t>proxy </a:t>
            </a:r>
            <a:r>
              <a:rPr lang="en-GB" sz="1400" dirty="0" smtClean="0"/>
              <a:t>MUST </a:t>
            </a:r>
            <a:r>
              <a:rPr lang="en-GB" sz="1400" dirty="0"/>
              <a:t>insert a Session-Expires header field into the </a:t>
            </a:r>
            <a:r>
              <a:rPr lang="en-GB" sz="1400" dirty="0" smtClean="0"/>
              <a:t>response with </a:t>
            </a:r>
            <a:r>
              <a:rPr lang="en-GB" sz="1400" dirty="0"/>
              <a:t>the value it remembered from </a:t>
            </a:r>
            <a:r>
              <a:rPr lang="en-GB" sz="1400" dirty="0" smtClean="0"/>
              <a:t>the forwarded </a:t>
            </a:r>
            <a:r>
              <a:rPr lang="en-GB" sz="1400" dirty="0"/>
              <a:t>request. </a:t>
            </a:r>
            <a:r>
              <a:rPr lang="en-GB" sz="1400" b="1" dirty="0"/>
              <a:t>It MUST </a:t>
            </a:r>
            <a:r>
              <a:rPr lang="en-GB" sz="1400" b="1" dirty="0" smtClean="0"/>
              <a:t>set </a:t>
            </a:r>
            <a:r>
              <a:rPr lang="en-GB" sz="1400" b="1" dirty="0"/>
              <a:t>the value of </a:t>
            </a:r>
            <a:r>
              <a:rPr lang="en-GB" sz="1400" b="1" dirty="0" smtClean="0"/>
              <a:t>the </a:t>
            </a:r>
            <a:r>
              <a:rPr lang="en-GB" sz="1400" b="1" dirty="0"/>
              <a:t>'refresher' parameter to '</a:t>
            </a:r>
            <a:r>
              <a:rPr lang="en-GB" sz="1400" b="1" dirty="0" err="1"/>
              <a:t>uac</a:t>
            </a:r>
            <a:r>
              <a:rPr lang="en-GB" sz="1400" b="1" dirty="0" smtClean="0"/>
              <a:t>'.</a:t>
            </a:r>
            <a:r>
              <a:rPr lang="en-GB" sz="1400" dirty="0" smtClean="0"/>
              <a:t>”</a:t>
            </a:r>
            <a:endParaRPr lang="en-GB" sz="1400" dirty="0"/>
          </a:p>
        </p:txBody>
      </p:sp>
      <p:sp>
        <p:nvSpPr>
          <p:cNvPr id="9" name="Oval Callout 8"/>
          <p:cNvSpPr/>
          <p:nvPr/>
        </p:nvSpPr>
        <p:spPr bwMode="auto">
          <a:xfrm>
            <a:off x="191729" y="1293802"/>
            <a:ext cx="3637935" cy="2801706"/>
          </a:xfrm>
          <a:prstGeom prst="wedgeEllipseCallout">
            <a:avLst>
              <a:gd name="adj1" fmla="val 60940"/>
              <a:gd name="adj2" fmla="val -13588"/>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a:solidFill>
                  <a:schemeClr val="bg1">
                    <a:lumMod val="65000"/>
                  </a:schemeClr>
                </a:solidFill>
              </a:rPr>
              <a:t>"In a session refresh request sent within a dialog </a:t>
            </a:r>
            <a:r>
              <a:rPr lang="en-GB" sz="1400" b="1" dirty="0">
                <a:solidFill>
                  <a:schemeClr val="bg1">
                    <a:lumMod val="65000"/>
                  </a:schemeClr>
                </a:solidFill>
              </a:rPr>
              <a:t>with an </a:t>
            </a:r>
            <a:r>
              <a:rPr lang="en-GB" sz="1400" b="1" dirty="0" smtClean="0">
                <a:solidFill>
                  <a:schemeClr val="bg1">
                    <a:lumMod val="65000"/>
                  </a:schemeClr>
                </a:solidFill>
              </a:rPr>
              <a:t>active session </a:t>
            </a:r>
            <a:r>
              <a:rPr lang="en-GB" sz="1400" b="1" dirty="0">
                <a:solidFill>
                  <a:schemeClr val="bg1">
                    <a:lumMod val="65000"/>
                  </a:schemeClr>
                </a:solidFill>
              </a:rPr>
              <a:t>timer</a:t>
            </a:r>
            <a:r>
              <a:rPr lang="en-GB" sz="1400" dirty="0">
                <a:solidFill>
                  <a:schemeClr val="bg1">
                    <a:lumMod val="65000"/>
                  </a:schemeClr>
                </a:solidFill>
              </a:rPr>
              <a:t>, the Session-Expires header field SHOULD be present</a:t>
            </a:r>
            <a:r>
              <a:rPr lang="en-GB" sz="1400" dirty="0" smtClean="0">
                <a:solidFill>
                  <a:schemeClr val="bg1">
                    <a:lumMod val="65000"/>
                  </a:schemeClr>
                </a:solidFill>
              </a:rPr>
              <a:t>.“</a:t>
            </a:r>
          </a:p>
          <a:p>
            <a:endParaRPr lang="en-GB" sz="1400" dirty="0">
              <a:solidFill>
                <a:schemeClr val="bg1">
                  <a:lumMod val="65000"/>
                </a:schemeClr>
              </a:solidFill>
            </a:endParaRPr>
          </a:p>
          <a:p>
            <a:r>
              <a:rPr lang="en-GB" sz="1400" b="1" dirty="0" smtClean="0">
                <a:solidFill>
                  <a:schemeClr val="bg1">
                    <a:lumMod val="65000"/>
                  </a:schemeClr>
                </a:solidFill>
              </a:rPr>
              <a:t>Q: Is session timer “active”?</a:t>
            </a:r>
            <a:endParaRPr lang="en-GB" sz="1400" b="1" dirty="0">
              <a:solidFill>
                <a:schemeClr val="bg1">
                  <a:lumMod val="65000"/>
                </a:schemeClr>
              </a:solidFill>
            </a:endParaRPr>
          </a:p>
        </p:txBody>
      </p:sp>
      <p:sp>
        <p:nvSpPr>
          <p:cNvPr id="10" name="Oval Callout 9"/>
          <p:cNvSpPr/>
          <p:nvPr/>
        </p:nvSpPr>
        <p:spPr bwMode="auto">
          <a:xfrm>
            <a:off x="564177" y="4413609"/>
            <a:ext cx="3637935" cy="2035277"/>
          </a:xfrm>
          <a:prstGeom prst="wedgeEllipseCallout">
            <a:avLst>
              <a:gd name="adj1" fmla="val 51480"/>
              <a:gd name="adj2" fmla="val -77948"/>
            </a:avLst>
          </a:prstGeom>
          <a:solidFill>
            <a:schemeClr val="bg2"/>
          </a:solidFill>
          <a:ln w="3175" cap="flat" cmpd="sng" algn="ctr">
            <a:noFill/>
            <a:prstDash val="solid"/>
            <a:round/>
            <a:headEnd type="none" w="med" len="med"/>
            <a:tailEnd type="none" w="med" len="med"/>
          </a:ln>
          <a:effectLst/>
        </p:spPr>
        <p:txBody>
          <a:bodyPr rot="0" spcFirstLastPara="0" vertOverflow="overflow" horzOverflow="overflow" vert="horz" wrap="square" lIns="72000" tIns="36000" rIns="0" bIns="0" numCol="1" spcCol="0" rtlCol="0" fromWordArt="0" anchor="ctr" anchorCtr="0" forceAA="0" compatLnSpc="1">
            <a:prstTxWarp prst="textNoShape">
              <a:avLst/>
            </a:prstTxWarp>
            <a:noAutofit/>
          </a:bodyPr>
          <a:lstStyle/>
          <a:p>
            <a:r>
              <a:rPr lang="en-GB" sz="1400" dirty="0" smtClean="0">
                <a:solidFill>
                  <a:schemeClr val="bg1">
                    <a:lumMod val="65000"/>
                  </a:schemeClr>
                </a:solidFill>
              </a:rPr>
              <a:t>The UA does not include refresher in the UPDATE response. UA considers session-timer negotiation still ongoing?</a:t>
            </a:r>
            <a:endParaRPr lang="en-GB" sz="1400" dirty="0">
              <a:solidFill>
                <a:schemeClr val="bg1">
                  <a:lumMod val="65000"/>
                </a:schemeClr>
              </a:solidFill>
            </a:endParaRPr>
          </a:p>
        </p:txBody>
      </p:sp>
    </p:spTree>
    <p:extLst>
      <p:ext uri="{BB962C8B-B14F-4D97-AF65-F5344CB8AC3E}">
        <p14:creationId xmlns:p14="http://schemas.microsoft.com/office/powerpoint/2010/main" val="88544203"/>
      </p:ext>
    </p:extLst>
  </p:cSld>
  <p:clrMapOvr>
    <a:masterClrMapping/>
  </p:clrMapOvr>
</p:sld>
</file>

<file path=ppt/theme/theme1.xml><?xml version="1.0" encoding="utf-8"?>
<a:theme xmlns:a="http://schemas.openxmlformats.org/drawingml/2006/main" name="PPT_Template_Final">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3175" cap="flat" cmpd="sng" algn="ctr">
          <a:noFill/>
          <a:prstDash val="solid"/>
          <a:round/>
          <a:headEnd type="none" w="med" len="med"/>
          <a:tailEnd type="none" w="med" len="med"/>
        </a:ln>
        <a:effectLst/>
      </a:spPr>
      <a:bodyPr rot="0" spcFirstLastPara="0" vertOverflow="overflow" horzOverflow="overflow" vert="horz" wrap="square" lIns="72000" tIns="36000" rIns="0" bIns="0"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3175" cap="flat" cmpd="sng" algn="ctr">
          <a:solidFill>
            <a:schemeClr val="tx1"/>
          </a:solidFill>
          <a:prstDash val="solid"/>
          <a:round/>
          <a:headEnd type="none" w="med" len="med"/>
          <a:tailEnd type="none"/>
        </a:ln>
        <a:effectLst/>
      </a:spPr>
      <a:bodyPr/>
      <a:lstStyle/>
    </a:lnDef>
    <a:txDef>
      <a:spPr bwMode="auto">
        <a:noFill/>
        <a:ln w="3175">
          <a:noFill/>
          <a:miter lim="800000"/>
          <a:headEnd/>
          <a:tailEnd/>
        </a:ln>
      </a:spPr>
      <a:bodyPr vert="horz" wrap="square" lIns="72000" tIns="36000" rIns="0" bIns="0" numCol="1" rtlCol="0" anchor="t" anchorCtr="0" compatLnSpc="1">
        <a:prstTxWarp prst="textNoShape">
          <a:avLst/>
        </a:prstTxWarp>
        <a:spAutoFit/>
      </a:bodyPr>
      <a:lstStyle>
        <a:defPPr marL="344488" indent="-344488" algn="l">
          <a:buClr>
            <a:schemeClr val="tx1"/>
          </a:buClr>
          <a:buFont typeface="Ericsson Hilda Light" panose="00000400000000000000" pitchFamily="2" charset="0"/>
          <a:buChar char="—"/>
          <a:defRPr sz="2000" dirty="0"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_Template_Final.potx" id="{5895EA82-5623-48A5-AF7A-206B2E961F86}" vid="{5C32A098-78CA-4FA9-83AE-7ACC71155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955E846906FA4B94B90CAFB48A4A62" ma:contentTypeVersion="2" ma:contentTypeDescription="Create a new document." ma:contentTypeScope="" ma:versionID="d952da2caff06c0f493e6a9547f6a2ab">
  <xsd:schema xmlns:xsd="http://www.w3.org/2001/XMLSchema" xmlns:xs="http://www.w3.org/2001/XMLSchema" xmlns:p="http://schemas.microsoft.com/office/2006/metadata/properties" xmlns:ns2="b570452b-9704-4b5d-8284-70138e5f1774" targetNamespace="http://schemas.microsoft.com/office/2006/metadata/properties" ma:root="true" ma:fieldsID="fb0c6c320a22b3a3ef011eb291c98b17" ns2:_="">
    <xsd:import namespace="b570452b-9704-4b5d-8284-70138e5f17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70452b-9704-4b5d-8284-70138e5f1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6C6096-A0C2-4023-B0AA-85E9A8E4C265}">
  <ds:schemaRefs>
    <ds:schemaRef ds:uri="http://schemas.microsoft.com/sharepoint/v3/contenttype/forms"/>
  </ds:schemaRefs>
</ds:datastoreItem>
</file>

<file path=customXml/itemProps2.xml><?xml version="1.0" encoding="utf-8"?>
<ds:datastoreItem xmlns:ds="http://schemas.openxmlformats.org/officeDocument/2006/customXml" ds:itemID="{A91B4F80-BD1C-4854-A3BF-70FA730B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70452b-9704-4b5d-8284-70138e5f17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4301FA-49C6-47A8-8E3E-C731BD3D5268}">
  <ds:schemaRefs>
    <ds:schemaRef ds:uri="http://schemas.microsoft.com/office/infopath/2007/PartnerControls"/>
    <ds:schemaRef ds:uri="b570452b-9704-4b5d-8284-70138e5f1774"/>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PPT_Template_Final.potx</Template>
  <TotalTime>10033</TotalTime>
  <Words>1013</Words>
  <Application>Microsoft Office PowerPoint</Application>
  <PresentationFormat>Widescreen</PresentationFormat>
  <Paragraphs>373</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Ericsson Hilda Light</vt:lpstr>
      <vt:lpstr>Ericsson Hilda</vt:lpstr>
      <vt:lpstr>Calibri</vt:lpstr>
      <vt:lpstr>PPT_Template_Final</vt:lpstr>
      <vt:lpstr>SIP Session Timer Glare Handling</vt:lpstr>
      <vt:lpstr>THE AGENDA</vt:lpstr>
      <vt:lpstr>THE FLOW</vt:lpstr>
      <vt:lpstr>THE FLOW</vt:lpstr>
      <vt:lpstr>THE FLOW</vt:lpstr>
      <vt:lpstr>THE FLOW</vt:lpstr>
      <vt:lpstr>THE FLOW</vt:lpstr>
      <vt:lpstr>THE FLOW</vt:lpstr>
      <vt:lpstr>THE FLOW</vt:lpstr>
      <vt:lpstr>THE FLOW</vt:lpstr>
      <vt:lpstr>PowerPoint Presentation</vt:lpstr>
      <vt:lpstr>THE BLAME</vt:lpstr>
      <vt:lpstr>THE STANDARD</vt:lpstr>
      <vt:lpstr>THE SOLUTION (DRAFT)</vt:lpstr>
      <vt:lpstr>THE COMMENTS</vt:lpstr>
      <vt:lpstr>THE COMMENTS</vt:lpstr>
      <vt:lpstr>THE WAY FORWARD</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NOSONI</dc:title>
  <dc:creator>Kjell-Åke Rydén</dc:creator>
  <cp:keywords>PPT_Template_Final</cp:keywords>
  <dc:description>Rev PA1</dc:description>
  <cp:lastModifiedBy>Christer Holmberg</cp:lastModifiedBy>
  <cp:revision>70</cp:revision>
  <dcterms:created xsi:type="dcterms:W3CDTF">2017-12-19T08:31:33Z</dcterms:created>
  <dcterms:modified xsi:type="dcterms:W3CDTF">2018-03-20T10:44:10Z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R2A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R5C</vt:lpwstr>
  </property>
  <property fmtid="{D5CDD505-2E9C-101B-9397-08002B2CF9AE}" pid="8" name="TemplateName2">
    <vt:lpwstr>CXC 173 2731/1</vt:lpwstr>
  </property>
  <property fmtid="{D5CDD505-2E9C-101B-9397-08002B2CF9AE}" pid="9" name="TemplateVersion2">
    <vt:lpwstr>R2A</vt:lpwstr>
  </property>
  <property fmtid="{D5CDD505-2E9C-101B-9397-08002B2CF9AE}" pid="10" name="UsedFont">
    <vt:lpwstr>Arial</vt:lpwstr>
  </property>
  <property fmtid="{D5CDD505-2E9C-101B-9397-08002B2CF9AE}" pid="11" name="x">
    <vt:lpwstr>1</vt:lpwstr>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DocumentType2">
    <vt:lpwstr>Presentation2011</vt:lpwstr>
  </property>
  <property fmtid="{D5CDD505-2E9C-101B-9397-08002B2CF9AE}" pid="15" name="FooterType">
    <vt:lpwstr>PresTemp</vt:lpwstr>
  </property>
  <property fmtid="{D5CDD505-2E9C-101B-9397-08002B2CF9AE}" pid="16" name="UpdateProcess">
    <vt:lpwstr>End</vt:lpwstr>
  </property>
  <property fmtid="{D5CDD505-2E9C-101B-9397-08002B2CF9AE}" pid="17" name="White">
    <vt:bool>true</vt:bool>
  </property>
  <property fmtid="{D5CDD505-2E9C-101B-9397-08002B2CF9AE}" pid="18" name="chkTaglines">
    <vt:bool>false</vt:bool>
  </property>
  <property fmtid="{D5CDD505-2E9C-101B-9397-08002B2CF9AE}" pid="19" name="chkMetaData">
    <vt:bool>false</vt:bool>
  </property>
  <property fmtid="{D5CDD505-2E9C-101B-9397-08002B2CF9AE}" pid="20" name="Prepared">
    <vt:lpwstr/>
  </property>
  <property fmtid="{D5CDD505-2E9C-101B-9397-08002B2CF9AE}" pid="21" name="ApprovedBy">
    <vt:lpwstr/>
  </property>
  <property fmtid="{D5CDD505-2E9C-101B-9397-08002B2CF9AE}" pid="22" name="DocNo">
    <vt:lpwstr/>
  </property>
  <property fmtid="{D5CDD505-2E9C-101B-9397-08002B2CF9AE}" pid="23" name="Checked">
    <vt:lpwstr/>
  </property>
  <property fmtid="{D5CDD505-2E9C-101B-9397-08002B2CF9AE}" pid="24" name="Revision">
    <vt:lpwstr>PA1</vt:lpwstr>
  </property>
  <property fmtid="{D5CDD505-2E9C-101B-9397-08002B2CF9AE}" pid="25" name="DocName">
    <vt:lpwstr/>
  </property>
  <property fmtid="{D5CDD505-2E9C-101B-9397-08002B2CF9AE}" pid="26" name="Title">
    <vt:lpwstr/>
  </property>
  <property fmtid="{D5CDD505-2E9C-101B-9397-08002B2CF9AE}" pid="27" name="Date">
    <vt:lpwstr>2018-02-21</vt:lpwstr>
  </property>
  <property fmtid="{D5CDD505-2E9C-101B-9397-08002B2CF9AE}" pid="28" name="Reference">
    <vt:lpwstr/>
  </property>
  <property fmtid="{D5CDD505-2E9C-101B-9397-08002B2CF9AE}" pid="29" name="Keyword">
    <vt:lpwstr>PPT_Template_Final</vt:lpwstr>
  </property>
  <property fmtid="{D5CDD505-2E9C-101B-9397-08002B2CF9AE}" pid="30" name="optUseConfClass">
    <vt:bool>true</vt:bool>
  </property>
  <property fmtid="{D5CDD505-2E9C-101B-9397-08002B2CF9AE}" pid="31" name="optUseConfLabel">
    <vt:bool>false</vt:bool>
  </property>
  <property fmtid="{D5CDD505-2E9C-101B-9397-08002B2CF9AE}" pid="32" name="optFooterCVLDocNo">
    <vt:bool>true</vt:bool>
  </property>
  <property fmtid="{D5CDD505-2E9C-101B-9397-08002B2CF9AE}" pid="33" name="optFooterCVLCopyright">
    <vt:bool>false</vt:bool>
  </property>
  <property fmtid="{D5CDD505-2E9C-101B-9397-08002B2CF9AE}" pid="34" name="optEnterText1">
    <vt:bool>false</vt:bool>
  </property>
  <property fmtid="{D5CDD505-2E9C-101B-9397-08002B2CF9AE}" pid="35" name="LeftFooterField">
    <vt:lpwstr/>
  </property>
  <property fmtid="{D5CDD505-2E9C-101B-9397-08002B2CF9AE}" pid="36" name="optFooterCVLConfLabel">
    <vt:bool>true</vt:bool>
  </property>
  <property fmtid="{D5CDD505-2E9C-101B-9397-08002B2CF9AE}" pid="37" name="optEnterText2">
    <vt:bool>false</vt:bool>
  </property>
  <property fmtid="{D5CDD505-2E9C-101B-9397-08002B2CF9AE}" pid="38" name="MiddleFooterField">
    <vt:lpwstr>Ericsson Internal</vt:lpwstr>
  </property>
  <property fmtid="{D5CDD505-2E9C-101B-9397-08002B2CF9AE}" pid="39" name="optFooterCVLTitle">
    <vt:bool>true</vt:bool>
  </property>
  <property fmtid="{D5CDD505-2E9C-101B-9397-08002B2CF9AE}" pid="40" name="optFooterCVLPrep">
    <vt:bool>false</vt:bool>
  </property>
  <property fmtid="{D5CDD505-2E9C-101B-9397-08002B2CF9AE}" pid="41" name="optEnterText3">
    <vt:bool>false</vt:bool>
  </property>
  <property fmtid="{D5CDD505-2E9C-101B-9397-08002B2CF9AE}" pid="42" name="RightFooterField">
    <vt:lpwstr/>
  </property>
  <property fmtid="{D5CDD505-2E9C-101B-9397-08002B2CF9AE}" pid="43" name="optFooterCVLDate">
    <vt:bool>true</vt:bool>
  </property>
  <property fmtid="{D5CDD505-2E9C-101B-9397-08002B2CF9AE}" pid="44" name="optEnterText4">
    <vt:bool>false</vt:bool>
  </property>
  <property fmtid="{D5CDD505-2E9C-101B-9397-08002B2CF9AE}" pid="45" name="RightFooterField2">
    <vt:lpwstr>2018-02-21</vt:lpwstr>
  </property>
  <property fmtid="{D5CDD505-2E9C-101B-9397-08002B2CF9AE}" pid="46" name="Pages">
    <vt:bool>false</vt:bool>
  </property>
  <property fmtid="{D5CDD505-2E9C-101B-9397-08002B2CF9AE}" pid="47" name="TotalNumb">
    <vt:bool>false</vt:bool>
  </property>
  <property fmtid="{D5CDD505-2E9C-101B-9397-08002B2CF9AE}" pid="48" name="ContentTypeId">
    <vt:lpwstr>0x0101002E955E846906FA4B94B90CAFB48A4A62</vt:lpwstr>
  </property>
</Properties>
</file>