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65" r:id="rId15"/>
    <p:sldId id="264"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4DD10A-252F-4E66-883D-138CE95F3A71}" type="datetimeFigureOut">
              <a:rPr lang="en-US" smtClean="0"/>
              <a:t>12/1/2020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1385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178823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412465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4235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71605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4DD10A-252F-4E66-883D-138CE95F3A71}"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65911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4DD10A-252F-4E66-883D-138CE95F3A71}"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350797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D10A-252F-4E66-883D-138CE95F3A7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95297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D10A-252F-4E66-883D-138CE95F3A7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6101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D10A-252F-4E66-883D-138CE95F3A7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334622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DD10A-252F-4E66-883D-138CE95F3A7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55929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340495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DD10A-252F-4E66-883D-138CE95F3A71}"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4383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DD10A-252F-4E66-883D-138CE95F3A71}"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47120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DD10A-252F-4E66-883D-138CE95F3A71}"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270628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361647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DD10A-252F-4E66-883D-138CE95F3A7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CFE-6169-4EC2-9BD0-C88B5CF94C51}" type="slidenum">
              <a:rPr lang="en-US" smtClean="0"/>
              <a:t>‹#›</a:t>
            </a:fld>
            <a:endParaRPr lang="en-US"/>
          </a:p>
        </p:txBody>
      </p:sp>
    </p:spTree>
    <p:extLst>
      <p:ext uri="{BB962C8B-B14F-4D97-AF65-F5344CB8AC3E}">
        <p14:creationId xmlns:p14="http://schemas.microsoft.com/office/powerpoint/2010/main" val="332699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4DD10A-252F-4E66-883D-138CE95F3A71}" type="datetimeFigureOut">
              <a:rPr lang="en-US" smtClean="0"/>
              <a:t>12/1/2020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6AFCFE-6169-4EC2-9BD0-C88B5CF94C51}" type="slidenum">
              <a:rPr lang="en-US" smtClean="0"/>
              <a:t>‹#›</a:t>
            </a:fld>
            <a:endParaRPr lang="en-US"/>
          </a:p>
        </p:txBody>
      </p:sp>
    </p:spTree>
    <p:extLst>
      <p:ext uri="{BB962C8B-B14F-4D97-AF65-F5344CB8AC3E}">
        <p14:creationId xmlns:p14="http://schemas.microsoft.com/office/powerpoint/2010/main" val="16599409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hockeyabstract.com/testimoni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A9B1-5E0C-4EE6-997A-A5E46E4F9B26}"/>
              </a:ext>
            </a:extLst>
          </p:cNvPr>
          <p:cNvSpPr>
            <a:spLocks noGrp="1"/>
          </p:cNvSpPr>
          <p:nvPr>
            <p:ph type="ctrTitle"/>
          </p:nvPr>
        </p:nvSpPr>
        <p:spPr/>
        <p:txBody>
          <a:bodyPr/>
          <a:lstStyle/>
          <a:p>
            <a:r>
              <a:rPr lang="en-US" dirty="0"/>
              <a:t>NHL Player Salaries</a:t>
            </a:r>
          </a:p>
        </p:txBody>
      </p:sp>
      <p:sp>
        <p:nvSpPr>
          <p:cNvPr id="3" name="Subtitle 2">
            <a:extLst>
              <a:ext uri="{FF2B5EF4-FFF2-40B4-BE49-F238E27FC236}">
                <a16:creationId xmlns:a16="http://schemas.microsoft.com/office/drawing/2014/main" id="{87258029-5812-452B-996D-B047DB86E775}"/>
              </a:ext>
            </a:extLst>
          </p:cNvPr>
          <p:cNvSpPr>
            <a:spLocks noGrp="1"/>
          </p:cNvSpPr>
          <p:nvPr>
            <p:ph type="subTitle" idx="1"/>
          </p:nvPr>
        </p:nvSpPr>
        <p:spPr/>
        <p:txBody>
          <a:bodyPr/>
          <a:lstStyle/>
          <a:p>
            <a:r>
              <a:rPr lang="en-US" dirty="0"/>
              <a:t>By: Charles Hesketh</a:t>
            </a:r>
          </a:p>
        </p:txBody>
      </p:sp>
    </p:spTree>
    <p:extLst>
      <p:ext uri="{BB962C8B-B14F-4D97-AF65-F5344CB8AC3E}">
        <p14:creationId xmlns:p14="http://schemas.microsoft.com/office/powerpoint/2010/main" val="410533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A199-6CA5-4425-A7E5-7F22E324837E}"/>
              </a:ext>
            </a:extLst>
          </p:cNvPr>
          <p:cNvSpPr>
            <a:spLocks noGrp="1"/>
          </p:cNvSpPr>
          <p:nvPr>
            <p:ph type="title"/>
          </p:nvPr>
        </p:nvSpPr>
        <p:spPr/>
        <p:txBody>
          <a:bodyPr/>
          <a:lstStyle/>
          <a:p>
            <a:r>
              <a:rPr lang="en-US" dirty="0"/>
              <a:t>Support Vector Regression (SVR)</a:t>
            </a:r>
          </a:p>
        </p:txBody>
      </p:sp>
      <p:sp>
        <p:nvSpPr>
          <p:cNvPr id="5" name="Content Placeholder 4">
            <a:extLst>
              <a:ext uri="{FF2B5EF4-FFF2-40B4-BE49-F238E27FC236}">
                <a16:creationId xmlns:a16="http://schemas.microsoft.com/office/drawing/2014/main" id="{FEC13332-19DB-4722-B7C8-6F50C92975E8}"/>
              </a:ext>
            </a:extLst>
          </p:cNvPr>
          <p:cNvSpPr>
            <a:spLocks noGrp="1"/>
          </p:cNvSpPr>
          <p:nvPr>
            <p:ph idx="1"/>
          </p:nvPr>
        </p:nvSpPr>
        <p:spPr/>
        <p:txBody>
          <a:bodyPr/>
          <a:lstStyle/>
          <a:p>
            <a:r>
              <a:rPr lang="en-US" dirty="0"/>
              <a:t>This gave a confidence interval of (0,0), but this obviously ran into issues… it, also, did not converge:</a:t>
            </a:r>
          </a:p>
        </p:txBody>
      </p:sp>
      <p:pic>
        <p:nvPicPr>
          <p:cNvPr id="4098" name="Picture 2">
            <a:extLst>
              <a:ext uri="{FF2B5EF4-FFF2-40B4-BE49-F238E27FC236}">
                <a16:creationId xmlns:a16="http://schemas.microsoft.com/office/drawing/2014/main" id="{0AC04E0D-5812-4C6B-9915-CB87F878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727" y="3161530"/>
            <a:ext cx="5218546" cy="369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1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EC78-9DA5-4062-9CEC-0A81372671CE}"/>
              </a:ext>
            </a:extLst>
          </p:cNvPr>
          <p:cNvSpPr>
            <a:spLocks noGrp="1"/>
          </p:cNvSpPr>
          <p:nvPr>
            <p:ph type="title"/>
          </p:nvPr>
        </p:nvSpPr>
        <p:spPr/>
        <p:txBody>
          <a:bodyPr/>
          <a:lstStyle/>
          <a:p>
            <a:r>
              <a:rPr lang="en-US" dirty="0"/>
              <a:t>Stochastic Gradient Decent (SGD)</a:t>
            </a:r>
          </a:p>
        </p:txBody>
      </p:sp>
      <p:sp>
        <p:nvSpPr>
          <p:cNvPr id="5" name="Content Placeholder 4">
            <a:extLst>
              <a:ext uri="{FF2B5EF4-FFF2-40B4-BE49-F238E27FC236}">
                <a16:creationId xmlns:a16="http://schemas.microsoft.com/office/drawing/2014/main" id="{CB501E2A-DBEA-49EC-8F88-542BBB016ECD}"/>
              </a:ext>
            </a:extLst>
          </p:cNvPr>
          <p:cNvSpPr>
            <a:spLocks noGrp="1"/>
          </p:cNvSpPr>
          <p:nvPr>
            <p:ph idx="1"/>
          </p:nvPr>
        </p:nvSpPr>
        <p:spPr/>
        <p:txBody>
          <a:bodyPr/>
          <a:lstStyle/>
          <a:p>
            <a:r>
              <a:rPr lang="en-US" dirty="0"/>
              <a:t>This gave a confidence interval of (1,874.4,35,123.7)</a:t>
            </a:r>
          </a:p>
        </p:txBody>
      </p:sp>
      <p:pic>
        <p:nvPicPr>
          <p:cNvPr id="5122" name="Picture 2">
            <a:extLst>
              <a:ext uri="{FF2B5EF4-FFF2-40B4-BE49-F238E27FC236}">
                <a16:creationId xmlns:a16="http://schemas.microsoft.com/office/drawing/2014/main" id="{3595E871-70A7-4C98-B0EF-B9CCE4CA4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572" y="2841985"/>
            <a:ext cx="5728855" cy="373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8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0424-9A5E-4C53-BE36-25846A7726F3}"/>
              </a:ext>
            </a:extLst>
          </p:cNvPr>
          <p:cNvSpPr>
            <a:spLocks noGrp="1"/>
          </p:cNvSpPr>
          <p:nvPr>
            <p:ph type="title"/>
          </p:nvPr>
        </p:nvSpPr>
        <p:spPr/>
        <p:txBody>
          <a:bodyPr/>
          <a:lstStyle/>
          <a:p>
            <a:r>
              <a:rPr lang="en-US" dirty="0"/>
              <a:t>Bagging</a:t>
            </a:r>
          </a:p>
        </p:txBody>
      </p:sp>
      <p:sp>
        <p:nvSpPr>
          <p:cNvPr id="5" name="Content Placeholder 4">
            <a:extLst>
              <a:ext uri="{FF2B5EF4-FFF2-40B4-BE49-F238E27FC236}">
                <a16:creationId xmlns:a16="http://schemas.microsoft.com/office/drawing/2014/main" id="{B86F90C8-405C-4983-8F5C-B7355DB96734}"/>
              </a:ext>
            </a:extLst>
          </p:cNvPr>
          <p:cNvSpPr>
            <a:spLocks noGrp="1"/>
          </p:cNvSpPr>
          <p:nvPr>
            <p:ph idx="1"/>
          </p:nvPr>
        </p:nvSpPr>
        <p:spPr/>
        <p:txBody>
          <a:bodyPr/>
          <a:lstStyle/>
          <a:p>
            <a:r>
              <a:rPr lang="en-US" dirty="0"/>
              <a:t>This produced a confidence interval of (1.4M,1.8M)</a:t>
            </a:r>
          </a:p>
          <a:p>
            <a:endParaRPr lang="en-US" dirty="0"/>
          </a:p>
        </p:txBody>
      </p:sp>
      <p:pic>
        <p:nvPicPr>
          <p:cNvPr id="6146" name="Picture 2">
            <a:extLst>
              <a:ext uri="{FF2B5EF4-FFF2-40B4-BE49-F238E27FC236}">
                <a16:creationId xmlns:a16="http://schemas.microsoft.com/office/drawing/2014/main" id="{6AD5167E-696A-46D3-BC57-C996FABE2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936" y="2805040"/>
            <a:ext cx="6052127" cy="394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82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DC94-7A9A-441B-A844-F772D5DDAFF7}"/>
              </a:ext>
            </a:extLst>
          </p:cNvPr>
          <p:cNvSpPr>
            <a:spLocks noGrp="1"/>
          </p:cNvSpPr>
          <p:nvPr>
            <p:ph type="title"/>
          </p:nvPr>
        </p:nvSpPr>
        <p:spPr>
          <a:xfrm>
            <a:off x="1141413" y="618518"/>
            <a:ext cx="10053060" cy="1478570"/>
          </a:xfrm>
        </p:spPr>
        <p:txBody>
          <a:bodyPr/>
          <a:lstStyle/>
          <a:p>
            <a:r>
              <a:rPr lang="en-US" dirty="0"/>
              <a:t>Multi-layer perceptron (MLP) Neural Network</a:t>
            </a:r>
          </a:p>
        </p:txBody>
      </p:sp>
      <p:sp>
        <p:nvSpPr>
          <p:cNvPr id="5" name="Content Placeholder 4">
            <a:extLst>
              <a:ext uri="{FF2B5EF4-FFF2-40B4-BE49-F238E27FC236}">
                <a16:creationId xmlns:a16="http://schemas.microsoft.com/office/drawing/2014/main" id="{16410BE4-4C9A-4DD1-841E-343573088A4D}"/>
              </a:ext>
            </a:extLst>
          </p:cNvPr>
          <p:cNvSpPr>
            <a:spLocks noGrp="1"/>
          </p:cNvSpPr>
          <p:nvPr>
            <p:ph idx="1"/>
          </p:nvPr>
        </p:nvSpPr>
        <p:spPr/>
        <p:txBody>
          <a:bodyPr/>
          <a:lstStyle/>
          <a:p>
            <a:r>
              <a:rPr lang="en-US" dirty="0"/>
              <a:t>This took way too long to realistically use in bootstrapping. One pass would converge somewhere above 1M iterations and less then 3M iterations. This did not make it realistic and the model was not competitive so no reason to put my computer through BS.</a:t>
            </a:r>
          </a:p>
        </p:txBody>
      </p:sp>
    </p:spTree>
    <p:extLst>
      <p:ext uri="{BB962C8B-B14F-4D97-AF65-F5344CB8AC3E}">
        <p14:creationId xmlns:p14="http://schemas.microsoft.com/office/powerpoint/2010/main" val="173418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FF45-3255-43CD-AD49-7C8897EE1F9D}"/>
              </a:ext>
            </a:extLst>
          </p:cNvPr>
          <p:cNvSpPr>
            <a:spLocks noGrp="1"/>
          </p:cNvSpPr>
          <p:nvPr>
            <p:ph type="title"/>
          </p:nvPr>
        </p:nvSpPr>
        <p:spPr/>
        <p:txBody>
          <a:bodyPr/>
          <a:lstStyle/>
          <a:p>
            <a:r>
              <a:rPr lang="en-US" dirty="0"/>
              <a:t>Boosting</a:t>
            </a:r>
          </a:p>
        </p:txBody>
      </p:sp>
      <p:sp>
        <p:nvSpPr>
          <p:cNvPr id="5" name="Content Placeholder 4">
            <a:extLst>
              <a:ext uri="{FF2B5EF4-FFF2-40B4-BE49-F238E27FC236}">
                <a16:creationId xmlns:a16="http://schemas.microsoft.com/office/drawing/2014/main" id="{309EA4C3-5B20-4BF7-A693-E26CACCD6A6C}"/>
              </a:ext>
            </a:extLst>
          </p:cNvPr>
          <p:cNvSpPr>
            <a:spLocks noGrp="1"/>
          </p:cNvSpPr>
          <p:nvPr>
            <p:ph idx="1"/>
          </p:nvPr>
        </p:nvSpPr>
        <p:spPr/>
        <p:txBody>
          <a:bodyPr>
            <a:normAutofit/>
          </a:bodyPr>
          <a:lstStyle/>
          <a:p>
            <a:r>
              <a:rPr lang="en-US" sz="4000" dirty="0"/>
              <a:t>Special set up needed to run this boot strap. Results will be found in the paper.</a:t>
            </a:r>
          </a:p>
        </p:txBody>
      </p:sp>
    </p:spTree>
    <p:extLst>
      <p:ext uri="{BB962C8B-B14F-4D97-AF65-F5344CB8AC3E}">
        <p14:creationId xmlns:p14="http://schemas.microsoft.com/office/powerpoint/2010/main" val="123079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2835-AFA0-44E2-B35D-E6140021E6B2}"/>
              </a:ext>
            </a:extLst>
          </p:cNvPr>
          <p:cNvSpPr>
            <a:spLocks noGrp="1"/>
          </p:cNvSpPr>
          <p:nvPr>
            <p:ph type="title"/>
          </p:nvPr>
        </p:nvSpPr>
        <p:spPr/>
        <p:txBody>
          <a:bodyPr/>
          <a:lstStyle/>
          <a:p>
            <a:r>
              <a:rPr lang="en-US" dirty="0"/>
              <a:t>PCA w/ Lasso</a:t>
            </a:r>
          </a:p>
        </p:txBody>
      </p:sp>
      <p:sp>
        <p:nvSpPr>
          <p:cNvPr id="4" name="Content Placeholder 3">
            <a:extLst>
              <a:ext uri="{FF2B5EF4-FFF2-40B4-BE49-F238E27FC236}">
                <a16:creationId xmlns:a16="http://schemas.microsoft.com/office/drawing/2014/main" id="{17D77C39-4930-4489-A974-DCCE8B41A3A0}"/>
              </a:ext>
            </a:extLst>
          </p:cNvPr>
          <p:cNvSpPr>
            <a:spLocks noGrp="1"/>
          </p:cNvSpPr>
          <p:nvPr>
            <p:ph idx="1"/>
          </p:nvPr>
        </p:nvSpPr>
        <p:spPr/>
        <p:txBody>
          <a:bodyPr>
            <a:normAutofit/>
          </a:bodyPr>
          <a:lstStyle/>
          <a:p>
            <a:r>
              <a:rPr lang="en-US" sz="4000" dirty="0"/>
              <a:t>Don’t expect this to converge, but similarly needs special set up to do bootstrapping. Will be found in paper.</a:t>
            </a:r>
          </a:p>
        </p:txBody>
      </p:sp>
    </p:spTree>
    <p:extLst>
      <p:ext uri="{BB962C8B-B14F-4D97-AF65-F5344CB8AC3E}">
        <p14:creationId xmlns:p14="http://schemas.microsoft.com/office/powerpoint/2010/main" val="302827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8C4C-832E-4CA3-8A16-18E73EE6D228}"/>
              </a:ext>
            </a:extLst>
          </p:cNvPr>
          <p:cNvSpPr>
            <a:spLocks noGrp="1"/>
          </p:cNvSpPr>
          <p:nvPr>
            <p:ph type="title"/>
          </p:nvPr>
        </p:nvSpPr>
        <p:spPr/>
        <p:txBody>
          <a:bodyPr/>
          <a:lstStyle/>
          <a:p>
            <a:r>
              <a:rPr lang="en-US" dirty="0"/>
              <a:t>Best Model: SGD</a:t>
            </a:r>
          </a:p>
        </p:txBody>
      </p:sp>
      <p:sp>
        <p:nvSpPr>
          <p:cNvPr id="3" name="Content Placeholder 2">
            <a:extLst>
              <a:ext uri="{FF2B5EF4-FFF2-40B4-BE49-F238E27FC236}">
                <a16:creationId xmlns:a16="http://schemas.microsoft.com/office/drawing/2014/main" id="{A6A4244C-44E6-4AE0-BCCE-520F60759DB7}"/>
              </a:ext>
            </a:extLst>
          </p:cNvPr>
          <p:cNvSpPr>
            <a:spLocks noGrp="1"/>
          </p:cNvSpPr>
          <p:nvPr>
            <p:ph idx="1"/>
          </p:nvPr>
        </p:nvSpPr>
        <p:spPr/>
        <p:txBody>
          <a:bodyPr/>
          <a:lstStyle/>
          <a:p>
            <a:r>
              <a:rPr lang="en-US" dirty="0"/>
              <a:t>SGD was clearly the winner.</a:t>
            </a:r>
          </a:p>
        </p:txBody>
      </p:sp>
      <p:pic>
        <p:nvPicPr>
          <p:cNvPr id="6" name="Picture 2">
            <a:extLst>
              <a:ext uri="{FF2B5EF4-FFF2-40B4-BE49-F238E27FC236}">
                <a16:creationId xmlns:a16="http://schemas.microsoft.com/office/drawing/2014/main" id="{145BB0EF-9129-4039-A6FE-8D4F93783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572" y="2841985"/>
            <a:ext cx="5728855" cy="373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0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6A01-BC53-4539-ADE7-489604979AA8}"/>
              </a:ext>
            </a:extLst>
          </p:cNvPr>
          <p:cNvSpPr>
            <a:spLocks noGrp="1"/>
          </p:cNvSpPr>
          <p:nvPr>
            <p:ph type="title"/>
          </p:nvPr>
        </p:nvSpPr>
        <p:spPr/>
        <p:txBody>
          <a:bodyPr/>
          <a:lstStyle/>
          <a:p>
            <a:r>
              <a:rPr lang="en-US" dirty="0"/>
              <a:t>Potential To help convergence</a:t>
            </a:r>
          </a:p>
        </p:txBody>
      </p:sp>
      <p:sp>
        <p:nvSpPr>
          <p:cNvPr id="3" name="Content Placeholder 2">
            <a:extLst>
              <a:ext uri="{FF2B5EF4-FFF2-40B4-BE49-F238E27FC236}">
                <a16:creationId xmlns:a16="http://schemas.microsoft.com/office/drawing/2014/main" id="{F507BF03-9ECD-4CC1-BC9E-EF0311BBF90F}"/>
              </a:ext>
            </a:extLst>
          </p:cNvPr>
          <p:cNvSpPr>
            <a:spLocks noGrp="1"/>
          </p:cNvSpPr>
          <p:nvPr>
            <p:ph idx="1"/>
          </p:nvPr>
        </p:nvSpPr>
        <p:spPr/>
        <p:txBody>
          <a:bodyPr/>
          <a:lstStyle/>
          <a:p>
            <a:r>
              <a:rPr lang="en-US" dirty="0"/>
              <a:t>I am hoping to implement a log transformation on my y to help with convergence.</a:t>
            </a:r>
          </a:p>
          <a:p>
            <a:r>
              <a:rPr lang="en-US" dirty="0"/>
              <a:t>This was tested and proved to help </a:t>
            </a:r>
            <a:r>
              <a:rPr lang="en-US" dirty="0" err="1"/>
              <a:t>LassoCV</a:t>
            </a:r>
            <a:r>
              <a:rPr lang="en-US" dirty="0"/>
              <a:t> converge; however, I was having issues in python implementing exp() .</a:t>
            </a:r>
          </a:p>
          <a:p>
            <a:r>
              <a:rPr lang="en-US" dirty="0"/>
              <a:t>Still didn’t fix all convergence for SVR for sure and possibly others.</a:t>
            </a:r>
          </a:p>
        </p:txBody>
      </p:sp>
    </p:spTree>
    <p:extLst>
      <p:ext uri="{BB962C8B-B14F-4D97-AF65-F5344CB8AC3E}">
        <p14:creationId xmlns:p14="http://schemas.microsoft.com/office/powerpoint/2010/main" val="145227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B579-E79F-48F3-8DFA-BA8440C039F0}"/>
              </a:ext>
            </a:extLst>
          </p:cNvPr>
          <p:cNvSpPr>
            <a:spLocks noGrp="1"/>
          </p:cNvSpPr>
          <p:nvPr>
            <p:ph type="title"/>
          </p:nvPr>
        </p:nvSpPr>
        <p:spPr/>
        <p:txBody>
          <a:bodyPr/>
          <a:lstStyle/>
          <a:p>
            <a:r>
              <a:rPr lang="en-US" dirty="0"/>
              <a:t>Why we aren’t getting better results</a:t>
            </a:r>
          </a:p>
        </p:txBody>
      </p:sp>
      <p:sp>
        <p:nvSpPr>
          <p:cNvPr id="3" name="Content Placeholder 2">
            <a:extLst>
              <a:ext uri="{FF2B5EF4-FFF2-40B4-BE49-F238E27FC236}">
                <a16:creationId xmlns:a16="http://schemas.microsoft.com/office/drawing/2014/main" id="{D45F0A5D-FA9E-459F-87A8-7966703EF6A3}"/>
              </a:ext>
            </a:extLst>
          </p:cNvPr>
          <p:cNvSpPr>
            <a:spLocks noGrp="1"/>
          </p:cNvSpPr>
          <p:nvPr>
            <p:ph idx="1"/>
          </p:nvPr>
        </p:nvSpPr>
        <p:spPr/>
        <p:txBody>
          <a:bodyPr>
            <a:normAutofit lnSpcReduction="10000"/>
          </a:bodyPr>
          <a:lstStyle/>
          <a:p>
            <a:r>
              <a:rPr lang="en-US" dirty="0"/>
              <a:t>Contracts signed for this year are most indicative of results</a:t>
            </a:r>
          </a:p>
          <a:p>
            <a:r>
              <a:rPr lang="en-US" dirty="0"/>
              <a:t>Long term trends are not available in the data set.</a:t>
            </a:r>
          </a:p>
          <a:p>
            <a:r>
              <a:rPr lang="en-US" dirty="0"/>
              <a:t>Penalizing terms should be used on trending data, which is not available.</a:t>
            </a:r>
          </a:p>
          <a:p>
            <a:r>
              <a:rPr lang="en-US" dirty="0"/>
              <a:t>Would like to use previous contracts to predict the new contracts to be given the next year as a test.</a:t>
            </a:r>
          </a:p>
          <a:p>
            <a:r>
              <a:rPr lang="en-US" dirty="0"/>
              <a:t>Complexities within NHL CBA that need to be accounted for or protected against (i.e. minimum salaries and salary </a:t>
            </a:r>
            <a:r>
              <a:rPr lang="en-US"/>
              <a:t>control measures)</a:t>
            </a:r>
            <a:endParaRPr lang="en-US" dirty="0"/>
          </a:p>
        </p:txBody>
      </p:sp>
    </p:spTree>
    <p:extLst>
      <p:ext uri="{BB962C8B-B14F-4D97-AF65-F5344CB8AC3E}">
        <p14:creationId xmlns:p14="http://schemas.microsoft.com/office/powerpoint/2010/main" val="137591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A0E7-D5B3-484F-BC62-857DCA5B2A86}"/>
              </a:ext>
            </a:extLst>
          </p:cNvPr>
          <p:cNvSpPr>
            <a:spLocks noGrp="1"/>
          </p:cNvSpPr>
          <p:nvPr>
            <p:ph type="title"/>
          </p:nvPr>
        </p:nvSpPr>
        <p:spPr/>
        <p:txBody>
          <a:bodyPr/>
          <a:lstStyle/>
          <a:p>
            <a:r>
              <a:rPr lang="en-US" dirty="0"/>
              <a:t>Data Set - Pros</a:t>
            </a:r>
          </a:p>
        </p:txBody>
      </p:sp>
      <p:sp>
        <p:nvSpPr>
          <p:cNvPr id="3" name="Content Placeholder 2">
            <a:extLst>
              <a:ext uri="{FF2B5EF4-FFF2-40B4-BE49-F238E27FC236}">
                <a16:creationId xmlns:a16="http://schemas.microsoft.com/office/drawing/2014/main" id="{C135BE50-2353-4D07-8EE3-CE034BCA0D3A}"/>
              </a:ext>
            </a:extLst>
          </p:cNvPr>
          <p:cNvSpPr>
            <a:spLocks noGrp="1"/>
          </p:cNvSpPr>
          <p:nvPr>
            <p:ph idx="1"/>
          </p:nvPr>
        </p:nvSpPr>
        <p:spPr/>
        <p:txBody>
          <a:bodyPr/>
          <a:lstStyle/>
          <a:p>
            <a:r>
              <a:rPr lang="en-US" dirty="0"/>
              <a:t>Curated from Robert </a:t>
            </a:r>
            <a:r>
              <a:rPr lang="en-US" dirty="0" err="1"/>
              <a:t>Vollman</a:t>
            </a:r>
            <a:r>
              <a:rPr lang="en-US" dirty="0"/>
              <a:t> </a:t>
            </a:r>
            <a:r>
              <a:rPr lang="en-US" dirty="0">
                <a:hlinkClick r:id="rId2"/>
              </a:rPr>
              <a:t>http://www.hockeyabstract.com/testimonials</a:t>
            </a:r>
            <a:endParaRPr lang="en-US" dirty="0"/>
          </a:p>
          <a:p>
            <a:r>
              <a:rPr lang="en-US" dirty="0"/>
              <a:t>Several Years worth available.</a:t>
            </a:r>
          </a:p>
          <a:p>
            <a:r>
              <a:rPr lang="en-US" dirty="0"/>
              <a:t>Each year has more data points than the year before.</a:t>
            </a:r>
          </a:p>
          <a:p>
            <a:r>
              <a:rPr lang="en-US" dirty="0"/>
              <a:t>Contains “Advanced Analytics” i.e. </a:t>
            </a:r>
            <a:r>
              <a:rPr lang="en-US" dirty="0" err="1"/>
              <a:t>Corsi</a:t>
            </a:r>
            <a:endParaRPr lang="en-US" dirty="0"/>
          </a:p>
          <a:p>
            <a:r>
              <a:rPr lang="en-US" dirty="0"/>
              <a:t>Dense in metrics (over 150 metrics measured)</a:t>
            </a:r>
          </a:p>
        </p:txBody>
      </p:sp>
    </p:spTree>
    <p:extLst>
      <p:ext uri="{BB962C8B-B14F-4D97-AF65-F5344CB8AC3E}">
        <p14:creationId xmlns:p14="http://schemas.microsoft.com/office/powerpoint/2010/main" val="102637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342A-F668-4EF1-A0EE-F577244523B4}"/>
              </a:ext>
            </a:extLst>
          </p:cNvPr>
          <p:cNvSpPr>
            <a:spLocks noGrp="1"/>
          </p:cNvSpPr>
          <p:nvPr>
            <p:ph type="title"/>
          </p:nvPr>
        </p:nvSpPr>
        <p:spPr/>
        <p:txBody>
          <a:bodyPr/>
          <a:lstStyle/>
          <a:p>
            <a:r>
              <a:rPr lang="en-US" dirty="0"/>
              <a:t>Data Set - Cons</a:t>
            </a:r>
          </a:p>
        </p:txBody>
      </p:sp>
      <p:sp>
        <p:nvSpPr>
          <p:cNvPr id="3" name="Content Placeholder 2">
            <a:extLst>
              <a:ext uri="{FF2B5EF4-FFF2-40B4-BE49-F238E27FC236}">
                <a16:creationId xmlns:a16="http://schemas.microsoft.com/office/drawing/2014/main" id="{CAA47104-25A0-411E-A748-FCBC6D1A8002}"/>
              </a:ext>
            </a:extLst>
          </p:cNvPr>
          <p:cNvSpPr>
            <a:spLocks noGrp="1"/>
          </p:cNvSpPr>
          <p:nvPr>
            <p:ph idx="1"/>
          </p:nvPr>
        </p:nvSpPr>
        <p:spPr/>
        <p:txBody>
          <a:bodyPr>
            <a:normAutofit fontScale="92500" lnSpcReduction="10000"/>
          </a:bodyPr>
          <a:lstStyle/>
          <a:p>
            <a:r>
              <a:rPr lang="en-US" dirty="0"/>
              <a:t>Only two years with salary.</a:t>
            </a:r>
          </a:p>
          <a:p>
            <a:r>
              <a:rPr lang="en-US" dirty="0"/>
              <a:t>Does not have length of contract</a:t>
            </a:r>
          </a:p>
          <a:p>
            <a:r>
              <a:rPr lang="en-US" dirty="0"/>
              <a:t>Does not have what year in their contact they are (1</a:t>
            </a:r>
            <a:r>
              <a:rPr lang="en-US" baseline="30000" dirty="0"/>
              <a:t>st</a:t>
            </a:r>
            <a:r>
              <a:rPr lang="en-US" dirty="0"/>
              <a:t>, 2</a:t>
            </a:r>
            <a:r>
              <a:rPr lang="en-US" baseline="30000" dirty="0"/>
              <a:t>nd</a:t>
            </a:r>
            <a:r>
              <a:rPr lang="en-US" dirty="0"/>
              <a:t>, 3</a:t>
            </a:r>
            <a:r>
              <a:rPr lang="en-US" baseline="30000" dirty="0"/>
              <a:t>rd</a:t>
            </a:r>
            <a:r>
              <a:rPr lang="en-US" dirty="0"/>
              <a:t>,etc.)</a:t>
            </a:r>
          </a:p>
          <a:p>
            <a:r>
              <a:rPr lang="en-US" dirty="0"/>
              <a:t>Dense in metrics (over 150 metrics measured)</a:t>
            </a:r>
          </a:p>
          <a:p>
            <a:r>
              <a:rPr lang="en-US" dirty="0"/>
              <a:t>Not many observations compared to metrics (700ish)</a:t>
            </a:r>
          </a:p>
          <a:p>
            <a:r>
              <a:rPr lang="en-US" dirty="0"/>
              <a:t>Hyper Skewed response variable (Cap Hit).</a:t>
            </a:r>
          </a:p>
          <a:p>
            <a:r>
              <a:rPr lang="en-US" dirty="0"/>
              <a:t>What is Independence?</a:t>
            </a:r>
          </a:p>
          <a:p>
            <a:endParaRPr lang="en-US" dirty="0"/>
          </a:p>
        </p:txBody>
      </p:sp>
    </p:spTree>
    <p:extLst>
      <p:ext uri="{BB962C8B-B14F-4D97-AF65-F5344CB8AC3E}">
        <p14:creationId xmlns:p14="http://schemas.microsoft.com/office/powerpoint/2010/main" val="410847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1BF4-AB05-48D9-9F8E-2E620C19B1D5}"/>
              </a:ext>
            </a:extLst>
          </p:cNvPr>
          <p:cNvSpPr>
            <a:spLocks noGrp="1"/>
          </p:cNvSpPr>
          <p:nvPr>
            <p:ph type="title"/>
          </p:nvPr>
        </p:nvSpPr>
        <p:spPr/>
        <p:txBody>
          <a:bodyPr/>
          <a:lstStyle/>
          <a:p>
            <a:r>
              <a:rPr lang="en-US" dirty="0"/>
              <a:t>Cap Hit (Response Variable) Histogram</a:t>
            </a:r>
          </a:p>
        </p:txBody>
      </p:sp>
      <p:pic>
        <p:nvPicPr>
          <p:cNvPr id="1026" name="Picture 2">
            <a:extLst>
              <a:ext uri="{FF2B5EF4-FFF2-40B4-BE49-F238E27FC236}">
                <a16:creationId xmlns:a16="http://schemas.microsoft.com/office/drawing/2014/main" id="{DD53756A-CC92-419F-85BF-BB326B4C1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5040" y="1611515"/>
            <a:ext cx="5504873" cy="52359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91C44C-7B14-4F06-A671-A4D39F70D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13" y="1611515"/>
            <a:ext cx="6123013" cy="5235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0B536C-2912-4A04-A283-D3F8DD025DC9}"/>
              </a:ext>
            </a:extLst>
          </p:cNvPr>
          <p:cNvSpPr txBox="1"/>
          <p:nvPr/>
        </p:nvSpPr>
        <p:spPr>
          <a:xfrm>
            <a:off x="2364509" y="2373745"/>
            <a:ext cx="2895388" cy="369332"/>
          </a:xfrm>
          <a:prstGeom prst="rect">
            <a:avLst/>
          </a:prstGeom>
          <a:noFill/>
        </p:spPr>
        <p:txBody>
          <a:bodyPr wrap="square" rtlCol="0">
            <a:spAutoFit/>
          </a:bodyPr>
          <a:lstStyle/>
          <a:p>
            <a:r>
              <a:rPr lang="en-US" dirty="0">
                <a:solidFill>
                  <a:schemeClr val="bg1"/>
                </a:solidFill>
              </a:rPr>
              <a:t>No Restriction on Response</a:t>
            </a:r>
          </a:p>
        </p:txBody>
      </p:sp>
      <p:sp>
        <p:nvSpPr>
          <p:cNvPr id="6" name="TextBox 5">
            <a:extLst>
              <a:ext uri="{FF2B5EF4-FFF2-40B4-BE49-F238E27FC236}">
                <a16:creationId xmlns:a16="http://schemas.microsoft.com/office/drawing/2014/main" id="{AAC9BAAA-7A06-448B-B371-300C1C132D94}"/>
              </a:ext>
            </a:extLst>
          </p:cNvPr>
          <p:cNvSpPr txBox="1"/>
          <p:nvPr/>
        </p:nvSpPr>
        <p:spPr>
          <a:xfrm>
            <a:off x="6646286" y="2097088"/>
            <a:ext cx="2895388" cy="369332"/>
          </a:xfrm>
          <a:prstGeom prst="rect">
            <a:avLst/>
          </a:prstGeom>
          <a:noFill/>
        </p:spPr>
        <p:txBody>
          <a:bodyPr wrap="square" rtlCol="0">
            <a:spAutoFit/>
          </a:bodyPr>
          <a:lstStyle/>
          <a:p>
            <a:r>
              <a:rPr lang="en-US" dirty="0">
                <a:solidFill>
                  <a:schemeClr val="bg1"/>
                </a:solidFill>
              </a:rPr>
              <a:t>Response&gt;1 million</a:t>
            </a:r>
          </a:p>
        </p:txBody>
      </p:sp>
    </p:spTree>
    <p:extLst>
      <p:ext uri="{BB962C8B-B14F-4D97-AF65-F5344CB8AC3E}">
        <p14:creationId xmlns:p14="http://schemas.microsoft.com/office/powerpoint/2010/main" val="3609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8249-C8AA-40A7-B157-12A7B19081FE}"/>
              </a:ext>
            </a:extLst>
          </p:cNvPr>
          <p:cNvSpPr>
            <a:spLocks noGrp="1"/>
          </p:cNvSpPr>
          <p:nvPr>
            <p:ph type="title"/>
          </p:nvPr>
        </p:nvSpPr>
        <p:spPr>
          <a:xfrm>
            <a:off x="1577641" y="1560353"/>
            <a:ext cx="4118484" cy="2105636"/>
          </a:xfrm>
        </p:spPr>
        <p:txBody>
          <a:bodyPr>
            <a:normAutofit/>
          </a:bodyPr>
          <a:lstStyle/>
          <a:p>
            <a:r>
              <a:rPr lang="en-US" dirty="0"/>
              <a:t>Correlation Map and </a:t>
            </a:r>
            <a:br>
              <a:rPr lang="en-US" dirty="0"/>
            </a:br>
            <a:r>
              <a:rPr lang="en-US" dirty="0"/>
              <a:t>Feature Reduction</a:t>
            </a:r>
          </a:p>
        </p:txBody>
      </p:sp>
      <p:pic>
        <p:nvPicPr>
          <p:cNvPr id="2052" name="Picture 4">
            <a:extLst>
              <a:ext uri="{FF2B5EF4-FFF2-40B4-BE49-F238E27FC236}">
                <a16:creationId xmlns:a16="http://schemas.microsoft.com/office/drawing/2014/main" id="{D29308C4-C6C5-4FA3-8B95-99E7FD805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945" y="390235"/>
            <a:ext cx="5809673" cy="5087661"/>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9D2E6F9F-6162-4241-8D93-EF3C79C89C4C}"/>
              </a:ext>
            </a:extLst>
          </p:cNvPr>
          <p:cNvPicPr>
            <a:picLocks noGrp="1" noChangeAspect="1"/>
          </p:cNvPicPr>
          <p:nvPr>
            <p:ph idx="1"/>
          </p:nvPr>
        </p:nvPicPr>
        <p:blipFill>
          <a:blip r:embed="rId3"/>
          <a:stretch>
            <a:fillRect/>
          </a:stretch>
        </p:blipFill>
        <p:spPr>
          <a:xfrm>
            <a:off x="1814235" y="5477896"/>
            <a:ext cx="8899947" cy="1019587"/>
          </a:xfrm>
          <a:prstGeom prst="rect">
            <a:avLst/>
          </a:prstGeom>
        </p:spPr>
      </p:pic>
    </p:spTree>
    <p:extLst>
      <p:ext uri="{BB962C8B-B14F-4D97-AF65-F5344CB8AC3E}">
        <p14:creationId xmlns:p14="http://schemas.microsoft.com/office/powerpoint/2010/main" val="267865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66E6-4A55-4862-984E-FFB632C132AD}"/>
              </a:ext>
            </a:extLst>
          </p:cNvPr>
          <p:cNvSpPr>
            <a:spLocks noGrp="1"/>
          </p:cNvSpPr>
          <p:nvPr>
            <p:ph type="title"/>
          </p:nvPr>
        </p:nvSpPr>
        <p:spPr/>
        <p:txBody>
          <a:bodyPr/>
          <a:lstStyle/>
          <a:p>
            <a:r>
              <a:rPr lang="en-US" dirty="0"/>
              <a:t>Data Prep and Feature Selection	</a:t>
            </a:r>
          </a:p>
        </p:txBody>
      </p:sp>
      <p:sp>
        <p:nvSpPr>
          <p:cNvPr id="3" name="Content Placeholder 2">
            <a:extLst>
              <a:ext uri="{FF2B5EF4-FFF2-40B4-BE49-F238E27FC236}">
                <a16:creationId xmlns:a16="http://schemas.microsoft.com/office/drawing/2014/main" id="{A1092A63-1B18-4589-8E72-8151EC3C5D3F}"/>
              </a:ext>
            </a:extLst>
          </p:cNvPr>
          <p:cNvSpPr>
            <a:spLocks noGrp="1"/>
          </p:cNvSpPr>
          <p:nvPr>
            <p:ph idx="1"/>
          </p:nvPr>
        </p:nvSpPr>
        <p:spPr/>
        <p:txBody>
          <a:bodyPr>
            <a:normAutofit fontScale="92500" lnSpcReduction="10000"/>
          </a:bodyPr>
          <a:lstStyle/>
          <a:p>
            <a:r>
              <a:rPr lang="en-US" dirty="0"/>
              <a:t>Remove “duplicate” columns (i.e. TOI1,TOI2,TOI3 in favor of TOI)</a:t>
            </a:r>
          </a:p>
          <a:p>
            <a:r>
              <a:rPr lang="en-US" dirty="0"/>
              <a:t>Remove columns with many NA’s (7 Non-Informative Columns)</a:t>
            </a:r>
          </a:p>
          <a:p>
            <a:r>
              <a:rPr lang="en-US" dirty="0"/>
              <a:t>Remove Rows with NA’s (About 140 rows)</a:t>
            </a:r>
          </a:p>
          <a:p>
            <a:r>
              <a:rPr lang="en-US" dirty="0"/>
              <a:t>Normalize all columns besides the response column</a:t>
            </a:r>
          </a:p>
          <a:p>
            <a:r>
              <a:rPr lang="en-US" dirty="0"/>
              <a:t>Used Backward Elimination for one set of Feature Selection</a:t>
            </a:r>
          </a:p>
          <a:p>
            <a:r>
              <a:rPr lang="en-US" dirty="0"/>
              <a:t>Used Lasso as another set of Feature selection</a:t>
            </a:r>
          </a:p>
          <a:p>
            <a:r>
              <a:rPr lang="en-US" dirty="0"/>
              <a:t>Response variable as is and Log of Response variable</a:t>
            </a:r>
          </a:p>
        </p:txBody>
      </p:sp>
    </p:spTree>
    <p:extLst>
      <p:ext uri="{BB962C8B-B14F-4D97-AF65-F5344CB8AC3E}">
        <p14:creationId xmlns:p14="http://schemas.microsoft.com/office/powerpoint/2010/main" val="36523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AB53-AC3E-4E16-899A-C1A329192834}"/>
              </a:ext>
            </a:extLst>
          </p:cNvPr>
          <p:cNvSpPr>
            <a:spLocks noGrp="1"/>
          </p:cNvSpPr>
          <p:nvPr>
            <p:ph type="title"/>
          </p:nvPr>
        </p:nvSpPr>
        <p:spPr/>
        <p:txBody>
          <a:bodyPr/>
          <a:lstStyle/>
          <a:p>
            <a:r>
              <a:rPr lang="en-US" dirty="0"/>
              <a:t>How Models were Implemented</a:t>
            </a:r>
          </a:p>
        </p:txBody>
      </p:sp>
      <p:sp>
        <p:nvSpPr>
          <p:cNvPr id="3" name="Content Placeholder 2">
            <a:extLst>
              <a:ext uri="{FF2B5EF4-FFF2-40B4-BE49-F238E27FC236}">
                <a16:creationId xmlns:a16="http://schemas.microsoft.com/office/drawing/2014/main" id="{A30D1A23-BF36-4264-9ABC-594C69D33B7E}"/>
              </a:ext>
            </a:extLst>
          </p:cNvPr>
          <p:cNvSpPr>
            <a:spLocks noGrp="1"/>
          </p:cNvSpPr>
          <p:nvPr>
            <p:ph idx="1"/>
          </p:nvPr>
        </p:nvSpPr>
        <p:spPr/>
        <p:txBody>
          <a:bodyPr>
            <a:normAutofit fontScale="92500" lnSpcReduction="10000"/>
          </a:bodyPr>
          <a:lstStyle/>
          <a:p>
            <a:r>
              <a:rPr lang="en-US" dirty="0"/>
              <a:t>All manually trimmed variables used in the model w/ no transformation on Y</a:t>
            </a:r>
          </a:p>
          <a:p>
            <a:r>
              <a:rPr lang="en-US" dirty="0"/>
              <a:t>All manually trimmed variables used in the model w/ log(Y)</a:t>
            </a:r>
          </a:p>
          <a:p>
            <a:r>
              <a:rPr lang="en-US" dirty="0"/>
              <a:t>Backwards Elimination variables used in the model w/ no transformation on Y</a:t>
            </a:r>
          </a:p>
          <a:p>
            <a:r>
              <a:rPr lang="en-US" dirty="0"/>
              <a:t>Backwards Elimination variables used in the model w/ log(Y)</a:t>
            </a:r>
          </a:p>
          <a:p>
            <a:r>
              <a:rPr lang="en-US" dirty="0"/>
              <a:t>Lasso Regression variables used in the model w/ no transformation on Y</a:t>
            </a:r>
          </a:p>
          <a:p>
            <a:r>
              <a:rPr lang="en-US" dirty="0"/>
              <a:t>Lasso Regression variables used in the model w/ log(Y)</a:t>
            </a:r>
          </a:p>
          <a:p>
            <a:r>
              <a:rPr lang="en-US" dirty="0"/>
              <a:t>Bootstrap was used to create confidence intervals</a:t>
            </a:r>
          </a:p>
          <a:p>
            <a:endParaRPr lang="en-US" dirty="0"/>
          </a:p>
          <a:p>
            <a:endParaRPr lang="en-US" dirty="0"/>
          </a:p>
        </p:txBody>
      </p:sp>
    </p:spTree>
    <p:extLst>
      <p:ext uri="{BB962C8B-B14F-4D97-AF65-F5344CB8AC3E}">
        <p14:creationId xmlns:p14="http://schemas.microsoft.com/office/powerpoint/2010/main" val="55759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EBA0-DE39-4607-B98D-69319CFDC4E0}"/>
              </a:ext>
            </a:extLst>
          </p:cNvPr>
          <p:cNvSpPr>
            <a:spLocks noGrp="1"/>
          </p:cNvSpPr>
          <p:nvPr>
            <p:ph type="title"/>
          </p:nvPr>
        </p:nvSpPr>
        <p:spPr/>
        <p:txBody>
          <a:bodyPr/>
          <a:lstStyle/>
          <a:p>
            <a:r>
              <a:rPr lang="en-US"/>
              <a:t>Lasso</a:t>
            </a:r>
            <a:endParaRPr lang="en-US" dirty="0"/>
          </a:p>
        </p:txBody>
      </p:sp>
      <p:sp>
        <p:nvSpPr>
          <p:cNvPr id="6" name="Content Placeholder 5">
            <a:extLst>
              <a:ext uri="{FF2B5EF4-FFF2-40B4-BE49-F238E27FC236}">
                <a16:creationId xmlns:a16="http://schemas.microsoft.com/office/drawing/2014/main" id="{46B09D9D-07EB-4349-A001-50FCE9DCB499}"/>
              </a:ext>
            </a:extLst>
          </p:cNvPr>
          <p:cNvSpPr>
            <a:spLocks noGrp="1"/>
          </p:cNvSpPr>
          <p:nvPr>
            <p:ph idx="1"/>
          </p:nvPr>
        </p:nvSpPr>
        <p:spPr/>
        <p:txBody>
          <a:bodyPr>
            <a:normAutofit/>
          </a:bodyPr>
          <a:lstStyle/>
          <a:p>
            <a:r>
              <a:rPr lang="en-US" dirty="0"/>
              <a:t>Python Function </a:t>
            </a:r>
            <a:r>
              <a:rPr lang="en-US" dirty="0" err="1"/>
              <a:t>LassoCV</a:t>
            </a:r>
            <a:r>
              <a:rPr lang="en-US" dirty="0"/>
              <a:t> did not Converge after 1 million iterations.</a:t>
            </a:r>
          </a:p>
        </p:txBody>
      </p:sp>
      <p:pic>
        <p:nvPicPr>
          <p:cNvPr id="2050" name="Picture 2">
            <a:extLst>
              <a:ext uri="{FF2B5EF4-FFF2-40B4-BE49-F238E27FC236}">
                <a16:creationId xmlns:a16="http://schemas.microsoft.com/office/drawing/2014/main" id="{F2731BEE-13D7-4A8B-896F-532759B1E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253" y="2699544"/>
            <a:ext cx="6028315" cy="39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08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8071-DF69-4062-B814-C29E2F956064}"/>
              </a:ext>
            </a:extLst>
          </p:cNvPr>
          <p:cNvSpPr>
            <a:spLocks noGrp="1"/>
          </p:cNvSpPr>
          <p:nvPr>
            <p:ph type="title"/>
          </p:nvPr>
        </p:nvSpPr>
        <p:spPr/>
        <p:txBody>
          <a:bodyPr/>
          <a:lstStyle/>
          <a:p>
            <a:r>
              <a:rPr lang="en-US" dirty="0"/>
              <a:t>Decision Tree Regression</a:t>
            </a:r>
          </a:p>
        </p:txBody>
      </p:sp>
      <p:sp>
        <p:nvSpPr>
          <p:cNvPr id="3" name="Content Placeholder 2">
            <a:extLst>
              <a:ext uri="{FF2B5EF4-FFF2-40B4-BE49-F238E27FC236}">
                <a16:creationId xmlns:a16="http://schemas.microsoft.com/office/drawing/2014/main" id="{4B9EFE6A-9228-4BEA-AD01-B80B3E1B390C}"/>
              </a:ext>
            </a:extLst>
          </p:cNvPr>
          <p:cNvSpPr>
            <a:spLocks noGrp="1"/>
          </p:cNvSpPr>
          <p:nvPr>
            <p:ph idx="1"/>
          </p:nvPr>
        </p:nvSpPr>
        <p:spPr/>
        <p:txBody>
          <a:bodyPr/>
          <a:lstStyle/>
          <a:p>
            <a:r>
              <a:rPr lang="en-US" dirty="0"/>
              <a:t>This produced a confidence interval of (1.8M,1.2M). Interestingly it appears it was fairly close at times, but way off at other times.</a:t>
            </a:r>
          </a:p>
        </p:txBody>
      </p:sp>
      <p:pic>
        <p:nvPicPr>
          <p:cNvPr id="3078" name="Picture 6">
            <a:extLst>
              <a:ext uri="{FF2B5EF4-FFF2-40B4-BE49-F238E27FC236}">
                <a16:creationId xmlns:a16="http://schemas.microsoft.com/office/drawing/2014/main" id="{22A9E14E-E1E6-4193-A67E-CB3FDBA1E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937" y="3121890"/>
            <a:ext cx="4848948" cy="354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71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3288</TotalTime>
  <Words>665</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NHL Player Salaries</vt:lpstr>
      <vt:lpstr>Data Set - Pros</vt:lpstr>
      <vt:lpstr>Data Set - Cons</vt:lpstr>
      <vt:lpstr>Cap Hit (Response Variable) Histogram</vt:lpstr>
      <vt:lpstr>Correlation Map and  Feature Reduction</vt:lpstr>
      <vt:lpstr>Data Prep and Feature Selection </vt:lpstr>
      <vt:lpstr>How Models were Implemented</vt:lpstr>
      <vt:lpstr>Lasso</vt:lpstr>
      <vt:lpstr>Decision Tree Regression</vt:lpstr>
      <vt:lpstr>Support Vector Regression (SVR)</vt:lpstr>
      <vt:lpstr>Stochastic Gradient Decent (SGD)</vt:lpstr>
      <vt:lpstr>Bagging</vt:lpstr>
      <vt:lpstr>Multi-layer perceptron (MLP) Neural Network</vt:lpstr>
      <vt:lpstr>Boosting</vt:lpstr>
      <vt:lpstr>PCA w/ Lasso</vt:lpstr>
      <vt:lpstr>Best Model: SGD</vt:lpstr>
      <vt:lpstr>Potential To help convergence</vt:lpstr>
      <vt:lpstr>Why we aren’t getting better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NHL Player Salaries</dc:title>
  <dc:creator>Hesketh, Charles</dc:creator>
  <cp:lastModifiedBy>Hesketh, Charles</cp:lastModifiedBy>
  <cp:revision>16</cp:revision>
  <dcterms:created xsi:type="dcterms:W3CDTF">2020-12-01T00:39:19Z</dcterms:created>
  <dcterms:modified xsi:type="dcterms:W3CDTF">2020-12-04T04:44:46Z</dcterms:modified>
</cp:coreProperties>
</file>