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7" r:id="rId2"/>
    <p:sldId id="258" r:id="rId3"/>
    <p:sldId id="259" r:id="rId4"/>
    <p:sldId id="260" r:id="rId5"/>
    <p:sldId id="263" r:id="rId6"/>
    <p:sldId id="261" r:id="rId7"/>
    <p:sldId id="264" r:id="rId8"/>
    <p:sldId id="266"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43A14E-FFC9-9344-A064-E76F51A3FB18}" v="17" dt="2025-03-26T06:29:14.9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48"/>
    <p:restoredTop sz="94551"/>
  </p:normalViewPr>
  <p:slideViewPr>
    <p:cSldViewPr snapToGrid="0" snapToObjects="1">
      <p:cViewPr varScale="1">
        <p:scale>
          <a:sx n="119" d="100"/>
          <a:sy n="119" d="100"/>
        </p:scale>
        <p:origin x="208"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olmes" userId="0d60a4ab-c45b-4e84-8ba2-8f5804476bf6" providerId="ADAL" clId="{1C43A14E-FFC9-9344-A064-E76F51A3FB18}"/>
    <pc:docChg chg="undo custSel addSld delSld modSld sldOrd">
      <pc:chgData name="Christopher Holmes" userId="0d60a4ab-c45b-4e84-8ba2-8f5804476bf6" providerId="ADAL" clId="{1C43A14E-FFC9-9344-A064-E76F51A3FB18}" dt="2025-03-26T06:31:12.788" v="861" actId="478"/>
      <pc:docMkLst>
        <pc:docMk/>
      </pc:docMkLst>
      <pc:sldChg chg="modSp mod">
        <pc:chgData name="Christopher Holmes" userId="0d60a4ab-c45b-4e84-8ba2-8f5804476bf6" providerId="ADAL" clId="{1C43A14E-FFC9-9344-A064-E76F51A3FB18}" dt="2025-03-26T05:00:21.142" v="606" actId="1036"/>
        <pc:sldMkLst>
          <pc:docMk/>
          <pc:sldMk cId="1230952123" sldId="258"/>
        </pc:sldMkLst>
        <pc:spChg chg="mod">
          <ac:chgData name="Christopher Holmes" userId="0d60a4ab-c45b-4e84-8ba2-8f5804476bf6" providerId="ADAL" clId="{1C43A14E-FFC9-9344-A064-E76F51A3FB18}" dt="2025-03-26T05:00:21.142" v="606" actId="1036"/>
          <ac:spMkLst>
            <pc:docMk/>
            <pc:sldMk cId="1230952123" sldId="258"/>
            <ac:spMk id="8" creationId="{D69DA9BD-B296-4357-FE4C-789352D7012A}"/>
          </ac:spMkLst>
        </pc:spChg>
      </pc:sldChg>
      <pc:sldChg chg="addSp delSp modSp mod">
        <pc:chgData name="Christopher Holmes" userId="0d60a4ab-c45b-4e84-8ba2-8f5804476bf6" providerId="ADAL" clId="{1C43A14E-FFC9-9344-A064-E76F51A3FB18}" dt="2025-03-26T05:05:08.211" v="657" actId="1076"/>
        <pc:sldMkLst>
          <pc:docMk/>
          <pc:sldMk cId="1390128054" sldId="260"/>
        </pc:sldMkLst>
        <pc:spChg chg="add del mod">
          <ac:chgData name="Christopher Holmes" userId="0d60a4ab-c45b-4e84-8ba2-8f5804476bf6" providerId="ADAL" clId="{1C43A14E-FFC9-9344-A064-E76F51A3FB18}" dt="2025-03-26T05:00:57.834" v="626" actId="478"/>
          <ac:spMkLst>
            <pc:docMk/>
            <pc:sldMk cId="1390128054" sldId="260"/>
            <ac:spMk id="5" creationId="{E2470F3A-FEBD-1295-F13A-2309DC2560F4}"/>
          </ac:spMkLst>
        </pc:spChg>
        <pc:spChg chg="add mod">
          <ac:chgData name="Christopher Holmes" userId="0d60a4ab-c45b-4e84-8ba2-8f5804476bf6" providerId="ADAL" clId="{1C43A14E-FFC9-9344-A064-E76F51A3FB18}" dt="2025-03-26T05:05:08.211" v="657" actId="1076"/>
          <ac:spMkLst>
            <pc:docMk/>
            <pc:sldMk cId="1390128054" sldId="260"/>
            <ac:spMk id="6" creationId="{1AA8177A-6E13-9814-41C9-5B33AD5742EA}"/>
          </ac:spMkLst>
        </pc:spChg>
      </pc:sldChg>
      <pc:sldChg chg="modSp mod">
        <pc:chgData name="Christopher Holmes" userId="0d60a4ab-c45b-4e84-8ba2-8f5804476bf6" providerId="ADAL" clId="{1C43A14E-FFC9-9344-A064-E76F51A3FB18}" dt="2025-03-26T05:05:50.547" v="658" actId="20577"/>
        <pc:sldMkLst>
          <pc:docMk/>
          <pc:sldMk cId="2924885642" sldId="261"/>
        </pc:sldMkLst>
        <pc:spChg chg="mod">
          <ac:chgData name="Christopher Holmes" userId="0d60a4ab-c45b-4e84-8ba2-8f5804476bf6" providerId="ADAL" clId="{1C43A14E-FFC9-9344-A064-E76F51A3FB18}" dt="2025-03-26T05:05:50.547" v="658" actId="20577"/>
          <ac:spMkLst>
            <pc:docMk/>
            <pc:sldMk cId="2924885642" sldId="261"/>
            <ac:spMk id="5" creationId="{47A85847-8D63-824F-9156-32D8F046DCDB}"/>
          </ac:spMkLst>
        </pc:spChg>
      </pc:sldChg>
      <pc:sldChg chg="del">
        <pc:chgData name="Christopher Holmes" userId="0d60a4ab-c45b-4e84-8ba2-8f5804476bf6" providerId="ADAL" clId="{1C43A14E-FFC9-9344-A064-E76F51A3FB18}" dt="2025-03-26T00:49:09.072" v="0" actId="2696"/>
        <pc:sldMkLst>
          <pc:docMk/>
          <pc:sldMk cId="3149778109" sldId="262"/>
        </pc:sldMkLst>
      </pc:sldChg>
      <pc:sldChg chg="addSp delSp modSp mod">
        <pc:chgData name="Christopher Holmes" userId="0d60a4ab-c45b-4e84-8ba2-8f5804476bf6" providerId="ADAL" clId="{1C43A14E-FFC9-9344-A064-E76F51A3FB18}" dt="2025-03-26T06:31:12.788" v="861" actId="478"/>
        <pc:sldMkLst>
          <pc:docMk/>
          <pc:sldMk cId="1289859479" sldId="264"/>
        </pc:sldMkLst>
        <pc:spChg chg="add del mod">
          <ac:chgData name="Christopher Holmes" userId="0d60a4ab-c45b-4e84-8ba2-8f5804476bf6" providerId="ADAL" clId="{1C43A14E-FFC9-9344-A064-E76F51A3FB18}" dt="2025-03-26T06:31:12.788" v="861" actId="478"/>
          <ac:spMkLst>
            <pc:docMk/>
            <pc:sldMk cId="1289859479" sldId="264"/>
            <ac:spMk id="3" creationId="{80CB2B92-1077-C2C4-F34A-94C88C32AC21}"/>
          </ac:spMkLst>
        </pc:spChg>
      </pc:sldChg>
      <pc:sldChg chg="modSp mod">
        <pc:chgData name="Christopher Holmes" userId="0d60a4ab-c45b-4e84-8ba2-8f5804476bf6" providerId="ADAL" clId="{1C43A14E-FFC9-9344-A064-E76F51A3FB18}" dt="2025-03-26T05:07:56.331" v="738" actId="27636"/>
        <pc:sldMkLst>
          <pc:docMk/>
          <pc:sldMk cId="343509286" sldId="266"/>
        </pc:sldMkLst>
        <pc:spChg chg="mod">
          <ac:chgData name="Christopher Holmes" userId="0d60a4ab-c45b-4e84-8ba2-8f5804476bf6" providerId="ADAL" clId="{1C43A14E-FFC9-9344-A064-E76F51A3FB18}" dt="2025-03-26T05:07:10.713" v="732" actId="20577"/>
          <ac:spMkLst>
            <pc:docMk/>
            <pc:sldMk cId="343509286" sldId="266"/>
            <ac:spMk id="3" creationId="{DF2CDFEA-A5A2-A717-531D-2440B46D01C6}"/>
          </ac:spMkLst>
        </pc:spChg>
        <pc:spChg chg="mod">
          <ac:chgData name="Christopher Holmes" userId="0d60a4ab-c45b-4e84-8ba2-8f5804476bf6" providerId="ADAL" clId="{1C43A14E-FFC9-9344-A064-E76F51A3FB18}" dt="2025-03-26T05:07:56.331" v="738" actId="27636"/>
          <ac:spMkLst>
            <pc:docMk/>
            <pc:sldMk cId="343509286" sldId="266"/>
            <ac:spMk id="4" creationId="{D2EA819C-42A7-CBD3-1D98-774450B5F193}"/>
          </ac:spMkLst>
        </pc:spChg>
      </pc:sldChg>
      <pc:sldChg chg="addSp modSp new mod ord">
        <pc:chgData name="Christopher Holmes" userId="0d60a4ab-c45b-4e84-8ba2-8f5804476bf6" providerId="ADAL" clId="{1C43A14E-FFC9-9344-A064-E76F51A3FB18}" dt="2025-03-26T01:02:53.869" v="600" actId="20577"/>
        <pc:sldMkLst>
          <pc:docMk/>
          <pc:sldMk cId="2032891095" sldId="267"/>
        </pc:sldMkLst>
        <pc:spChg chg="mod">
          <ac:chgData name="Christopher Holmes" userId="0d60a4ab-c45b-4e84-8ba2-8f5804476bf6" providerId="ADAL" clId="{1C43A14E-FFC9-9344-A064-E76F51A3FB18}" dt="2025-03-26T00:49:31.783" v="21" actId="20577"/>
          <ac:spMkLst>
            <pc:docMk/>
            <pc:sldMk cId="2032891095" sldId="267"/>
            <ac:spMk id="2" creationId="{F503D500-4A6A-54D5-502E-ECBB5F5BCCA6}"/>
          </ac:spMkLst>
        </pc:spChg>
        <pc:spChg chg="add mod">
          <ac:chgData name="Christopher Holmes" userId="0d60a4ab-c45b-4e84-8ba2-8f5804476bf6" providerId="ADAL" clId="{1C43A14E-FFC9-9344-A064-E76F51A3FB18}" dt="2025-03-26T01:00:32.778" v="582" actId="1076"/>
          <ac:spMkLst>
            <pc:docMk/>
            <pc:sldMk cId="2032891095" sldId="267"/>
            <ac:spMk id="3" creationId="{B24CF4A1-FF1C-C251-413E-959D19DCDB36}"/>
          </ac:spMkLst>
        </pc:spChg>
        <pc:spChg chg="add mod">
          <ac:chgData name="Christopher Holmes" userId="0d60a4ab-c45b-4e84-8ba2-8f5804476bf6" providerId="ADAL" clId="{1C43A14E-FFC9-9344-A064-E76F51A3FB18}" dt="2025-03-26T01:02:53.869" v="600" actId="20577"/>
          <ac:spMkLst>
            <pc:docMk/>
            <pc:sldMk cId="2032891095" sldId="267"/>
            <ac:spMk id="4" creationId="{DD1DDAB1-2AFA-C885-DD6B-AAED88294968}"/>
          </ac:spMkLst>
        </pc:spChg>
        <pc:picChg chg="add mod">
          <ac:chgData name="Christopher Holmes" userId="0d60a4ab-c45b-4e84-8ba2-8f5804476bf6" providerId="ADAL" clId="{1C43A14E-FFC9-9344-A064-E76F51A3FB18}" dt="2025-03-26T01:00:34.809" v="583" actId="1076"/>
          <ac:picMkLst>
            <pc:docMk/>
            <pc:sldMk cId="2032891095" sldId="267"/>
            <ac:picMk id="1026" creationId="{EB2F2078-CDBF-3EF2-7CC0-325C081921C8}"/>
          </ac:picMkLst>
        </pc:picChg>
        <pc:picChg chg="add mod">
          <ac:chgData name="Christopher Holmes" userId="0d60a4ab-c45b-4e84-8ba2-8f5804476bf6" providerId="ADAL" clId="{1C43A14E-FFC9-9344-A064-E76F51A3FB18}" dt="2025-03-26T01:00:38.131" v="584" actId="1076"/>
          <ac:picMkLst>
            <pc:docMk/>
            <pc:sldMk cId="2032891095" sldId="267"/>
            <ac:picMk id="1028" creationId="{60DFA860-568B-2D19-3C88-010E18BA6E6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130430"/>
            <a:ext cx="10363200" cy="1470025"/>
          </a:xfrm>
        </p:spPr>
        <p:txBody>
          <a:bodyPr/>
          <a:lstStyle>
            <a:lvl1pPr>
              <a:defRPr>
                <a:latin typeface="Helvetica" pitchFamily="2" charset="0"/>
              </a:defRPr>
            </a:lvl1pPr>
          </a:lstStyle>
          <a:p>
            <a:r>
              <a:rPr lang="en-US" dirty="0"/>
              <a:t>Blue Helvetica</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FC9FC0-36EA-3B49-8BCE-9E0B45F56174}" type="datetimeFigureOut">
              <a:rPr lang="en-US" smtClean="0"/>
              <a:t>3/25/25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6BFE9-DEC4-F04E-861D-1296A98615D5}" type="slidenum">
              <a:rPr lang="en-US" smtClean="0"/>
              <a:t>‹#›</a:t>
            </a:fld>
            <a:endParaRPr lang="en-US"/>
          </a:p>
        </p:txBody>
      </p:sp>
    </p:spTree>
    <p:extLst>
      <p:ext uri="{BB962C8B-B14F-4D97-AF65-F5344CB8AC3E}">
        <p14:creationId xmlns:p14="http://schemas.microsoft.com/office/powerpoint/2010/main" val="2318818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FC9FC0-36EA-3B49-8BCE-9E0B45F56174}" type="datetimeFigureOut">
              <a:rPr lang="en-US" smtClean="0"/>
              <a:t>3/25/25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6BFE9-DEC4-F04E-861D-1296A98615D5}" type="slidenum">
              <a:rPr lang="en-US" smtClean="0"/>
              <a:t>‹#›</a:t>
            </a:fld>
            <a:endParaRPr lang="en-US"/>
          </a:p>
        </p:txBody>
      </p:sp>
    </p:spTree>
    <p:extLst>
      <p:ext uri="{BB962C8B-B14F-4D97-AF65-F5344CB8AC3E}">
        <p14:creationId xmlns:p14="http://schemas.microsoft.com/office/powerpoint/2010/main" val="317792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FC9FC0-36EA-3B49-8BCE-9E0B45F56174}" type="datetimeFigureOut">
              <a:rPr lang="en-US" smtClean="0"/>
              <a:t>3/25/25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6BFE9-DEC4-F04E-861D-1296A98615D5}" type="slidenum">
              <a:rPr lang="en-US" smtClean="0"/>
              <a:t>‹#›</a:t>
            </a:fld>
            <a:endParaRPr lang="en-US"/>
          </a:p>
        </p:txBody>
      </p:sp>
    </p:spTree>
    <p:extLst>
      <p:ext uri="{BB962C8B-B14F-4D97-AF65-F5344CB8AC3E}">
        <p14:creationId xmlns:p14="http://schemas.microsoft.com/office/powerpoint/2010/main" val="1045987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itchFamily="2"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Helvetica" pitchFamily="2" charset="0"/>
              </a:defRPr>
            </a:lvl1pPr>
            <a:lvl2pPr>
              <a:defRPr>
                <a:latin typeface="Helvetica" pitchFamily="2" charset="0"/>
              </a:defRPr>
            </a:lvl2pPr>
            <a:lvl3pPr>
              <a:defRPr>
                <a:latin typeface="Helvetica" pitchFamily="2" charset="0"/>
              </a:defRPr>
            </a:lvl3pPr>
            <a:lvl4pPr>
              <a:defRPr>
                <a:latin typeface="Helvetica" pitchFamily="2" charset="0"/>
              </a:defRPr>
            </a:lvl4pPr>
            <a:lvl5pPr>
              <a:defRPr>
                <a:latin typeface="Helvetica"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Helvetica" pitchFamily="2" charset="0"/>
              </a:defRPr>
            </a:lvl1pPr>
          </a:lstStyle>
          <a:p>
            <a:fld id="{62FC9FC0-36EA-3B49-8BCE-9E0B45F56174}" type="datetimeFigureOut">
              <a:rPr lang="en-US" smtClean="0"/>
              <a:pPr/>
              <a:t>3/25/25</a:t>
            </a:fld>
            <a:endParaRPr lang="en-US" dirty="0"/>
          </a:p>
        </p:txBody>
      </p:sp>
      <p:sp>
        <p:nvSpPr>
          <p:cNvPr id="5" name="Footer Placeholder 4"/>
          <p:cNvSpPr>
            <a:spLocks noGrp="1"/>
          </p:cNvSpPr>
          <p:nvPr>
            <p:ph type="ftr" sz="quarter" idx="11"/>
          </p:nvPr>
        </p:nvSpPr>
        <p:spPr/>
        <p:txBody>
          <a:bodyPr/>
          <a:lstStyle>
            <a:lvl1pPr>
              <a:defRPr>
                <a:latin typeface="Helvetica" pitchFamily="2"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itchFamily="2" charset="0"/>
              </a:defRPr>
            </a:lvl1pPr>
          </a:lstStyle>
          <a:p>
            <a:fld id="{5C06BFE9-DEC4-F04E-861D-1296A98615D5}" type="slidenum">
              <a:rPr lang="en-US" smtClean="0"/>
              <a:pPr/>
              <a:t>‹#›</a:t>
            </a:fld>
            <a:endParaRPr lang="en-US"/>
          </a:p>
        </p:txBody>
      </p:sp>
    </p:spTree>
    <p:extLst>
      <p:ext uri="{BB962C8B-B14F-4D97-AF65-F5344CB8AC3E}">
        <p14:creationId xmlns:p14="http://schemas.microsoft.com/office/powerpoint/2010/main" val="2869301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4"/>
          </a:xfrm>
        </p:spPr>
        <p:txBody>
          <a:bodyPr anchor="t"/>
          <a:lstStyle>
            <a:lvl1pPr algn="l">
              <a:defRPr sz="4000" b="1" cap="all">
                <a:latin typeface="Helvetica" pitchFamily="2" charset="0"/>
              </a:defRPr>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C9FC0-36EA-3B49-8BCE-9E0B45F56174}" type="datetimeFigureOut">
              <a:rPr lang="en-US" smtClean="0"/>
              <a:t>3/25/25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6BFE9-DEC4-F04E-861D-1296A98615D5}" type="slidenum">
              <a:rPr lang="en-US" smtClean="0"/>
              <a:t>‹#›</a:t>
            </a:fld>
            <a:endParaRPr lang="en-US"/>
          </a:p>
        </p:txBody>
      </p:sp>
    </p:spTree>
    <p:extLst>
      <p:ext uri="{BB962C8B-B14F-4D97-AF65-F5344CB8AC3E}">
        <p14:creationId xmlns:p14="http://schemas.microsoft.com/office/powerpoint/2010/main" val="4210076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FC9FC0-36EA-3B49-8BCE-9E0B45F56174}" type="datetimeFigureOut">
              <a:rPr lang="en-US" smtClean="0"/>
              <a:t>3/25/25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6BFE9-DEC4-F04E-861D-1296A98615D5}" type="slidenum">
              <a:rPr lang="en-US" smtClean="0"/>
              <a:t>‹#›</a:t>
            </a:fld>
            <a:endParaRPr lang="en-US"/>
          </a:p>
        </p:txBody>
      </p:sp>
    </p:spTree>
    <p:extLst>
      <p:ext uri="{BB962C8B-B14F-4D97-AF65-F5344CB8AC3E}">
        <p14:creationId xmlns:p14="http://schemas.microsoft.com/office/powerpoint/2010/main" val="2602949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6"/>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6"/>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FC9FC0-36EA-3B49-8BCE-9E0B45F56174}" type="datetimeFigureOut">
              <a:rPr lang="en-US" smtClean="0"/>
              <a:t>3/25/25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06BFE9-DEC4-F04E-861D-1296A98615D5}" type="slidenum">
              <a:rPr lang="en-US" smtClean="0"/>
              <a:t>‹#›</a:t>
            </a:fld>
            <a:endParaRPr lang="en-US"/>
          </a:p>
        </p:txBody>
      </p:sp>
    </p:spTree>
    <p:extLst>
      <p:ext uri="{BB962C8B-B14F-4D97-AF65-F5344CB8AC3E}">
        <p14:creationId xmlns:p14="http://schemas.microsoft.com/office/powerpoint/2010/main" val="355958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FC9FC0-36EA-3B49-8BCE-9E0B45F56174}" type="datetimeFigureOut">
              <a:rPr lang="en-US" smtClean="0"/>
              <a:t>3/25/25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06BFE9-DEC4-F04E-861D-1296A98615D5}" type="slidenum">
              <a:rPr lang="en-US" smtClean="0"/>
              <a:t>‹#›</a:t>
            </a:fld>
            <a:endParaRPr lang="en-US"/>
          </a:p>
        </p:txBody>
      </p:sp>
    </p:spTree>
    <p:extLst>
      <p:ext uri="{BB962C8B-B14F-4D97-AF65-F5344CB8AC3E}">
        <p14:creationId xmlns:p14="http://schemas.microsoft.com/office/powerpoint/2010/main" val="1863389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C9FC0-36EA-3B49-8BCE-9E0B45F56174}" type="datetimeFigureOut">
              <a:rPr lang="en-US" smtClean="0"/>
              <a:t>3/25/25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06BFE9-DEC4-F04E-861D-1296A98615D5}" type="slidenum">
              <a:rPr lang="en-US" smtClean="0"/>
              <a:t>‹#›</a:t>
            </a:fld>
            <a:endParaRPr lang="en-US"/>
          </a:p>
        </p:txBody>
      </p:sp>
    </p:spTree>
    <p:extLst>
      <p:ext uri="{BB962C8B-B14F-4D97-AF65-F5344CB8AC3E}">
        <p14:creationId xmlns:p14="http://schemas.microsoft.com/office/powerpoint/2010/main" val="3845998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6" y="273052"/>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6"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C9FC0-36EA-3B49-8BCE-9E0B45F56174}" type="datetimeFigureOut">
              <a:rPr lang="en-US" smtClean="0"/>
              <a:t>3/25/25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6BFE9-DEC4-F04E-861D-1296A98615D5}" type="slidenum">
              <a:rPr lang="en-US" smtClean="0"/>
              <a:t>‹#›</a:t>
            </a:fld>
            <a:endParaRPr lang="en-US"/>
          </a:p>
        </p:txBody>
      </p:sp>
    </p:spTree>
    <p:extLst>
      <p:ext uri="{BB962C8B-B14F-4D97-AF65-F5344CB8AC3E}">
        <p14:creationId xmlns:p14="http://schemas.microsoft.com/office/powerpoint/2010/main" val="242294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C9FC0-36EA-3B49-8BCE-9E0B45F56174}" type="datetimeFigureOut">
              <a:rPr lang="en-US" smtClean="0"/>
              <a:t>3/25/25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6BFE9-DEC4-F04E-861D-1296A98615D5}" type="slidenum">
              <a:rPr lang="en-US" smtClean="0"/>
              <a:t>‹#›</a:t>
            </a:fld>
            <a:endParaRPr lang="en-US"/>
          </a:p>
        </p:txBody>
      </p:sp>
    </p:spTree>
    <p:extLst>
      <p:ext uri="{BB962C8B-B14F-4D97-AF65-F5344CB8AC3E}">
        <p14:creationId xmlns:p14="http://schemas.microsoft.com/office/powerpoint/2010/main" val="2511949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7060" y="0"/>
            <a:ext cx="11630781" cy="7015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822477"/>
            <a:ext cx="10972800" cy="53036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C9FC0-36EA-3B49-8BCE-9E0B45F56174}" type="datetimeFigureOut">
              <a:rPr lang="en-US" smtClean="0"/>
              <a:t>3/25/25</a:t>
            </a:fld>
            <a:endParaRPr lang="en-US"/>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6BFE9-DEC4-F04E-861D-1296A98615D5}" type="slidenum">
              <a:rPr lang="en-US" smtClean="0"/>
              <a:t>‹#›</a:t>
            </a:fld>
            <a:endParaRPr lang="en-US"/>
          </a:p>
        </p:txBody>
      </p:sp>
    </p:spTree>
    <p:extLst>
      <p:ext uri="{BB962C8B-B14F-4D97-AF65-F5344CB8AC3E}">
        <p14:creationId xmlns:p14="http://schemas.microsoft.com/office/powerpoint/2010/main" val="1533442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1" i="0" kern="1200">
          <a:solidFill>
            <a:schemeClr val="accent1">
              <a:lumMod val="75000"/>
            </a:schemeClr>
          </a:solidFill>
          <a:latin typeface="Helvetica" pitchFamily="2" charset="0"/>
          <a:ea typeface="+mj-ea"/>
          <a:cs typeface="Helvetica" pitchFamily="2" charset="0"/>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Helvetica" pitchFamily="2" charset="0"/>
          <a:ea typeface="+mn-ea"/>
          <a:cs typeface="Helvetica" pitchFamily="2" charset="0"/>
        </a:defRPr>
      </a:lvl1pPr>
      <a:lvl2pPr marL="742950" indent="-285750" algn="l" defTabSz="457200" rtl="0" eaLnBrk="1" latinLnBrk="0" hangingPunct="1">
        <a:spcBef>
          <a:spcPct val="20000"/>
        </a:spcBef>
        <a:buFont typeface="Arial"/>
        <a:buChar char="–"/>
        <a:defRPr sz="2400" kern="1200">
          <a:solidFill>
            <a:schemeClr val="tx1"/>
          </a:solidFill>
          <a:latin typeface="Helvetica" pitchFamily="2" charset="0"/>
          <a:ea typeface="+mn-ea"/>
          <a:cs typeface="Helvetica" pitchFamily="2" charset="0"/>
        </a:defRPr>
      </a:lvl2pPr>
      <a:lvl3pPr marL="1143000" indent="-228600" algn="l" defTabSz="457200" rtl="0" eaLnBrk="1" latinLnBrk="0" hangingPunct="1">
        <a:spcBef>
          <a:spcPct val="20000"/>
        </a:spcBef>
        <a:buFont typeface="Arial"/>
        <a:buChar char="•"/>
        <a:defRPr sz="1800" kern="1200">
          <a:solidFill>
            <a:schemeClr val="tx1"/>
          </a:solidFill>
          <a:latin typeface="Helvetica" pitchFamily="2" charset="0"/>
          <a:ea typeface="+mn-ea"/>
          <a:cs typeface="Helvetica" pitchFamily="2" charset="0"/>
        </a:defRPr>
      </a:lvl3pPr>
      <a:lvl4pPr marL="1600200" indent="-228600" algn="l" defTabSz="457200" rtl="0" eaLnBrk="1" latinLnBrk="0" hangingPunct="1">
        <a:spcBef>
          <a:spcPct val="20000"/>
        </a:spcBef>
        <a:buFont typeface="Arial"/>
        <a:buChar char="–"/>
        <a:defRPr sz="1800" kern="1200">
          <a:solidFill>
            <a:schemeClr val="tx1"/>
          </a:solidFill>
          <a:latin typeface="Helvetica" pitchFamily="2" charset="0"/>
          <a:ea typeface="+mn-ea"/>
          <a:cs typeface="Helvetica" pitchFamily="2" charset="0"/>
        </a:defRPr>
      </a:lvl4pPr>
      <a:lvl5pPr marL="2057400" indent="-228600" algn="l" defTabSz="457200" rtl="0" eaLnBrk="1" latinLnBrk="0" hangingPunct="1">
        <a:spcBef>
          <a:spcPct val="20000"/>
        </a:spcBef>
        <a:buFont typeface="Arial"/>
        <a:buChar char="»"/>
        <a:defRPr sz="1800" kern="1200">
          <a:solidFill>
            <a:schemeClr val="tx1"/>
          </a:solidFill>
          <a:latin typeface="Helvetica" pitchFamily="2" charset="0"/>
          <a:ea typeface="+mn-ea"/>
          <a:cs typeface="Helvetica" pitchFamily="2"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hyperlink" Target="https://projectionwizard.org/"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D500-4A6A-54D5-502E-ECBB5F5BCCA6}"/>
              </a:ext>
            </a:extLst>
          </p:cNvPr>
          <p:cNvSpPr>
            <a:spLocks noGrp="1"/>
          </p:cNvSpPr>
          <p:nvPr>
            <p:ph type="title"/>
          </p:nvPr>
        </p:nvSpPr>
        <p:spPr/>
        <p:txBody>
          <a:bodyPr/>
          <a:lstStyle/>
          <a:p>
            <a:r>
              <a:rPr lang="en-US" dirty="0"/>
              <a:t>Projections</a:t>
            </a:r>
          </a:p>
        </p:txBody>
      </p:sp>
      <p:sp>
        <p:nvSpPr>
          <p:cNvPr id="3" name="TextBox 2">
            <a:extLst>
              <a:ext uri="{FF2B5EF4-FFF2-40B4-BE49-F238E27FC236}">
                <a16:creationId xmlns:a16="http://schemas.microsoft.com/office/drawing/2014/main" id="{B24CF4A1-FF1C-C251-413E-959D19DCDB36}"/>
              </a:ext>
            </a:extLst>
          </p:cNvPr>
          <p:cNvSpPr txBox="1"/>
          <p:nvPr/>
        </p:nvSpPr>
        <p:spPr>
          <a:xfrm>
            <a:off x="1688122" y="587683"/>
            <a:ext cx="8189408" cy="646331"/>
          </a:xfrm>
          <a:prstGeom prst="rect">
            <a:avLst/>
          </a:prstGeom>
          <a:noFill/>
        </p:spPr>
        <p:txBody>
          <a:bodyPr wrap="square" rtlCol="0">
            <a:spAutoFit/>
          </a:bodyPr>
          <a:lstStyle/>
          <a:p>
            <a:pPr algn="l"/>
            <a:r>
              <a:rPr lang="en-US" dirty="0">
                <a:latin typeface="Helvetica" pitchFamily="2" charset="0"/>
                <a:cs typeface="Avenir Next Regular"/>
              </a:rPr>
              <a:t>A map </a:t>
            </a:r>
            <a:r>
              <a:rPr lang="en-US" b="1" i="1" dirty="0">
                <a:latin typeface="Helvetica" pitchFamily="2" charset="0"/>
                <a:cs typeface="Avenir Next Regular"/>
              </a:rPr>
              <a:t>projection </a:t>
            </a:r>
            <a:r>
              <a:rPr lang="en-US" dirty="0">
                <a:latin typeface="Helvetica" pitchFamily="2" charset="0"/>
                <a:cs typeface="Avenir Next Regular"/>
              </a:rPr>
              <a:t>is a mathematical transformation of latitude and longitude locations on the surface of a sphere (or ellipsoid) to locations on a plane</a:t>
            </a:r>
          </a:p>
        </p:txBody>
      </p:sp>
      <p:pic>
        <p:nvPicPr>
          <p:cNvPr id="1026" name="Picture 2">
            <a:extLst>
              <a:ext uri="{FF2B5EF4-FFF2-40B4-BE49-F238E27FC236}">
                <a16:creationId xmlns:a16="http://schemas.microsoft.com/office/drawing/2014/main" id="{EB2F2078-CDBF-3EF2-7CC0-325C081921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753457" y="1234014"/>
            <a:ext cx="8058737" cy="23473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1DDAB1-2AFA-C885-DD6B-AAED88294968}"/>
              </a:ext>
            </a:extLst>
          </p:cNvPr>
          <p:cNvSpPr txBox="1"/>
          <p:nvPr/>
        </p:nvSpPr>
        <p:spPr>
          <a:xfrm>
            <a:off x="823757" y="4341489"/>
            <a:ext cx="5444521" cy="1477328"/>
          </a:xfrm>
          <a:prstGeom prst="rect">
            <a:avLst/>
          </a:prstGeom>
          <a:noFill/>
        </p:spPr>
        <p:txBody>
          <a:bodyPr wrap="square" rtlCol="0">
            <a:spAutoFit/>
          </a:bodyPr>
          <a:lstStyle/>
          <a:p>
            <a:pPr algn="l"/>
            <a:r>
              <a:rPr lang="en-US" b="1" dirty="0">
                <a:latin typeface="Helvetica" pitchFamily="2" charset="0"/>
                <a:cs typeface="Avenir Next Regular"/>
              </a:rPr>
              <a:t>Challenges:</a:t>
            </a:r>
          </a:p>
          <a:p>
            <a:pPr marL="285750" indent="-285750" algn="l">
              <a:buFont typeface="Arial" panose="020B0604020202020204" pitchFamily="34" charset="0"/>
              <a:buChar char="•"/>
            </a:pPr>
            <a:r>
              <a:rPr lang="en-US" dirty="0">
                <a:latin typeface="Helvetica" pitchFamily="2" charset="0"/>
                <a:cs typeface="Avenir Next Regular"/>
              </a:rPr>
              <a:t>Global map projections must cut the sphere somewhere</a:t>
            </a:r>
          </a:p>
          <a:p>
            <a:pPr marL="285750" indent="-285750" algn="l">
              <a:buFont typeface="Arial" panose="020B0604020202020204" pitchFamily="34" charset="0"/>
              <a:buChar char="•"/>
            </a:pPr>
            <a:r>
              <a:rPr lang="en-US" dirty="0">
                <a:latin typeface="Helvetica" pitchFamily="2" charset="0"/>
                <a:cs typeface="Avenir Next Regular"/>
              </a:rPr>
              <a:t>All projections of a spherical surface onto a plane distort area or shape, or both</a:t>
            </a:r>
          </a:p>
        </p:txBody>
      </p:sp>
      <p:pic>
        <p:nvPicPr>
          <p:cNvPr id="1028" name="Picture 4" descr="orange peel">
            <a:extLst>
              <a:ext uri="{FF2B5EF4-FFF2-40B4-BE49-F238E27FC236}">
                <a16:creationId xmlns:a16="http://schemas.microsoft.com/office/drawing/2014/main" id="{60DFA860-568B-2D19-3C88-010E18BA6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9897" y="4113821"/>
            <a:ext cx="4679674" cy="265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891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0515-2588-0D4E-9500-A87DED215F5E}"/>
              </a:ext>
            </a:extLst>
          </p:cNvPr>
          <p:cNvSpPr>
            <a:spLocks noGrp="1"/>
          </p:cNvSpPr>
          <p:nvPr>
            <p:ph type="title"/>
          </p:nvPr>
        </p:nvSpPr>
        <p:spPr/>
        <p:txBody>
          <a:bodyPr/>
          <a:lstStyle/>
          <a:p>
            <a:r>
              <a:rPr lang="en-US" dirty="0"/>
              <a:t>Map projections: distortions in common projections</a:t>
            </a:r>
          </a:p>
        </p:txBody>
      </p:sp>
      <p:sp>
        <p:nvSpPr>
          <p:cNvPr id="3" name="TextBox 2">
            <a:extLst>
              <a:ext uri="{FF2B5EF4-FFF2-40B4-BE49-F238E27FC236}">
                <a16:creationId xmlns:a16="http://schemas.microsoft.com/office/drawing/2014/main" id="{40475BDB-86F1-0349-B360-4E21C0A6E65A}"/>
              </a:ext>
            </a:extLst>
          </p:cNvPr>
          <p:cNvSpPr txBox="1"/>
          <p:nvPr/>
        </p:nvSpPr>
        <p:spPr>
          <a:xfrm>
            <a:off x="437321" y="701524"/>
            <a:ext cx="11317357" cy="923330"/>
          </a:xfrm>
          <a:prstGeom prst="rect">
            <a:avLst/>
          </a:prstGeom>
          <a:noFill/>
        </p:spPr>
        <p:txBody>
          <a:bodyPr wrap="square" rtlCol="0">
            <a:spAutoFit/>
          </a:bodyPr>
          <a:lstStyle/>
          <a:p>
            <a:pPr algn="l"/>
            <a:r>
              <a:rPr lang="en-US" dirty="0">
                <a:latin typeface="Helvetica" pitchFamily="2" charset="0"/>
                <a:cs typeface="Avenir Next Regular"/>
              </a:rPr>
              <a:t>Ideally, map projections would preserve Area and Shape, but it is impossible to do both simultaneously.</a:t>
            </a:r>
          </a:p>
          <a:p>
            <a:pPr algn="l"/>
            <a:endParaRPr lang="en-US" dirty="0">
              <a:latin typeface="Helvetica" pitchFamily="2" charset="0"/>
              <a:cs typeface="Avenir Next Regular"/>
            </a:endParaRPr>
          </a:p>
          <a:p>
            <a:pPr algn="l"/>
            <a:r>
              <a:rPr lang="en-US" dirty="0">
                <a:latin typeface="Helvetica" pitchFamily="2" charset="0"/>
                <a:cs typeface="Avenir Next Regular"/>
              </a:rPr>
              <a:t>Indicatrix method: Show how equal-sized circles on Earth appear in the map projection.</a:t>
            </a:r>
          </a:p>
        </p:txBody>
      </p:sp>
      <p:sp>
        <p:nvSpPr>
          <p:cNvPr id="4" name="TextBox 3">
            <a:extLst>
              <a:ext uri="{FF2B5EF4-FFF2-40B4-BE49-F238E27FC236}">
                <a16:creationId xmlns:a16="http://schemas.microsoft.com/office/drawing/2014/main" id="{1DF36315-F377-4F46-B43D-FF63EA35FCBE}"/>
              </a:ext>
            </a:extLst>
          </p:cNvPr>
          <p:cNvSpPr txBox="1"/>
          <p:nvPr/>
        </p:nvSpPr>
        <p:spPr>
          <a:xfrm>
            <a:off x="894522" y="2016059"/>
            <a:ext cx="1159292" cy="369332"/>
          </a:xfrm>
          <a:prstGeom prst="rect">
            <a:avLst/>
          </a:prstGeom>
          <a:noFill/>
        </p:spPr>
        <p:txBody>
          <a:bodyPr wrap="none" rtlCol="0">
            <a:spAutoFit/>
          </a:bodyPr>
          <a:lstStyle/>
          <a:p>
            <a:pPr algn="l"/>
            <a:r>
              <a:rPr lang="en-US" b="1" dirty="0">
                <a:latin typeface="Helvetica" pitchFamily="2" charset="0"/>
                <a:cs typeface="Avenir Next Regular"/>
              </a:rPr>
              <a:t>Mercator</a:t>
            </a:r>
            <a:endParaRPr lang="en-US" dirty="0">
              <a:latin typeface="Helvetica" pitchFamily="2" charset="0"/>
              <a:cs typeface="Avenir Next Regular"/>
            </a:endParaRPr>
          </a:p>
        </p:txBody>
      </p:sp>
      <p:pic>
        <p:nvPicPr>
          <p:cNvPr id="2050" name="Picture 2" descr="Mercator Tissot Indicatrix">
            <a:extLst>
              <a:ext uri="{FF2B5EF4-FFF2-40B4-BE49-F238E27FC236}">
                <a16:creationId xmlns:a16="http://schemas.microsoft.com/office/drawing/2014/main" id="{CE49C364-61A3-704C-8813-47A5840F1B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481" r="23867"/>
          <a:stretch/>
        </p:blipFill>
        <p:spPr bwMode="auto">
          <a:xfrm>
            <a:off x="894521" y="2401092"/>
            <a:ext cx="4576477" cy="43674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1939BD-BC2D-2B40-91F0-488C9D7FD872}"/>
              </a:ext>
            </a:extLst>
          </p:cNvPr>
          <p:cNvSpPr txBox="1"/>
          <p:nvPr/>
        </p:nvSpPr>
        <p:spPr>
          <a:xfrm>
            <a:off x="5470998" y="3318446"/>
            <a:ext cx="6088211" cy="646331"/>
          </a:xfrm>
          <a:prstGeom prst="rect">
            <a:avLst/>
          </a:prstGeom>
          <a:noFill/>
        </p:spPr>
        <p:txBody>
          <a:bodyPr wrap="square" rtlCol="0">
            <a:spAutoFit/>
          </a:bodyPr>
          <a:lstStyle/>
          <a:p>
            <a:pPr algn="l"/>
            <a:r>
              <a:rPr lang="en-US" dirty="0">
                <a:latin typeface="Helvetica" pitchFamily="2" charset="0"/>
                <a:cs typeface="Avenir Next Regular"/>
              </a:rPr>
              <a:t>Each circle encloses the same area on Earth’s surface, but their sizes are very different in the Mercator projection.</a:t>
            </a:r>
          </a:p>
        </p:txBody>
      </p:sp>
      <p:sp>
        <p:nvSpPr>
          <p:cNvPr id="6" name="TextBox 5">
            <a:extLst>
              <a:ext uri="{FF2B5EF4-FFF2-40B4-BE49-F238E27FC236}">
                <a16:creationId xmlns:a16="http://schemas.microsoft.com/office/drawing/2014/main" id="{7E631CE0-F196-FC4F-8906-682684C848FC}"/>
              </a:ext>
            </a:extLst>
          </p:cNvPr>
          <p:cNvSpPr txBox="1"/>
          <p:nvPr/>
        </p:nvSpPr>
        <p:spPr>
          <a:xfrm>
            <a:off x="5470998" y="5341180"/>
            <a:ext cx="6556360" cy="646331"/>
          </a:xfrm>
          <a:prstGeom prst="rect">
            <a:avLst/>
          </a:prstGeom>
          <a:noFill/>
        </p:spPr>
        <p:txBody>
          <a:bodyPr wrap="square" rtlCol="0">
            <a:spAutoFit/>
          </a:bodyPr>
          <a:lstStyle/>
          <a:p>
            <a:pPr algn="l"/>
            <a:r>
              <a:rPr lang="en-US" b="1" i="1" dirty="0">
                <a:latin typeface="Helvetica" pitchFamily="2" charset="0"/>
                <a:cs typeface="Avenir Next Regular"/>
              </a:rPr>
              <a:t>Do not use Mercator for global maps.</a:t>
            </a:r>
          </a:p>
          <a:p>
            <a:pPr algn="l"/>
            <a:r>
              <a:rPr lang="en-US" dirty="0">
                <a:latin typeface="Helvetica" pitchFamily="2" charset="0"/>
                <a:cs typeface="Avenir Next Regular"/>
              </a:rPr>
              <a:t>Greenland is </a:t>
            </a:r>
            <a:r>
              <a:rPr lang="en-US" i="1" dirty="0">
                <a:latin typeface="Helvetica" pitchFamily="2" charset="0"/>
                <a:cs typeface="Avenir Next Regular"/>
              </a:rPr>
              <a:t>not</a:t>
            </a:r>
            <a:r>
              <a:rPr lang="en-US" dirty="0">
                <a:latin typeface="Helvetica" pitchFamily="2" charset="0"/>
                <a:cs typeface="Avenir Next Regular"/>
              </a:rPr>
              <a:t> the same size as Africa.</a:t>
            </a:r>
          </a:p>
        </p:txBody>
      </p:sp>
      <p:sp>
        <p:nvSpPr>
          <p:cNvPr id="7" name="TextBox 6">
            <a:extLst>
              <a:ext uri="{FF2B5EF4-FFF2-40B4-BE49-F238E27FC236}">
                <a16:creationId xmlns:a16="http://schemas.microsoft.com/office/drawing/2014/main" id="{811EBF64-18DC-0C41-B470-8049CB462241}"/>
              </a:ext>
            </a:extLst>
          </p:cNvPr>
          <p:cNvSpPr txBox="1"/>
          <p:nvPr/>
        </p:nvSpPr>
        <p:spPr>
          <a:xfrm>
            <a:off x="7176053" y="6550223"/>
            <a:ext cx="5143780" cy="307777"/>
          </a:xfrm>
          <a:prstGeom prst="rect">
            <a:avLst/>
          </a:prstGeom>
          <a:noFill/>
        </p:spPr>
        <p:txBody>
          <a:bodyPr wrap="none" rtlCol="0">
            <a:spAutoFit/>
          </a:bodyPr>
          <a:lstStyle/>
          <a:p>
            <a:pPr algn="l"/>
            <a:r>
              <a:rPr lang="en-US" sz="1400" dirty="0">
                <a:latin typeface="Helvetica" pitchFamily="2" charset="0"/>
                <a:cs typeface="Avenir Next Regular"/>
              </a:rPr>
              <a:t>Indicatrix images from Tobias Jung, https://map-</a:t>
            </a:r>
            <a:r>
              <a:rPr lang="en-US" sz="1400" dirty="0" err="1">
                <a:latin typeface="Helvetica" pitchFamily="2" charset="0"/>
                <a:cs typeface="Avenir Next Regular"/>
              </a:rPr>
              <a:t>projections.net</a:t>
            </a:r>
            <a:endParaRPr lang="en-US" sz="1400" dirty="0">
              <a:latin typeface="Helvetica" pitchFamily="2" charset="0"/>
              <a:cs typeface="Avenir Next Regular"/>
            </a:endParaRPr>
          </a:p>
        </p:txBody>
      </p:sp>
      <p:sp>
        <p:nvSpPr>
          <p:cNvPr id="8" name="TextBox 7">
            <a:extLst>
              <a:ext uri="{FF2B5EF4-FFF2-40B4-BE49-F238E27FC236}">
                <a16:creationId xmlns:a16="http://schemas.microsoft.com/office/drawing/2014/main" id="{D69DA9BD-B296-4357-FE4C-789352D7012A}"/>
              </a:ext>
            </a:extLst>
          </p:cNvPr>
          <p:cNvSpPr txBox="1"/>
          <p:nvPr/>
        </p:nvSpPr>
        <p:spPr>
          <a:xfrm>
            <a:off x="8370342" y="6010284"/>
            <a:ext cx="3980132" cy="646331"/>
          </a:xfrm>
          <a:prstGeom prst="rect">
            <a:avLst/>
          </a:prstGeom>
          <a:noFill/>
        </p:spPr>
        <p:txBody>
          <a:bodyPr wrap="square" rtlCol="0">
            <a:spAutoFit/>
          </a:bodyPr>
          <a:lstStyle/>
          <a:p>
            <a:pPr algn="l"/>
            <a:r>
              <a:rPr lang="en-US" dirty="0">
                <a:latin typeface="Helvetica" pitchFamily="2" charset="0"/>
                <a:cs typeface="Avenir Next Regular"/>
              </a:rPr>
              <a:t>Mercator is fine for tropics and small mid-latitude regions (&lt;~100 km)</a:t>
            </a:r>
          </a:p>
        </p:txBody>
      </p:sp>
    </p:spTree>
    <p:extLst>
      <p:ext uri="{BB962C8B-B14F-4D97-AF65-F5344CB8AC3E}">
        <p14:creationId xmlns:p14="http://schemas.microsoft.com/office/powerpoint/2010/main" val="1230952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0515-2588-0D4E-9500-A87DED215F5E}"/>
              </a:ext>
            </a:extLst>
          </p:cNvPr>
          <p:cNvSpPr>
            <a:spLocks noGrp="1"/>
          </p:cNvSpPr>
          <p:nvPr>
            <p:ph type="title"/>
          </p:nvPr>
        </p:nvSpPr>
        <p:spPr/>
        <p:txBody>
          <a:bodyPr/>
          <a:lstStyle/>
          <a:p>
            <a:r>
              <a:rPr lang="en-US" dirty="0"/>
              <a:t>Map projections: distortions in common projections</a:t>
            </a:r>
          </a:p>
        </p:txBody>
      </p:sp>
      <p:sp>
        <p:nvSpPr>
          <p:cNvPr id="4" name="TextBox 3">
            <a:extLst>
              <a:ext uri="{FF2B5EF4-FFF2-40B4-BE49-F238E27FC236}">
                <a16:creationId xmlns:a16="http://schemas.microsoft.com/office/drawing/2014/main" id="{1DF36315-F377-4F46-B43D-FF63EA35FCBE}"/>
              </a:ext>
            </a:extLst>
          </p:cNvPr>
          <p:cNvSpPr txBox="1"/>
          <p:nvPr/>
        </p:nvSpPr>
        <p:spPr>
          <a:xfrm>
            <a:off x="368878" y="3762903"/>
            <a:ext cx="1467068" cy="369332"/>
          </a:xfrm>
          <a:prstGeom prst="rect">
            <a:avLst/>
          </a:prstGeom>
          <a:noFill/>
        </p:spPr>
        <p:txBody>
          <a:bodyPr wrap="none" rtlCol="0">
            <a:spAutoFit/>
          </a:bodyPr>
          <a:lstStyle/>
          <a:p>
            <a:pPr algn="l"/>
            <a:r>
              <a:rPr lang="en-US" b="1" dirty="0">
                <a:latin typeface="Helvetica" pitchFamily="2" charset="0"/>
                <a:cs typeface="Avenir Next Regular"/>
              </a:rPr>
              <a:t>Equal Earth</a:t>
            </a:r>
            <a:endParaRPr lang="en-US" dirty="0">
              <a:latin typeface="Helvetica" pitchFamily="2" charset="0"/>
              <a:cs typeface="Avenir Next Regular"/>
            </a:endParaRPr>
          </a:p>
        </p:txBody>
      </p:sp>
      <p:pic>
        <p:nvPicPr>
          <p:cNvPr id="3074" name="Picture 2" descr="Equal Earth Tissot Indicatrix">
            <a:extLst>
              <a:ext uri="{FF2B5EF4-FFF2-40B4-BE49-F238E27FC236}">
                <a16:creationId xmlns:a16="http://schemas.microsoft.com/office/drawing/2014/main" id="{DCD8C346-E5A3-5B40-B318-E20E4D5C7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9675" y="3803633"/>
            <a:ext cx="5249940" cy="26277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quirectangular (0°) Tissot Indicatrix">
            <a:extLst>
              <a:ext uri="{FF2B5EF4-FFF2-40B4-BE49-F238E27FC236}">
                <a16:creationId xmlns:a16="http://schemas.microsoft.com/office/drawing/2014/main" id="{D702D0C9-8B8D-8046-AE89-790055889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9675" y="583540"/>
            <a:ext cx="5249940" cy="263795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D3F2B27-FD5B-1344-BB20-F57A383C6BC4}"/>
              </a:ext>
            </a:extLst>
          </p:cNvPr>
          <p:cNvSpPr txBox="1"/>
          <p:nvPr/>
        </p:nvSpPr>
        <p:spPr>
          <a:xfrm>
            <a:off x="336818" y="583540"/>
            <a:ext cx="1531188" cy="369332"/>
          </a:xfrm>
          <a:prstGeom prst="rect">
            <a:avLst/>
          </a:prstGeom>
          <a:noFill/>
        </p:spPr>
        <p:txBody>
          <a:bodyPr wrap="none" rtlCol="0">
            <a:spAutoFit/>
          </a:bodyPr>
          <a:lstStyle/>
          <a:p>
            <a:pPr algn="l"/>
            <a:r>
              <a:rPr lang="en-US" b="1" dirty="0">
                <a:latin typeface="Helvetica" pitchFamily="2" charset="0"/>
                <a:cs typeface="Avenir Next Regular"/>
              </a:rPr>
              <a:t>Plate </a:t>
            </a:r>
            <a:r>
              <a:rPr lang="en-US" b="1" dirty="0" err="1">
                <a:latin typeface="Helvetica" pitchFamily="2" charset="0"/>
                <a:cs typeface="Avenir Next Regular"/>
              </a:rPr>
              <a:t>Carrée</a:t>
            </a:r>
            <a:endParaRPr lang="en-US" dirty="0">
              <a:latin typeface="Helvetica" pitchFamily="2" charset="0"/>
              <a:cs typeface="Avenir Next Regular"/>
            </a:endParaRPr>
          </a:p>
        </p:txBody>
      </p:sp>
      <p:sp>
        <p:nvSpPr>
          <p:cNvPr id="7" name="TextBox 6">
            <a:extLst>
              <a:ext uri="{FF2B5EF4-FFF2-40B4-BE49-F238E27FC236}">
                <a16:creationId xmlns:a16="http://schemas.microsoft.com/office/drawing/2014/main" id="{B2844E31-576E-0A4D-BCBC-9F7D8AC30B8A}"/>
              </a:ext>
            </a:extLst>
          </p:cNvPr>
          <p:cNvSpPr txBox="1"/>
          <p:nvPr/>
        </p:nvSpPr>
        <p:spPr>
          <a:xfrm>
            <a:off x="457201" y="920774"/>
            <a:ext cx="4352474" cy="1477328"/>
          </a:xfrm>
          <a:prstGeom prst="rect">
            <a:avLst/>
          </a:prstGeom>
          <a:noFill/>
        </p:spPr>
        <p:txBody>
          <a:bodyPr wrap="square" rtlCol="0">
            <a:spAutoFit/>
          </a:bodyPr>
          <a:lstStyle/>
          <a:p>
            <a:pPr algn="l"/>
            <a:r>
              <a:rPr lang="en-US" dirty="0">
                <a:latin typeface="Helvetica" pitchFamily="2" charset="0"/>
                <a:cs typeface="Avenir Next Regular"/>
              </a:rPr>
              <a:t>(equal spacing for latitude and longitude)</a:t>
            </a:r>
          </a:p>
          <a:p>
            <a:pPr algn="l"/>
            <a:r>
              <a:rPr lang="en-US" dirty="0">
                <a:latin typeface="Helvetica" pitchFamily="2" charset="0"/>
                <a:cs typeface="Avenir Next Regular"/>
              </a:rPr>
              <a:t>Distorts Area and Shape</a:t>
            </a:r>
          </a:p>
          <a:p>
            <a:pPr algn="l"/>
            <a:endParaRPr lang="en-US" dirty="0">
              <a:latin typeface="Helvetica" pitchFamily="2" charset="0"/>
              <a:cs typeface="Avenir Next Regular"/>
            </a:endParaRPr>
          </a:p>
          <a:p>
            <a:pPr algn="l"/>
            <a:r>
              <a:rPr lang="en-US" dirty="0">
                <a:latin typeface="Helvetica" pitchFamily="2" charset="0"/>
                <a:cs typeface="Avenir Next Regular"/>
              </a:rPr>
              <a:t>Commonly used because it is simple and maximizes the spaced used on the page.</a:t>
            </a:r>
          </a:p>
        </p:txBody>
      </p:sp>
      <p:sp>
        <p:nvSpPr>
          <p:cNvPr id="12" name="TextBox 11">
            <a:extLst>
              <a:ext uri="{FF2B5EF4-FFF2-40B4-BE49-F238E27FC236}">
                <a16:creationId xmlns:a16="http://schemas.microsoft.com/office/drawing/2014/main" id="{9EE1BDD6-0A72-DD45-ABB4-93A6F2CF3D1B}"/>
              </a:ext>
            </a:extLst>
          </p:cNvPr>
          <p:cNvSpPr txBox="1"/>
          <p:nvPr/>
        </p:nvSpPr>
        <p:spPr>
          <a:xfrm>
            <a:off x="504104" y="4132235"/>
            <a:ext cx="2672526" cy="1200329"/>
          </a:xfrm>
          <a:prstGeom prst="rect">
            <a:avLst/>
          </a:prstGeom>
          <a:noFill/>
        </p:spPr>
        <p:txBody>
          <a:bodyPr wrap="none" rtlCol="0">
            <a:spAutoFit/>
          </a:bodyPr>
          <a:lstStyle/>
          <a:p>
            <a:pPr algn="l"/>
            <a:r>
              <a:rPr lang="en-US" dirty="0">
                <a:latin typeface="Helvetica" pitchFamily="2" charset="0"/>
                <a:cs typeface="Avenir Next Regular"/>
              </a:rPr>
              <a:t>Preserves Area </a:t>
            </a:r>
          </a:p>
          <a:p>
            <a:pPr algn="l"/>
            <a:r>
              <a:rPr lang="en-US" dirty="0">
                <a:latin typeface="Helvetica" pitchFamily="2" charset="0"/>
                <a:cs typeface="Avenir Next Regular"/>
              </a:rPr>
              <a:t>Modest Shape distortion</a:t>
            </a:r>
          </a:p>
          <a:p>
            <a:pPr algn="l"/>
            <a:endParaRPr lang="en-US" dirty="0">
              <a:latin typeface="Helvetica" pitchFamily="2" charset="0"/>
              <a:cs typeface="Avenir Next Regular"/>
            </a:endParaRPr>
          </a:p>
          <a:p>
            <a:pPr algn="l"/>
            <a:r>
              <a:rPr lang="en-US" dirty="0">
                <a:latin typeface="Helvetica" pitchFamily="2" charset="0"/>
                <a:cs typeface="Avenir Next Regular"/>
              </a:rPr>
              <a:t>A good choice.</a:t>
            </a:r>
          </a:p>
        </p:txBody>
      </p:sp>
    </p:spTree>
    <p:extLst>
      <p:ext uri="{BB962C8B-B14F-4D97-AF65-F5344CB8AC3E}">
        <p14:creationId xmlns:p14="http://schemas.microsoft.com/office/powerpoint/2010/main" val="53941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AAF2-5CED-0B4D-8CB1-C614334EE434}"/>
              </a:ext>
            </a:extLst>
          </p:cNvPr>
          <p:cNvSpPr>
            <a:spLocks noGrp="1"/>
          </p:cNvSpPr>
          <p:nvPr>
            <p:ph type="title"/>
          </p:nvPr>
        </p:nvSpPr>
        <p:spPr/>
        <p:txBody>
          <a:bodyPr/>
          <a:lstStyle/>
          <a:p>
            <a:r>
              <a:rPr lang="en-US" dirty="0"/>
              <a:t>Map projections: distortions in common projections</a:t>
            </a:r>
          </a:p>
        </p:txBody>
      </p:sp>
      <p:pic>
        <p:nvPicPr>
          <p:cNvPr id="4098" name="Picture 2" descr="Lambert conformal conic Tissot Indicatrix">
            <a:extLst>
              <a:ext uri="{FF2B5EF4-FFF2-40B4-BE49-F238E27FC236}">
                <a16:creationId xmlns:a16="http://schemas.microsoft.com/office/drawing/2014/main" id="{B03D469E-1FF3-0845-90CF-D84ACDF68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7930" y="895270"/>
            <a:ext cx="4968027" cy="2496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B0272EF-790B-414D-AFCA-DD5990939F8A}"/>
              </a:ext>
            </a:extLst>
          </p:cNvPr>
          <p:cNvSpPr txBox="1"/>
          <p:nvPr/>
        </p:nvSpPr>
        <p:spPr>
          <a:xfrm>
            <a:off x="287060" y="928171"/>
            <a:ext cx="4968027" cy="2031325"/>
          </a:xfrm>
          <a:prstGeom prst="rect">
            <a:avLst/>
          </a:prstGeom>
          <a:noFill/>
        </p:spPr>
        <p:txBody>
          <a:bodyPr wrap="none" rtlCol="0">
            <a:spAutoFit/>
          </a:bodyPr>
          <a:lstStyle/>
          <a:p>
            <a:pPr algn="l"/>
            <a:r>
              <a:rPr lang="en-US" b="1" dirty="0">
                <a:latin typeface="Helvetica" pitchFamily="2" charset="0"/>
                <a:cs typeface="Avenir Next Regular"/>
              </a:rPr>
              <a:t>Lambert Conformal Conic</a:t>
            </a:r>
          </a:p>
          <a:p>
            <a:pPr algn="l"/>
            <a:r>
              <a:rPr lang="en-US" dirty="0">
                <a:latin typeface="Helvetica" pitchFamily="2" charset="0"/>
                <a:cs typeface="Avenir Next Regular"/>
              </a:rPr>
              <a:t>Preserves Shape</a:t>
            </a:r>
          </a:p>
          <a:p>
            <a:pPr algn="l"/>
            <a:r>
              <a:rPr lang="en-US" dirty="0">
                <a:latin typeface="Helvetica" pitchFamily="2" charset="0"/>
                <a:cs typeface="Avenir Next Regular"/>
              </a:rPr>
              <a:t>Size distortion is acceptable for </a:t>
            </a:r>
            <a:r>
              <a:rPr lang="en-US" b="1" i="1" dirty="0">
                <a:latin typeface="Helvetica" pitchFamily="2" charset="0"/>
                <a:cs typeface="Avenir Next Regular"/>
              </a:rPr>
              <a:t>regional</a:t>
            </a:r>
            <a:r>
              <a:rPr lang="en-US" i="1" dirty="0">
                <a:latin typeface="Helvetica" pitchFamily="2" charset="0"/>
                <a:cs typeface="Avenir Next Regular"/>
              </a:rPr>
              <a:t> </a:t>
            </a:r>
            <a:r>
              <a:rPr lang="en-US" dirty="0">
                <a:latin typeface="Helvetica" pitchFamily="2" charset="0"/>
                <a:cs typeface="Avenir Next Regular"/>
              </a:rPr>
              <a:t>maps</a:t>
            </a:r>
          </a:p>
          <a:p>
            <a:pPr algn="l"/>
            <a:endParaRPr lang="en-US" dirty="0">
              <a:latin typeface="Helvetica" pitchFamily="2" charset="0"/>
              <a:cs typeface="Avenir Next Regular"/>
            </a:endParaRPr>
          </a:p>
          <a:p>
            <a:pPr algn="l"/>
            <a:r>
              <a:rPr lang="en-US" dirty="0">
                <a:latin typeface="Helvetica" pitchFamily="2" charset="0"/>
                <a:cs typeface="Avenir Next Regular"/>
              </a:rPr>
              <a:t>Commonly used for </a:t>
            </a:r>
          </a:p>
          <a:p>
            <a:pPr algn="l"/>
            <a:r>
              <a:rPr lang="en-US" dirty="0">
                <a:latin typeface="Helvetica" pitchFamily="2" charset="0"/>
                <a:cs typeface="Avenir Next Regular"/>
              </a:rPr>
              <a:t>Contiguous United States (CONUS) and </a:t>
            </a:r>
          </a:p>
          <a:p>
            <a:pPr algn="l"/>
            <a:r>
              <a:rPr lang="en-US" dirty="0">
                <a:latin typeface="Helvetica" pitchFamily="2" charset="0"/>
                <a:cs typeface="Avenir Next Regular"/>
              </a:rPr>
              <a:t>North America</a:t>
            </a:r>
          </a:p>
        </p:txBody>
      </p:sp>
      <p:pic>
        <p:nvPicPr>
          <p:cNvPr id="4100" name="Picture 4" descr="Lambert (conformal) Conic-Tissot's Ellipses of distortion">
            <a:extLst>
              <a:ext uri="{FF2B5EF4-FFF2-40B4-BE49-F238E27FC236}">
                <a16:creationId xmlns:a16="http://schemas.microsoft.com/office/drawing/2014/main" id="{0D23C0A2-B39F-1946-A882-2C25FE5BC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842" y="3382325"/>
            <a:ext cx="5511798" cy="34756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6B8AC67-F418-BA45-9632-A42E3F63E0DB}"/>
              </a:ext>
            </a:extLst>
          </p:cNvPr>
          <p:cNvSpPr txBox="1"/>
          <p:nvPr/>
        </p:nvSpPr>
        <p:spPr>
          <a:xfrm>
            <a:off x="287060" y="3391574"/>
            <a:ext cx="5583580" cy="369332"/>
          </a:xfrm>
          <a:prstGeom prst="rect">
            <a:avLst/>
          </a:prstGeom>
          <a:noFill/>
        </p:spPr>
        <p:txBody>
          <a:bodyPr wrap="none" rtlCol="0">
            <a:spAutoFit/>
          </a:bodyPr>
          <a:lstStyle/>
          <a:p>
            <a:pPr algn="l"/>
            <a:r>
              <a:rPr lang="en-US" dirty="0">
                <a:latin typeface="Helvetica" pitchFamily="2" charset="0"/>
                <a:cs typeface="Avenir Next Regular"/>
              </a:rPr>
              <a:t>Size distortion is not perceptible on this regional map</a:t>
            </a:r>
          </a:p>
        </p:txBody>
      </p:sp>
      <p:sp>
        <p:nvSpPr>
          <p:cNvPr id="6" name="TextBox 5">
            <a:extLst>
              <a:ext uri="{FF2B5EF4-FFF2-40B4-BE49-F238E27FC236}">
                <a16:creationId xmlns:a16="http://schemas.microsoft.com/office/drawing/2014/main" id="{1AA8177A-6E13-9814-41C9-5B33AD5742EA}"/>
              </a:ext>
            </a:extLst>
          </p:cNvPr>
          <p:cNvSpPr txBox="1"/>
          <p:nvPr/>
        </p:nvSpPr>
        <p:spPr>
          <a:xfrm>
            <a:off x="6577930" y="4517453"/>
            <a:ext cx="5186035" cy="2031325"/>
          </a:xfrm>
          <a:prstGeom prst="rect">
            <a:avLst/>
          </a:prstGeom>
          <a:noFill/>
        </p:spPr>
        <p:txBody>
          <a:bodyPr wrap="none" rtlCol="0">
            <a:spAutoFit/>
          </a:bodyPr>
          <a:lstStyle/>
          <a:p>
            <a:pPr algn="l"/>
            <a:r>
              <a:rPr lang="en-US" b="1" dirty="0">
                <a:latin typeface="Helvetica" pitchFamily="2" charset="0"/>
                <a:cs typeface="Avenir Next Regular"/>
              </a:rPr>
              <a:t>Albers Equal Area</a:t>
            </a:r>
          </a:p>
          <a:p>
            <a:pPr algn="l"/>
            <a:r>
              <a:rPr lang="en-US" dirty="0">
                <a:latin typeface="Helvetica" pitchFamily="2" charset="0"/>
                <a:cs typeface="Avenir Next Regular"/>
              </a:rPr>
              <a:t>Preserves Area</a:t>
            </a:r>
          </a:p>
          <a:p>
            <a:pPr algn="l"/>
            <a:r>
              <a:rPr lang="en-US" dirty="0">
                <a:latin typeface="Helvetica" pitchFamily="2" charset="0"/>
                <a:cs typeface="Avenir Next Regular"/>
              </a:rPr>
              <a:t>Shape distortion is acceptable for </a:t>
            </a:r>
            <a:r>
              <a:rPr lang="en-US" b="1" i="1" dirty="0">
                <a:latin typeface="Helvetica" pitchFamily="2" charset="0"/>
                <a:cs typeface="Avenir Next Regular"/>
              </a:rPr>
              <a:t>regional</a:t>
            </a:r>
            <a:r>
              <a:rPr lang="en-US" i="1" dirty="0">
                <a:latin typeface="Helvetica" pitchFamily="2" charset="0"/>
                <a:cs typeface="Avenir Next Regular"/>
              </a:rPr>
              <a:t> </a:t>
            </a:r>
            <a:r>
              <a:rPr lang="en-US" dirty="0">
                <a:latin typeface="Helvetica" pitchFamily="2" charset="0"/>
                <a:cs typeface="Avenir Next Regular"/>
              </a:rPr>
              <a:t>maps</a:t>
            </a:r>
          </a:p>
          <a:p>
            <a:pPr algn="l"/>
            <a:endParaRPr lang="en-US" dirty="0">
              <a:latin typeface="Helvetica" pitchFamily="2" charset="0"/>
              <a:cs typeface="Avenir Next Regular"/>
            </a:endParaRPr>
          </a:p>
          <a:p>
            <a:pPr algn="l"/>
            <a:r>
              <a:rPr lang="en-US" dirty="0">
                <a:latin typeface="Helvetica" pitchFamily="2" charset="0"/>
                <a:cs typeface="Avenir Next Regular"/>
              </a:rPr>
              <a:t>Commonly used for </a:t>
            </a:r>
          </a:p>
          <a:p>
            <a:pPr algn="l"/>
            <a:r>
              <a:rPr lang="en-US" dirty="0">
                <a:latin typeface="Helvetica" pitchFamily="2" charset="0"/>
                <a:cs typeface="Avenir Next Regular"/>
              </a:rPr>
              <a:t>Contiguous United States (CONUS) and </a:t>
            </a:r>
          </a:p>
          <a:p>
            <a:pPr algn="l"/>
            <a:r>
              <a:rPr lang="en-US" dirty="0">
                <a:latin typeface="Helvetica" pitchFamily="2" charset="0"/>
                <a:cs typeface="Avenir Next Regular"/>
              </a:rPr>
              <a:t>North America</a:t>
            </a:r>
          </a:p>
        </p:txBody>
      </p:sp>
    </p:spTree>
    <p:extLst>
      <p:ext uri="{BB962C8B-B14F-4D97-AF65-F5344CB8AC3E}">
        <p14:creationId xmlns:p14="http://schemas.microsoft.com/office/powerpoint/2010/main" val="1390128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0349-B931-ADF9-5E67-117F7071ABB9}"/>
              </a:ext>
            </a:extLst>
          </p:cNvPr>
          <p:cNvSpPr>
            <a:spLocks noGrp="1"/>
          </p:cNvSpPr>
          <p:nvPr>
            <p:ph type="title"/>
          </p:nvPr>
        </p:nvSpPr>
        <p:spPr/>
        <p:txBody>
          <a:bodyPr/>
          <a:lstStyle/>
          <a:p>
            <a:r>
              <a:rPr lang="en-US" dirty="0"/>
              <a:t>Map projections: distortions in common projections</a:t>
            </a:r>
          </a:p>
        </p:txBody>
      </p:sp>
      <p:sp>
        <p:nvSpPr>
          <p:cNvPr id="3" name="TextBox 2">
            <a:extLst>
              <a:ext uri="{FF2B5EF4-FFF2-40B4-BE49-F238E27FC236}">
                <a16:creationId xmlns:a16="http://schemas.microsoft.com/office/drawing/2014/main" id="{E0F23A40-8306-0EF1-64C2-EF9C86AA4E1C}"/>
              </a:ext>
            </a:extLst>
          </p:cNvPr>
          <p:cNvSpPr txBox="1"/>
          <p:nvPr/>
        </p:nvSpPr>
        <p:spPr>
          <a:xfrm>
            <a:off x="287060" y="1083446"/>
            <a:ext cx="5404043" cy="2031325"/>
          </a:xfrm>
          <a:prstGeom prst="rect">
            <a:avLst/>
          </a:prstGeom>
          <a:noFill/>
        </p:spPr>
        <p:txBody>
          <a:bodyPr wrap="none" rtlCol="0">
            <a:spAutoFit/>
          </a:bodyPr>
          <a:lstStyle/>
          <a:p>
            <a:pPr algn="l"/>
            <a:r>
              <a:rPr lang="en-US" b="1" dirty="0">
                <a:latin typeface="Helvetica" pitchFamily="2" charset="0"/>
                <a:cs typeface="Avenir Next Regular"/>
              </a:rPr>
              <a:t>Transverse Mercator</a:t>
            </a:r>
          </a:p>
          <a:p>
            <a:pPr algn="l"/>
            <a:r>
              <a:rPr lang="en-US" dirty="0">
                <a:latin typeface="Helvetica" pitchFamily="2" charset="0"/>
                <a:cs typeface="Avenir Next Regular"/>
              </a:rPr>
              <a:t>Preserves Shape</a:t>
            </a:r>
          </a:p>
          <a:p>
            <a:pPr algn="l"/>
            <a:r>
              <a:rPr lang="en-US" dirty="0">
                <a:latin typeface="Helvetica" pitchFamily="2" charset="0"/>
                <a:cs typeface="Avenir Next Regular"/>
              </a:rPr>
              <a:t>Size distortion is acceptable for </a:t>
            </a:r>
            <a:r>
              <a:rPr lang="en-US" b="1" i="1" dirty="0">
                <a:latin typeface="Helvetica" pitchFamily="2" charset="0"/>
                <a:cs typeface="Avenir Next Regular"/>
              </a:rPr>
              <a:t>regional</a:t>
            </a:r>
            <a:r>
              <a:rPr lang="en-US" i="1" dirty="0">
                <a:latin typeface="Helvetica" pitchFamily="2" charset="0"/>
                <a:cs typeface="Avenir Next Regular"/>
              </a:rPr>
              <a:t> </a:t>
            </a:r>
            <a:r>
              <a:rPr lang="en-US" dirty="0">
                <a:latin typeface="Helvetica" pitchFamily="2" charset="0"/>
                <a:cs typeface="Avenir Next Regular"/>
              </a:rPr>
              <a:t>maps</a:t>
            </a:r>
          </a:p>
          <a:p>
            <a:pPr algn="l"/>
            <a:r>
              <a:rPr lang="en-US" dirty="0">
                <a:latin typeface="Helvetica" pitchFamily="2" charset="0"/>
                <a:cs typeface="Avenir Next Regular"/>
              </a:rPr>
              <a:t>(≲ 500 km width)</a:t>
            </a:r>
          </a:p>
          <a:p>
            <a:pPr algn="l"/>
            <a:endParaRPr lang="en-US" dirty="0">
              <a:latin typeface="Helvetica" pitchFamily="2" charset="0"/>
              <a:cs typeface="Avenir Next Regular"/>
            </a:endParaRPr>
          </a:p>
          <a:p>
            <a:r>
              <a:rPr lang="en-US" dirty="0">
                <a:latin typeface="Helvetica" pitchFamily="2" charset="0"/>
                <a:cs typeface="Avenir Next Regular"/>
              </a:rPr>
              <a:t>Commonly used for state maps, topographic maps,</a:t>
            </a:r>
          </a:p>
          <a:p>
            <a:pPr algn="l"/>
            <a:r>
              <a:rPr lang="en-US" dirty="0">
                <a:latin typeface="Helvetica" pitchFamily="2" charset="0"/>
                <a:cs typeface="Avenir Next Regular"/>
              </a:rPr>
              <a:t>smaller areas</a:t>
            </a:r>
          </a:p>
        </p:txBody>
      </p:sp>
      <p:pic>
        <p:nvPicPr>
          <p:cNvPr id="1026" name="Picture 2" descr="21. The UTM Grid and Transverse Mercator Projection | The Nature of  Geographic Information">
            <a:extLst>
              <a:ext uri="{FF2B5EF4-FFF2-40B4-BE49-F238E27FC236}">
                <a16:creationId xmlns:a16="http://schemas.microsoft.com/office/drawing/2014/main" id="{A823B0A2-BBA7-18D9-6878-0061162F6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8700" y="701524"/>
            <a:ext cx="60833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46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3FD6-1823-334D-8BAE-68B48D7DFE3A}"/>
              </a:ext>
            </a:extLst>
          </p:cNvPr>
          <p:cNvSpPr>
            <a:spLocks noGrp="1"/>
          </p:cNvSpPr>
          <p:nvPr>
            <p:ph type="title"/>
          </p:nvPr>
        </p:nvSpPr>
        <p:spPr/>
        <p:txBody>
          <a:bodyPr/>
          <a:lstStyle/>
          <a:p>
            <a:r>
              <a:rPr lang="en-US" dirty="0"/>
              <a:t>Map projections: distortions in common projections</a:t>
            </a:r>
          </a:p>
        </p:txBody>
      </p:sp>
      <p:sp>
        <p:nvSpPr>
          <p:cNvPr id="3" name="Rectangle 2">
            <a:extLst>
              <a:ext uri="{FF2B5EF4-FFF2-40B4-BE49-F238E27FC236}">
                <a16:creationId xmlns:a16="http://schemas.microsoft.com/office/drawing/2014/main" id="{ADBB8F92-E526-A44A-8820-63939967BA12}"/>
              </a:ext>
            </a:extLst>
          </p:cNvPr>
          <p:cNvSpPr>
            <a:spLocks noChangeArrowheads="1"/>
          </p:cNvSpPr>
          <p:nvPr/>
        </p:nvSpPr>
        <p:spPr bwMode="auto">
          <a:xfrm>
            <a:off x="5883965" y="1244875"/>
            <a:ext cx="3047383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47A85847-8D63-824F-9156-32D8F046DCDB}"/>
              </a:ext>
            </a:extLst>
          </p:cNvPr>
          <p:cNvSpPr txBox="1"/>
          <p:nvPr/>
        </p:nvSpPr>
        <p:spPr>
          <a:xfrm>
            <a:off x="287059" y="1047440"/>
            <a:ext cx="4719839" cy="2585323"/>
          </a:xfrm>
          <a:prstGeom prst="rect">
            <a:avLst/>
          </a:prstGeom>
          <a:noFill/>
        </p:spPr>
        <p:txBody>
          <a:bodyPr wrap="square" rtlCol="0">
            <a:spAutoFit/>
          </a:bodyPr>
          <a:lstStyle/>
          <a:p>
            <a:pPr algn="l"/>
            <a:r>
              <a:rPr lang="en-US" b="1" dirty="0">
                <a:latin typeface="Helvetica" pitchFamily="2" charset="0"/>
                <a:cs typeface="Avenir Next Regular"/>
              </a:rPr>
              <a:t>Geostationary satellite perspective</a:t>
            </a:r>
          </a:p>
          <a:p>
            <a:pPr algn="l"/>
            <a:r>
              <a:rPr lang="en-US" dirty="0">
                <a:latin typeface="Helvetica" pitchFamily="2" charset="0"/>
                <a:cs typeface="Avenir Next Regular"/>
              </a:rPr>
              <a:t>what a camera in geostationary orbit sees</a:t>
            </a:r>
          </a:p>
          <a:p>
            <a:pPr algn="l"/>
            <a:r>
              <a:rPr lang="en-US" dirty="0">
                <a:latin typeface="Helvetica" pitchFamily="2" charset="0"/>
                <a:cs typeface="Avenir Next Regular"/>
              </a:rPr>
              <a:t>(35,786 km above the equator)</a:t>
            </a:r>
          </a:p>
          <a:p>
            <a:pPr algn="l"/>
            <a:endParaRPr lang="en-US" dirty="0">
              <a:latin typeface="Helvetica" pitchFamily="2" charset="0"/>
              <a:cs typeface="Avenir Next Regular"/>
            </a:endParaRPr>
          </a:p>
          <a:p>
            <a:pPr algn="l"/>
            <a:r>
              <a:rPr lang="en-US" b="1" dirty="0">
                <a:latin typeface="Helvetica" pitchFamily="2" charset="0"/>
                <a:cs typeface="Avenir Next Regular"/>
              </a:rPr>
              <a:t>Nearside perspective</a:t>
            </a:r>
          </a:p>
          <a:p>
            <a:pPr algn="l"/>
            <a:r>
              <a:rPr lang="en-US" dirty="0">
                <a:latin typeface="Helvetica" pitchFamily="2" charset="0"/>
                <a:cs typeface="Avenir Next Regular"/>
              </a:rPr>
              <a:t>what a camera above an arbitrary point sees</a:t>
            </a:r>
          </a:p>
          <a:p>
            <a:pPr algn="l"/>
            <a:endParaRPr lang="en-US" dirty="0">
              <a:latin typeface="Helvetica" pitchFamily="2" charset="0"/>
              <a:cs typeface="Avenir Next Regular"/>
            </a:endParaRPr>
          </a:p>
          <a:p>
            <a:pPr algn="l"/>
            <a:r>
              <a:rPr lang="en-US" dirty="0">
                <a:latin typeface="Helvetica" pitchFamily="2" charset="0"/>
                <a:cs typeface="Avenir Next Regular"/>
              </a:rPr>
              <a:t>Distorts size and shape, but necessary for using satellite data</a:t>
            </a:r>
          </a:p>
        </p:txBody>
      </p:sp>
      <p:pic>
        <p:nvPicPr>
          <p:cNvPr id="4" name="Picture 3">
            <a:extLst>
              <a:ext uri="{FF2B5EF4-FFF2-40B4-BE49-F238E27FC236}">
                <a16:creationId xmlns:a16="http://schemas.microsoft.com/office/drawing/2014/main" id="{0421FE06-D4C6-AE88-89C7-C951C660B289}"/>
              </a:ext>
            </a:extLst>
          </p:cNvPr>
          <p:cNvPicPr>
            <a:picLocks noChangeAspect="1"/>
          </p:cNvPicPr>
          <p:nvPr/>
        </p:nvPicPr>
        <p:blipFill>
          <a:blip r:embed="rId2"/>
          <a:stretch>
            <a:fillRect/>
          </a:stretch>
        </p:blipFill>
        <p:spPr>
          <a:xfrm>
            <a:off x="5883965" y="971649"/>
            <a:ext cx="4598181" cy="4598181"/>
          </a:xfrm>
          <a:prstGeom prst="rect">
            <a:avLst/>
          </a:prstGeom>
        </p:spPr>
      </p:pic>
    </p:spTree>
    <p:extLst>
      <p:ext uri="{BB962C8B-B14F-4D97-AF65-F5344CB8AC3E}">
        <p14:creationId xmlns:p14="http://schemas.microsoft.com/office/powerpoint/2010/main" val="2924885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6B99-1278-D1EA-C741-0123625A1157}"/>
              </a:ext>
            </a:extLst>
          </p:cNvPr>
          <p:cNvSpPr>
            <a:spLocks noGrp="1"/>
          </p:cNvSpPr>
          <p:nvPr>
            <p:ph type="title"/>
          </p:nvPr>
        </p:nvSpPr>
        <p:spPr/>
        <p:txBody>
          <a:bodyPr/>
          <a:lstStyle/>
          <a:p>
            <a:r>
              <a:rPr lang="en-US" dirty="0"/>
              <a:t>Choosing a projection for your project</a:t>
            </a:r>
          </a:p>
        </p:txBody>
      </p:sp>
      <p:sp>
        <p:nvSpPr>
          <p:cNvPr id="6" name="TextBox 5">
            <a:extLst>
              <a:ext uri="{FF2B5EF4-FFF2-40B4-BE49-F238E27FC236}">
                <a16:creationId xmlns:a16="http://schemas.microsoft.com/office/drawing/2014/main" id="{630C8BBC-61A1-BECF-D843-685470DDD03E}"/>
              </a:ext>
            </a:extLst>
          </p:cNvPr>
          <p:cNvSpPr txBox="1"/>
          <p:nvPr/>
        </p:nvSpPr>
        <p:spPr>
          <a:xfrm>
            <a:off x="66907" y="6488668"/>
            <a:ext cx="7011856" cy="338554"/>
          </a:xfrm>
          <a:prstGeom prst="rect">
            <a:avLst/>
          </a:prstGeom>
          <a:noFill/>
        </p:spPr>
        <p:txBody>
          <a:bodyPr wrap="none" rtlCol="0">
            <a:spAutoFit/>
          </a:bodyPr>
          <a:lstStyle/>
          <a:p>
            <a:pPr algn="l"/>
            <a:r>
              <a:rPr lang="en-US" sz="1600" dirty="0">
                <a:latin typeface="Helvetica" pitchFamily="2" charset="0"/>
                <a:cs typeface="Avenir Next Regular"/>
                <a:hlinkClick r:id="rId2"/>
              </a:rPr>
              <a:t>Projection Wizard</a:t>
            </a:r>
            <a:r>
              <a:rPr lang="en-US" sz="1600" dirty="0">
                <a:latin typeface="Helvetica" pitchFamily="2" charset="0"/>
                <a:cs typeface="Avenir Next Regular"/>
              </a:rPr>
              <a:t> provides additional recommendations for specific regions.</a:t>
            </a:r>
          </a:p>
        </p:txBody>
      </p:sp>
      <p:pic>
        <p:nvPicPr>
          <p:cNvPr id="8" name="Picture 7">
            <a:extLst>
              <a:ext uri="{FF2B5EF4-FFF2-40B4-BE49-F238E27FC236}">
                <a16:creationId xmlns:a16="http://schemas.microsoft.com/office/drawing/2014/main" id="{551B63D6-DFD8-25F7-5CD5-6541AB1D2493}"/>
              </a:ext>
            </a:extLst>
          </p:cNvPr>
          <p:cNvPicPr>
            <a:picLocks noChangeAspect="1"/>
          </p:cNvPicPr>
          <p:nvPr/>
        </p:nvPicPr>
        <p:blipFill>
          <a:blip r:embed="rId3"/>
          <a:stretch>
            <a:fillRect/>
          </a:stretch>
        </p:blipFill>
        <p:spPr>
          <a:xfrm>
            <a:off x="2495855" y="701524"/>
            <a:ext cx="7213189" cy="5320135"/>
          </a:xfrm>
          <a:prstGeom prst="rect">
            <a:avLst/>
          </a:prstGeom>
        </p:spPr>
      </p:pic>
    </p:spTree>
    <p:extLst>
      <p:ext uri="{BB962C8B-B14F-4D97-AF65-F5344CB8AC3E}">
        <p14:creationId xmlns:p14="http://schemas.microsoft.com/office/powerpoint/2010/main" val="1289859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2CDFEA-A5A2-A717-531D-2440B46D01C6}"/>
              </a:ext>
            </a:extLst>
          </p:cNvPr>
          <p:cNvSpPr>
            <a:spLocks noGrp="1"/>
          </p:cNvSpPr>
          <p:nvPr>
            <p:ph type="title"/>
          </p:nvPr>
        </p:nvSpPr>
        <p:spPr/>
        <p:txBody>
          <a:bodyPr/>
          <a:lstStyle/>
          <a:p>
            <a:r>
              <a:rPr lang="en-US" dirty="0"/>
              <a:t>Additional guidelines for selecting regional projections</a:t>
            </a:r>
          </a:p>
        </p:txBody>
      </p:sp>
      <p:sp>
        <p:nvSpPr>
          <p:cNvPr id="4" name="Content Placeholder 3">
            <a:extLst>
              <a:ext uri="{FF2B5EF4-FFF2-40B4-BE49-F238E27FC236}">
                <a16:creationId xmlns:a16="http://schemas.microsoft.com/office/drawing/2014/main" id="{D2EA819C-42A7-CBD3-1D98-774450B5F193}"/>
              </a:ext>
            </a:extLst>
          </p:cNvPr>
          <p:cNvSpPr>
            <a:spLocks noGrp="1"/>
          </p:cNvSpPr>
          <p:nvPr>
            <p:ph idx="1"/>
          </p:nvPr>
        </p:nvSpPr>
        <p:spPr/>
        <p:txBody>
          <a:bodyPr>
            <a:normAutofit fontScale="92500" lnSpcReduction="10000"/>
          </a:bodyPr>
          <a:lstStyle/>
          <a:p>
            <a:pPr marL="0" indent="0">
              <a:buNone/>
            </a:pPr>
            <a:r>
              <a:rPr lang="en-US" dirty="0"/>
              <a:t>Tropics – Mercator is common, but Cylindrical Equal Area is better as the latitudes rise and is very similar to Mercator for narrow tropical bands</a:t>
            </a:r>
          </a:p>
          <a:p>
            <a:pPr marL="0" indent="0">
              <a:buNone/>
            </a:pPr>
            <a:r>
              <a:rPr lang="en-US" dirty="0"/>
              <a:t>Polar – Stereographic is standard, but LAEA is similar over small regions and works for large areas too.</a:t>
            </a:r>
          </a:p>
          <a:p>
            <a:pPr marL="0" indent="0">
              <a:buNone/>
            </a:pPr>
            <a:r>
              <a:rPr lang="en-US" dirty="0"/>
              <a:t>Midlatitudes – Lambert Conformal and Albers are common for regions with greater width than height. LAEA can also work well for all sizes</a:t>
            </a:r>
          </a:p>
          <a:p>
            <a:pPr marL="0" indent="0">
              <a:buNone/>
            </a:pPr>
            <a:r>
              <a:rPr lang="en-US" dirty="0"/>
              <a:t>Tall, Thin – TM is good for narrow regions, but LAEA is similar for narrow regions and also works for wider areas too. Transverse Cylindrical Equal Area is better than TM for wider areas, but less general than LAEA. Therefore, LAEA could be recommended for a tall, narrow region at any latitude.</a:t>
            </a:r>
          </a:p>
          <a:p>
            <a:pPr marL="0" indent="0">
              <a:buNone/>
            </a:pPr>
            <a:endParaRPr lang="en-US" dirty="0"/>
          </a:p>
          <a:p>
            <a:pPr marL="0" indent="0">
              <a:buNone/>
            </a:pPr>
            <a:r>
              <a:rPr lang="en-US" dirty="0"/>
              <a:t>In short, LAEA can be used everywhere, but Cylindrical Equal Area is better for the tropics because meridians are straight lines.</a:t>
            </a:r>
          </a:p>
          <a:p>
            <a:pPr marL="0" indent="0">
              <a:buNone/>
            </a:pPr>
            <a:endParaRPr lang="en-US" dirty="0"/>
          </a:p>
          <a:p>
            <a:pPr marL="0" indent="0">
              <a:buNone/>
            </a:pPr>
            <a:r>
              <a:rPr lang="en-US" dirty="0"/>
              <a:t>LAEA = Lambert Azimuthal Equal Area  </a:t>
            </a:r>
          </a:p>
          <a:p>
            <a:pPr marL="0" indent="0">
              <a:buNone/>
            </a:pPr>
            <a:endParaRPr lang="en-US" dirty="0"/>
          </a:p>
        </p:txBody>
      </p:sp>
    </p:spTree>
    <p:extLst>
      <p:ext uri="{BB962C8B-B14F-4D97-AF65-F5344CB8AC3E}">
        <p14:creationId xmlns:p14="http://schemas.microsoft.com/office/powerpoint/2010/main" val="343509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5B598-491D-A763-E185-72D9E548C09E}"/>
              </a:ext>
            </a:extLst>
          </p:cNvPr>
          <p:cNvSpPr>
            <a:spLocks noGrp="1"/>
          </p:cNvSpPr>
          <p:nvPr>
            <p:ph type="title"/>
          </p:nvPr>
        </p:nvSpPr>
        <p:spPr/>
        <p:txBody>
          <a:bodyPr/>
          <a:lstStyle/>
          <a:p>
            <a:r>
              <a:rPr lang="en-US" dirty="0"/>
              <a:t>Scale factor distortion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2807312-7036-B697-24F7-4F2313B13F82}"/>
                  </a:ext>
                </a:extLst>
              </p:cNvPr>
              <p:cNvSpPr txBox="1"/>
              <p:nvPr/>
            </p:nvSpPr>
            <p:spPr>
              <a:xfrm>
                <a:off x="579864" y="1025912"/>
                <a:ext cx="11482631" cy="5909310"/>
              </a:xfrm>
              <a:prstGeom prst="rect">
                <a:avLst/>
              </a:prstGeom>
              <a:noFill/>
            </p:spPr>
            <p:txBody>
              <a:bodyPr wrap="none" rtlCol="0">
                <a:spAutoFit/>
              </a:bodyPr>
              <a:lstStyle/>
              <a:p>
                <a:pPr algn="l"/>
                <a:r>
                  <a:rPr lang="en-US" dirty="0">
                    <a:latin typeface="Helvetica" pitchFamily="2" charset="0"/>
                    <a:cs typeface="Avenir Next Regular"/>
                  </a:rPr>
                  <a:t>Mercator – the scale factor is </a:t>
                </a:r>
                <a14:m>
                  <m:oMath xmlns:m="http://schemas.openxmlformats.org/officeDocument/2006/math">
                    <m:r>
                      <a:rPr lang="en-US" b="0" i="1" smtClean="0">
                        <a:latin typeface="Cambria Math" panose="02040503050406030204" pitchFamily="18" charset="0"/>
                        <a:cs typeface="Avenir Next Regular"/>
                      </a:rPr>
                      <m:t>𝑠</m:t>
                    </m:r>
                    <m:r>
                      <a:rPr lang="en-US" b="0" i="1" smtClean="0">
                        <a:latin typeface="Cambria Math" panose="02040503050406030204" pitchFamily="18" charset="0"/>
                        <a:cs typeface="Avenir Next Regular"/>
                      </a:rPr>
                      <m:t>=</m:t>
                    </m:r>
                    <m:func>
                      <m:funcPr>
                        <m:ctrlPr>
                          <a:rPr lang="en-US" b="0" i="1" smtClean="0">
                            <a:latin typeface="Cambria Math" panose="02040503050406030204" pitchFamily="18" charset="0"/>
                            <a:cs typeface="Avenir Next Regular"/>
                          </a:rPr>
                        </m:ctrlPr>
                      </m:funcPr>
                      <m:fName>
                        <m:r>
                          <m:rPr>
                            <m:sty m:val="p"/>
                          </m:rPr>
                          <a:rPr lang="en-US" b="0" i="0" smtClean="0">
                            <a:latin typeface="Cambria Math" panose="02040503050406030204" pitchFamily="18" charset="0"/>
                            <a:cs typeface="Avenir Next Regular"/>
                          </a:rPr>
                          <m:t>sec</m:t>
                        </m:r>
                      </m:fName>
                      <m:e>
                        <m:r>
                          <a:rPr lang="en-US" b="0" i="1" smtClean="0">
                            <a:latin typeface="Cambria Math" panose="02040503050406030204" pitchFamily="18" charset="0"/>
                            <a:cs typeface="Avenir Next Regular"/>
                          </a:rPr>
                          <m:t>𝜙</m:t>
                        </m:r>
                      </m:e>
                    </m:func>
                  </m:oMath>
                </a14:m>
                <a:r>
                  <a:rPr lang="en-US" dirty="0">
                    <a:latin typeface="Helvetica" pitchFamily="2" charset="0"/>
                    <a:cs typeface="Avenir Next Regular"/>
                  </a:rPr>
                  <a:t> (</a:t>
                </a:r>
                <a:r>
                  <a:rPr lang="el-GR" dirty="0">
                    <a:latin typeface="Helvetica" pitchFamily="2" charset="0"/>
                    <a:cs typeface="Avenir Next Regular"/>
                  </a:rPr>
                  <a:t>φ</a:t>
                </a:r>
                <a:r>
                  <a:rPr lang="en-US" dirty="0">
                    <a:latin typeface="Helvetica" pitchFamily="2" charset="0"/>
                    <a:cs typeface="Avenir Next Regular"/>
                  </a:rPr>
                  <a:t> = latitude) </a:t>
                </a:r>
              </a:p>
              <a:p>
                <a:pPr algn="l"/>
                <a:r>
                  <a:rPr lang="en-US" dirty="0">
                    <a:latin typeface="Helvetica" pitchFamily="2" charset="0"/>
                    <a:cs typeface="Avenir Next Regular"/>
                  </a:rPr>
                  <a:t>	The scale increases 0.4% at 5° latitude, 1.5% at 10°, 6% at 20°, and 15% at 30° </a:t>
                </a:r>
              </a:p>
              <a:p>
                <a:r>
                  <a:rPr lang="en-US" dirty="0">
                    <a:latin typeface="Helvetica" pitchFamily="2" charset="0"/>
                    <a:cs typeface="Avenir Next Regular"/>
                  </a:rPr>
                  <a:t>	The projection is conformal, so same scale in all directions</a:t>
                </a:r>
              </a:p>
              <a:p>
                <a:r>
                  <a:rPr lang="en-US" dirty="0">
                    <a:latin typeface="Helvetica" pitchFamily="2" charset="0"/>
                    <a:cs typeface="Avenir Next Regular"/>
                  </a:rPr>
                  <a:t>	The scale distortion can be reduced by choosing two standard parallels</a:t>
                </a:r>
              </a:p>
              <a:p>
                <a:pPr algn="l"/>
                <a:r>
                  <a:rPr lang="en-US" dirty="0">
                    <a:latin typeface="Helvetica" pitchFamily="2" charset="0"/>
                    <a:cs typeface="Avenir Next Regular"/>
                  </a:rPr>
                  <a:t>Transverse Mercator – the scale increases with distance from the central meridian at the same rate</a:t>
                </a:r>
              </a:p>
              <a:p>
                <a:pPr algn="l"/>
                <a:r>
                  <a:rPr lang="en-US" dirty="0">
                    <a:latin typeface="Helvetica" pitchFamily="2" charset="0"/>
                    <a:cs typeface="Avenir Next Regular"/>
                  </a:rPr>
                  <a:t>	as in the Mercator projection. Use 1° = 111 km. i.e. 1.5% at 1110 km</a:t>
                </a:r>
              </a:p>
              <a:p>
                <a:pPr algn="l"/>
                <a:endParaRPr lang="en-US" dirty="0">
                  <a:latin typeface="Helvetica" pitchFamily="2" charset="0"/>
                  <a:cs typeface="Avenir Next Regular"/>
                </a:endParaRPr>
              </a:p>
              <a:p>
                <a:pPr algn="l"/>
                <a:r>
                  <a:rPr lang="en-US" dirty="0">
                    <a:latin typeface="Helvetica" pitchFamily="2" charset="0"/>
                    <a:cs typeface="Avenir Next Regular"/>
                  </a:rPr>
                  <a:t>Polar Stereographic – the scale factor is </a:t>
                </a:r>
                <a14:m>
                  <m:oMath xmlns:m="http://schemas.openxmlformats.org/officeDocument/2006/math">
                    <m:r>
                      <a:rPr lang="en-US" b="0" i="1" smtClean="0">
                        <a:latin typeface="Cambria Math" panose="02040503050406030204" pitchFamily="18" charset="0"/>
                        <a:cs typeface="Avenir Next Regular"/>
                      </a:rPr>
                      <m:t>𝑠</m:t>
                    </m:r>
                    <m:r>
                      <a:rPr lang="en-US" b="0" i="1" smtClean="0">
                        <a:latin typeface="Cambria Math" panose="02040503050406030204" pitchFamily="18" charset="0"/>
                        <a:cs typeface="Avenir Next Regular"/>
                      </a:rPr>
                      <m:t>=</m:t>
                    </m:r>
                    <m:func>
                      <m:funcPr>
                        <m:ctrlPr>
                          <a:rPr lang="en-US" b="0" i="1" smtClean="0">
                            <a:latin typeface="Cambria Math" panose="02040503050406030204" pitchFamily="18" charset="0"/>
                            <a:cs typeface="Avenir Next Regular"/>
                          </a:rPr>
                        </m:ctrlPr>
                      </m:funcPr>
                      <m:fName>
                        <m:sSup>
                          <m:sSupPr>
                            <m:ctrlPr>
                              <a:rPr lang="en-US" b="0" i="1" smtClean="0">
                                <a:latin typeface="Cambria Math" panose="02040503050406030204" pitchFamily="18" charset="0"/>
                                <a:cs typeface="Avenir Next Regular"/>
                              </a:rPr>
                            </m:ctrlPr>
                          </m:sSupPr>
                          <m:e>
                            <m:r>
                              <m:rPr>
                                <m:sty m:val="p"/>
                              </m:rPr>
                              <a:rPr lang="en-US" b="0" i="0" smtClean="0">
                                <a:latin typeface="Cambria Math" panose="02040503050406030204" pitchFamily="18" charset="0"/>
                                <a:cs typeface="Avenir Next Regular"/>
                              </a:rPr>
                              <m:t>sec</m:t>
                            </m:r>
                          </m:e>
                          <m:sup>
                            <m:r>
                              <a:rPr lang="en-US" b="0" i="1" smtClean="0">
                                <a:latin typeface="Cambria Math" panose="02040503050406030204" pitchFamily="18" charset="0"/>
                                <a:cs typeface="Avenir Next Regular"/>
                              </a:rPr>
                              <m:t>2</m:t>
                            </m:r>
                          </m:sup>
                        </m:sSup>
                      </m:fName>
                      <m:e>
                        <m:d>
                          <m:dPr>
                            <m:ctrlPr>
                              <a:rPr lang="en-US" b="0" i="1" smtClean="0">
                                <a:latin typeface="Cambria Math" panose="02040503050406030204" pitchFamily="18" charset="0"/>
                                <a:cs typeface="Avenir Next Regular"/>
                              </a:rPr>
                            </m:ctrlPr>
                          </m:dPr>
                          <m:e>
                            <m:r>
                              <a:rPr lang="en-US" b="0" i="1" smtClean="0">
                                <a:latin typeface="Cambria Math" panose="02040503050406030204" pitchFamily="18" charset="0"/>
                                <a:cs typeface="Avenir Next Regular"/>
                              </a:rPr>
                              <m:t>45°−</m:t>
                            </m:r>
                            <m:r>
                              <a:rPr lang="en-US" b="0" i="1" smtClean="0">
                                <a:latin typeface="Cambria Math" panose="02040503050406030204" pitchFamily="18" charset="0"/>
                                <a:cs typeface="Avenir Next Regular"/>
                              </a:rPr>
                              <m:t>𝜙</m:t>
                            </m:r>
                            <m:r>
                              <m:rPr>
                                <m:lit/>
                              </m:rPr>
                              <a:rPr lang="en-US" b="0" i="1" smtClean="0">
                                <a:latin typeface="Cambria Math" panose="02040503050406030204" pitchFamily="18" charset="0"/>
                                <a:cs typeface="Avenir Next Regular"/>
                              </a:rPr>
                              <m:t>/</m:t>
                            </m:r>
                            <m:r>
                              <a:rPr lang="en-US" b="0" i="1" smtClean="0">
                                <a:latin typeface="Cambria Math" panose="02040503050406030204" pitchFamily="18" charset="0"/>
                                <a:cs typeface="Avenir Next Regular"/>
                              </a:rPr>
                              <m:t>2</m:t>
                            </m:r>
                          </m:e>
                        </m:d>
                      </m:e>
                    </m:func>
                    <m:r>
                      <a:rPr lang="en-US" b="0" i="1" smtClean="0">
                        <a:latin typeface="Cambria Math" panose="02040503050406030204" pitchFamily="18" charset="0"/>
                        <a:cs typeface="Avenir Next Regular"/>
                      </a:rPr>
                      <m:t>=</m:t>
                    </m:r>
                    <m:func>
                      <m:funcPr>
                        <m:ctrlPr>
                          <a:rPr lang="en-US" b="0" i="1" smtClean="0">
                            <a:latin typeface="Cambria Math" panose="02040503050406030204" pitchFamily="18" charset="0"/>
                            <a:cs typeface="Avenir Next Regular"/>
                          </a:rPr>
                        </m:ctrlPr>
                      </m:funcPr>
                      <m:fName>
                        <m:sSup>
                          <m:sSupPr>
                            <m:ctrlPr>
                              <a:rPr lang="en-US" b="0" i="1" smtClean="0">
                                <a:latin typeface="Cambria Math" panose="02040503050406030204" pitchFamily="18" charset="0"/>
                                <a:cs typeface="Avenir Next Regular"/>
                              </a:rPr>
                            </m:ctrlPr>
                          </m:sSupPr>
                          <m:e>
                            <m:r>
                              <m:rPr>
                                <m:sty m:val="p"/>
                              </m:rPr>
                              <a:rPr lang="en-US" b="0" i="0" smtClean="0">
                                <a:latin typeface="Cambria Math" panose="02040503050406030204" pitchFamily="18" charset="0"/>
                                <a:cs typeface="Avenir Next Regular"/>
                              </a:rPr>
                              <m:t>sec</m:t>
                            </m:r>
                          </m:e>
                          <m:sup>
                            <m:r>
                              <a:rPr lang="en-US" b="0" i="1" smtClean="0">
                                <a:latin typeface="Cambria Math" panose="02040503050406030204" pitchFamily="18" charset="0"/>
                                <a:cs typeface="Avenir Next Regular"/>
                              </a:rPr>
                              <m:t>2</m:t>
                            </m:r>
                          </m:sup>
                        </m:sSup>
                      </m:fName>
                      <m:e>
                        <m:r>
                          <a:rPr lang="en-US" b="0" i="1" smtClean="0">
                            <a:latin typeface="Cambria Math" panose="02040503050406030204" pitchFamily="18" charset="0"/>
                            <a:cs typeface="Avenir Next Regular"/>
                          </a:rPr>
                          <m:t>𝜓</m:t>
                        </m:r>
                      </m:e>
                    </m:func>
                  </m:oMath>
                </a14:m>
                <a:r>
                  <a:rPr lang="en-US" dirty="0">
                    <a:latin typeface="Helvetica" pitchFamily="2" charset="0"/>
                    <a:cs typeface="Avenir Next Regular"/>
                  </a:rPr>
                  <a:t> (</a:t>
                </a:r>
                <a:r>
                  <a:rPr lang="el-GR" dirty="0">
                    <a:latin typeface="Helvetica" pitchFamily="2" charset="0"/>
                    <a:cs typeface="Avenir Next Regular"/>
                  </a:rPr>
                  <a:t>ψ = </a:t>
                </a:r>
                <a:r>
                  <a:rPr lang="en-US" dirty="0">
                    <a:latin typeface="Helvetica" pitchFamily="2" charset="0"/>
                    <a:cs typeface="Avenir Next Regular"/>
                  </a:rPr>
                  <a:t>angle from central pole)</a:t>
                </a:r>
              </a:p>
              <a:p>
                <a:pPr algn="l"/>
                <a:r>
                  <a:rPr lang="en-US" dirty="0">
                    <a:latin typeface="Helvetica" pitchFamily="2" charset="0"/>
                    <a:cs typeface="Avenir Next Regular"/>
                  </a:rPr>
                  <a:t>	Scale increases 0.8% at 5°, 3% at 10°, 13% at 20°, 33% at 30° (angles from pole)</a:t>
                </a:r>
              </a:p>
              <a:p>
                <a:pPr algn="l"/>
                <a:r>
                  <a:rPr lang="en-US" dirty="0">
                    <a:latin typeface="Helvetica" pitchFamily="2" charset="0"/>
                    <a:cs typeface="Avenir Next Regular"/>
                  </a:rPr>
                  <a:t>	The projection is conformal, so same scale in all directions.</a:t>
                </a:r>
              </a:p>
              <a:p>
                <a:pPr algn="l"/>
                <a:r>
                  <a:rPr lang="en-US" dirty="0">
                    <a:latin typeface="Helvetica" pitchFamily="2" charset="0"/>
                    <a:cs typeface="Avenir Next Regular"/>
                  </a:rPr>
                  <a:t>	The scale distortion can be reduced by choosing a standard circle that is not at the pole.</a:t>
                </a:r>
              </a:p>
              <a:p>
                <a:pPr algn="l"/>
                <a:endParaRPr lang="en-US" dirty="0">
                  <a:latin typeface="Helvetica" pitchFamily="2" charset="0"/>
                  <a:cs typeface="Avenir Next Regular"/>
                </a:endParaRPr>
              </a:p>
              <a:p>
                <a:pPr algn="l"/>
                <a:r>
                  <a:rPr lang="en-US" dirty="0">
                    <a:latin typeface="Helvetica" pitchFamily="2" charset="0"/>
                    <a:cs typeface="Avenir Next Regular"/>
                  </a:rPr>
                  <a:t>Lambert Conformal Conic – </a:t>
                </a:r>
              </a:p>
              <a:p>
                <a:pPr algn="l"/>
                <a:r>
                  <a:rPr lang="en-US" dirty="0">
                    <a:latin typeface="Helvetica" pitchFamily="2" charset="0"/>
                    <a:cs typeface="Avenir Next Regular"/>
                  </a:rPr>
                  <a:t>	The scale factor is complicated, but increases with latitude away from the standard parallel(s)</a:t>
                </a:r>
              </a:p>
              <a:p>
                <a:pPr algn="l"/>
                <a:r>
                  <a:rPr lang="en-US" dirty="0">
                    <a:latin typeface="Helvetica" pitchFamily="2" charset="0"/>
                    <a:cs typeface="Avenir Next Regular"/>
                  </a:rPr>
                  <a:t>	Scale increases ~5% at 5°, ~10% at 10°, but depends on the chosen standard parallel</a:t>
                </a:r>
              </a:p>
              <a:p>
                <a:pPr algn="l"/>
                <a:r>
                  <a:rPr lang="en-US" dirty="0">
                    <a:latin typeface="Helvetica" pitchFamily="2" charset="0"/>
                    <a:cs typeface="Avenir Next Regular"/>
                  </a:rPr>
                  <a:t>	The scale distortion can be roughly halved by choosing two standard parallels</a:t>
                </a:r>
              </a:p>
              <a:p>
                <a:pPr algn="l"/>
                <a:r>
                  <a:rPr lang="en-US" dirty="0">
                    <a:latin typeface="Helvetica" pitchFamily="2" charset="0"/>
                    <a:cs typeface="Avenir Next Regular"/>
                  </a:rPr>
                  <a:t>		Standard parallels are typically inset from the max &amp; min latitudes by 1/6</a:t>
                </a:r>
                <a:r>
                  <a:rPr lang="en-US" baseline="30000" dirty="0">
                    <a:latin typeface="Helvetica" pitchFamily="2" charset="0"/>
                    <a:cs typeface="Avenir Next Regular"/>
                  </a:rPr>
                  <a:t>th</a:t>
                </a:r>
                <a:r>
                  <a:rPr lang="en-US" dirty="0">
                    <a:latin typeface="Helvetica" pitchFamily="2" charset="0"/>
                    <a:cs typeface="Avenir Next Regular"/>
                  </a:rPr>
                  <a:t> to 1/4</a:t>
                </a:r>
                <a:r>
                  <a:rPr lang="en-US" baseline="30000" dirty="0">
                    <a:latin typeface="Helvetica" pitchFamily="2" charset="0"/>
                    <a:cs typeface="Avenir Next Regular"/>
                  </a:rPr>
                  <a:t>th</a:t>
                </a:r>
                <a:r>
                  <a:rPr lang="en-US" dirty="0">
                    <a:latin typeface="Helvetica" pitchFamily="2" charset="0"/>
                    <a:cs typeface="Avenir Next Regular"/>
                  </a:rPr>
                  <a:t> of the latitude range</a:t>
                </a:r>
              </a:p>
              <a:p>
                <a:pPr algn="l"/>
                <a:endParaRPr lang="en-US" dirty="0">
                  <a:latin typeface="Helvetica" pitchFamily="2" charset="0"/>
                  <a:cs typeface="Avenir Next Regular"/>
                </a:endParaRPr>
              </a:p>
              <a:p>
                <a:pPr algn="l"/>
                <a:r>
                  <a:rPr lang="en-US" dirty="0">
                    <a:latin typeface="Helvetica" pitchFamily="2" charset="0"/>
                    <a:cs typeface="Avenir Next Regular"/>
                  </a:rPr>
                  <a:t>The US State Plane Coordinate System mainly uses Lambert Conformal and Transverse Mercator</a:t>
                </a:r>
              </a:p>
              <a:p>
                <a:pPr algn="l"/>
                <a:endParaRPr lang="en-US" dirty="0">
                  <a:latin typeface="Helvetica" pitchFamily="2" charset="0"/>
                  <a:cs typeface="Avenir Next Regular"/>
                </a:endParaRPr>
              </a:p>
              <a:p>
                <a:pPr algn="l"/>
                <a:endParaRPr lang="en-US" dirty="0">
                  <a:latin typeface="Helvetica" pitchFamily="2" charset="0"/>
                  <a:cs typeface="Avenir Next Regular"/>
                </a:endParaRPr>
              </a:p>
            </p:txBody>
          </p:sp>
        </mc:Choice>
        <mc:Fallback xmlns="">
          <p:sp>
            <p:nvSpPr>
              <p:cNvPr id="3" name="TextBox 2">
                <a:extLst>
                  <a:ext uri="{FF2B5EF4-FFF2-40B4-BE49-F238E27FC236}">
                    <a16:creationId xmlns:a16="http://schemas.microsoft.com/office/drawing/2014/main" id="{B2807312-7036-B697-24F7-4F2313B13F82}"/>
                  </a:ext>
                </a:extLst>
              </p:cNvPr>
              <p:cNvSpPr txBox="1">
                <a:spLocks noRot="1" noChangeAspect="1" noMove="1" noResize="1" noEditPoints="1" noAdjustHandles="1" noChangeArrowheads="1" noChangeShapeType="1" noTextEdit="1"/>
              </p:cNvSpPr>
              <p:nvPr/>
            </p:nvSpPr>
            <p:spPr>
              <a:xfrm>
                <a:off x="579864" y="1025912"/>
                <a:ext cx="11482631" cy="5909310"/>
              </a:xfrm>
              <a:prstGeom prst="rect">
                <a:avLst/>
              </a:prstGeom>
              <a:blipFill>
                <a:blip r:embed="rId2"/>
                <a:stretch>
                  <a:fillRect l="-442" t="-428"/>
                </a:stretch>
              </a:blipFill>
            </p:spPr>
            <p:txBody>
              <a:bodyPr/>
              <a:lstStyle/>
              <a:p>
                <a:r>
                  <a:rPr lang="en-US">
                    <a:noFill/>
                  </a:rPr>
                  <a:t> </a:t>
                </a:r>
              </a:p>
            </p:txBody>
          </p:sp>
        </mc:Fallback>
      </mc:AlternateContent>
    </p:spTree>
    <p:extLst>
      <p:ext uri="{BB962C8B-B14F-4D97-AF65-F5344CB8AC3E}">
        <p14:creationId xmlns:p14="http://schemas.microsoft.com/office/powerpoint/2010/main" val="24336147"/>
      </p:ext>
    </p:extLst>
  </p:cSld>
  <p:clrMapOvr>
    <a:masterClrMapping/>
  </p:clrMapOvr>
</p:sld>
</file>

<file path=ppt/theme/theme1.xml><?xml version="1.0" encoding="utf-8"?>
<a:theme xmlns:a="http://schemas.openxmlformats.org/drawingml/2006/main" name="BlueAveni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solidFill>
            <a:schemeClr val="tx1"/>
          </a:solidFill>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l">
          <a:defRPr dirty="0">
            <a:latin typeface="Helvetica" pitchFamily="2" charset="0"/>
            <a:cs typeface="Avenir Next Regular"/>
          </a:defRPr>
        </a:defPPr>
      </a:lstStyle>
    </a:txDef>
  </a:objectDefaults>
  <a:extraClrSchemeLst/>
  <a:extLst>
    <a:ext uri="{05A4C25C-085E-4340-85A3-A5531E510DB2}">
      <thm15:themeFamily xmlns:thm15="http://schemas.microsoft.com/office/thememl/2012/main" name="Presentation2" id="{FCF7A583-5742-C647-B5B6-EB5D5811B21F}" vid="{4955EF9E-1E00-9545-ADC8-C1B96BC116A2}"/>
    </a:ext>
  </a:extLst>
</a:theme>
</file>

<file path=docProps/app.xml><?xml version="1.0" encoding="utf-8"?>
<Properties xmlns="http://schemas.openxmlformats.org/officeDocument/2006/extended-properties" xmlns:vt="http://schemas.openxmlformats.org/officeDocument/2006/docPropsVTypes">
  <Template>BlueAvenir</Template>
  <TotalTime>7931</TotalTime>
  <Words>809</Words>
  <Application>Microsoft Macintosh PowerPoint</Application>
  <PresentationFormat>Widescreen</PresentationFormat>
  <Paragraphs>90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Cambria Math</vt:lpstr>
      <vt:lpstr>Helvetica</vt:lpstr>
      <vt:lpstr>BlueAvenir</vt:lpstr>
      <vt:lpstr>Projections</vt:lpstr>
      <vt:lpstr>Map projections: distortions in common projections</vt:lpstr>
      <vt:lpstr>Map projections: distortions in common projections</vt:lpstr>
      <vt:lpstr>Map projections: distortions in common projections</vt:lpstr>
      <vt:lpstr>Map projections: distortions in common projections</vt:lpstr>
      <vt:lpstr>Map projections: distortions in common projections</vt:lpstr>
      <vt:lpstr>Choosing a projection for your project</vt:lpstr>
      <vt:lpstr>Additional guidelines for selecting regional projections</vt:lpstr>
      <vt:lpstr>Scale factor distortion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Atmospheric Reanalysis</dc:title>
  <dc:creator>Christopher Holmes</dc:creator>
  <cp:lastModifiedBy>Christopher Holmes</cp:lastModifiedBy>
  <cp:revision>179</cp:revision>
  <dcterms:created xsi:type="dcterms:W3CDTF">2021-11-10T14:23:11Z</dcterms:created>
  <dcterms:modified xsi:type="dcterms:W3CDTF">2025-03-26T06:31:13Z</dcterms:modified>
</cp:coreProperties>
</file>