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9" r:id="rId3"/>
    <p:sldId id="260" r:id="rId4"/>
    <p:sldId id="261" r:id="rId5"/>
    <p:sldId id="269" r:id="rId6"/>
    <p:sldId id="267" r:id="rId7"/>
    <p:sldId id="270"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7A54F5-DA13-4275-8F28-00BFA834B796}" v="16" dt="2022-02-13T06:10:24.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60" d="100"/>
          <a:sy n="160" d="100"/>
        </p:scale>
        <p:origin x="258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 Holmes" userId="9738715a2d075a3d" providerId="LiveId" clId="{F67A54F5-DA13-4275-8F28-00BFA834B796}"/>
    <pc:docChg chg="undo custSel addSld delSld modSld sldOrd">
      <pc:chgData name="Dane Holmes" userId="9738715a2d075a3d" providerId="LiveId" clId="{F67A54F5-DA13-4275-8F28-00BFA834B796}" dt="2022-02-13T06:16:29.826" v="348" actId="20577"/>
      <pc:docMkLst>
        <pc:docMk/>
      </pc:docMkLst>
      <pc:sldChg chg="modSp">
        <pc:chgData name="Dane Holmes" userId="9738715a2d075a3d" providerId="LiveId" clId="{F67A54F5-DA13-4275-8F28-00BFA834B796}" dt="2022-02-13T06:01:27.992" v="296" actId="20577"/>
        <pc:sldMkLst>
          <pc:docMk/>
          <pc:sldMk cId="667736564" sldId="256"/>
        </pc:sldMkLst>
        <pc:spChg chg="mod">
          <ac:chgData name="Dane Holmes" userId="9738715a2d075a3d" providerId="LiveId" clId="{F67A54F5-DA13-4275-8F28-00BFA834B796}" dt="2022-02-13T06:01:27.992" v="296" actId="20577"/>
          <ac:spMkLst>
            <pc:docMk/>
            <pc:sldMk cId="667736564" sldId="256"/>
            <ac:spMk id="2" creationId="{7558BB9F-3BEA-4D39-B02C-8F079E95F6E1}"/>
          </ac:spMkLst>
        </pc:spChg>
      </pc:sldChg>
      <pc:sldChg chg="modSp del mod">
        <pc:chgData name="Dane Holmes" userId="9738715a2d075a3d" providerId="LiveId" clId="{F67A54F5-DA13-4275-8F28-00BFA834B796}" dt="2022-02-13T06:12:20.273" v="338" actId="47"/>
        <pc:sldMkLst>
          <pc:docMk/>
          <pc:sldMk cId="3437606890" sldId="265"/>
        </pc:sldMkLst>
        <pc:picChg chg="mod">
          <ac:chgData name="Dane Holmes" userId="9738715a2d075a3d" providerId="LiveId" clId="{F67A54F5-DA13-4275-8F28-00BFA834B796}" dt="2022-02-13T06:09:10.679" v="311" actId="1076"/>
          <ac:picMkLst>
            <pc:docMk/>
            <pc:sldMk cId="3437606890" sldId="265"/>
            <ac:picMk id="4" creationId="{6310C651-FF7A-4A49-8360-F2E1176726C3}"/>
          </ac:picMkLst>
        </pc:picChg>
        <pc:picChg chg="mod">
          <ac:chgData name="Dane Holmes" userId="9738715a2d075a3d" providerId="LiveId" clId="{F67A54F5-DA13-4275-8F28-00BFA834B796}" dt="2022-02-13T06:09:12.007" v="312" actId="1076"/>
          <ac:picMkLst>
            <pc:docMk/>
            <pc:sldMk cId="3437606890" sldId="265"/>
            <ac:picMk id="8" creationId="{5BC2C723-74B2-405C-8D55-43D56D46B79E}"/>
          </ac:picMkLst>
        </pc:picChg>
        <pc:picChg chg="mod">
          <ac:chgData name="Dane Holmes" userId="9738715a2d075a3d" providerId="LiveId" clId="{F67A54F5-DA13-4275-8F28-00BFA834B796}" dt="2022-02-13T06:09:13.685" v="313" actId="1076"/>
          <ac:picMkLst>
            <pc:docMk/>
            <pc:sldMk cId="3437606890" sldId="265"/>
            <ac:picMk id="12" creationId="{51C7B6D4-F260-4024-8AFE-768AC09039BB}"/>
          </ac:picMkLst>
        </pc:picChg>
      </pc:sldChg>
      <pc:sldChg chg="modSp mod">
        <pc:chgData name="Dane Holmes" userId="9738715a2d075a3d" providerId="LiveId" clId="{F67A54F5-DA13-4275-8F28-00BFA834B796}" dt="2022-02-13T06:16:29.826" v="348" actId="20577"/>
        <pc:sldMkLst>
          <pc:docMk/>
          <pc:sldMk cId="4161703789" sldId="267"/>
        </pc:sldMkLst>
        <pc:spChg chg="mod">
          <ac:chgData name="Dane Holmes" userId="9738715a2d075a3d" providerId="LiveId" clId="{F67A54F5-DA13-4275-8F28-00BFA834B796}" dt="2022-02-13T06:16:29.826" v="348" actId="20577"/>
          <ac:spMkLst>
            <pc:docMk/>
            <pc:sldMk cId="4161703789" sldId="267"/>
            <ac:spMk id="2" creationId="{47C12A4B-213F-4FD6-8F43-734C22E31759}"/>
          </ac:spMkLst>
        </pc:spChg>
      </pc:sldChg>
      <pc:sldChg chg="del">
        <pc:chgData name="Dane Holmes" userId="9738715a2d075a3d" providerId="LiveId" clId="{F67A54F5-DA13-4275-8F28-00BFA834B796}" dt="2022-02-13T06:12:26.068" v="340" actId="47"/>
        <pc:sldMkLst>
          <pc:docMk/>
          <pc:sldMk cId="2663063227" sldId="268"/>
        </pc:sldMkLst>
      </pc:sldChg>
      <pc:sldChg chg="addSp delSp modSp new mod setBg">
        <pc:chgData name="Dane Holmes" userId="9738715a2d075a3d" providerId="LiveId" clId="{F67A54F5-DA13-4275-8F28-00BFA834B796}" dt="2022-02-13T06:03:58.886" v="297" actId="14100"/>
        <pc:sldMkLst>
          <pc:docMk/>
          <pc:sldMk cId="824941599" sldId="269"/>
        </pc:sldMkLst>
        <pc:spChg chg="mod">
          <ac:chgData name="Dane Holmes" userId="9738715a2d075a3d" providerId="LiveId" clId="{F67A54F5-DA13-4275-8F28-00BFA834B796}" dt="2022-02-13T06:03:58.886" v="297" actId="14100"/>
          <ac:spMkLst>
            <pc:docMk/>
            <pc:sldMk cId="824941599" sldId="269"/>
            <ac:spMk id="2" creationId="{8C70C72C-6C67-49E4-964E-F1D206F2806C}"/>
          </ac:spMkLst>
        </pc:spChg>
        <pc:spChg chg="del">
          <ac:chgData name="Dane Holmes" userId="9738715a2d075a3d" providerId="LiveId" clId="{F67A54F5-DA13-4275-8F28-00BFA834B796}" dt="2022-02-13T05:12:45.850" v="48" actId="478"/>
          <ac:spMkLst>
            <pc:docMk/>
            <pc:sldMk cId="824941599" sldId="269"/>
            <ac:spMk id="3" creationId="{124C92D5-FB3F-45B2-A6AE-C00372F343A3}"/>
          </ac:spMkLst>
        </pc:spChg>
        <pc:spChg chg="add">
          <ac:chgData name="Dane Holmes" userId="9738715a2d075a3d" providerId="LiveId" clId="{F67A54F5-DA13-4275-8F28-00BFA834B796}" dt="2022-02-13T05:37:05.798" v="102" actId="26606"/>
          <ac:spMkLst>
            <pc:docMk/>
            <pc:sldMk cId="824941599" sldId="269"/>
            <ac:spMk id="9" creationId="{1ED69555-EE48-4B19-812B-4E1068DBF976}"/>
          </ac:spMkLst>
        </pc:spChg>
        <pc:spChg chg="add">
          <ac:chgData name="Dane Holmes" userId="9738715a2d075a3d" providerId="LiveId" clId="{F67A54F5-DA13-4275-8F28-00BFA834B796}" dt="2022-02-13T05:37:05.798" v="102" actId="26606"/>
          <ac:spMkLst>
            <pc:docMk/>
            <pc:sldMk cId="824941599" sldId="269"/>
            <ac:spMk id="11" creationId="{57AEB73D-F521-4B19-820F-12DB6BCC8406}"/>
          </ac:spMkLst>
        </pc:spChg>
        <pc:spChg chg="add">
          <ac:chgData name="Dane Holmes" userId="9738715a2d075a3d" providerId="LiveId" clId="{F67A54F5-DA13-4275-8F28-00BFA834B796}" dt="2022-02-13T05:37:05.798" v="102" actId="26606"/>
          <ac:spMkLst>
            <pc:docMk/>
            <pc:sldMk cId="824941599" sldId="269"/>
            <ac:spMk id="13" creationId="{6B72EEBA-3A5D-41CE-8465-A45A0F65674E}"/>
          </ac:spMkLst>
        </pc:spChg>
        <pc:spChg chg="add">
          <ac:chgData name="Dane Holmes" userId="9738715a2d075a3d" providerId="LiveId" clId="{F67A54F5-DA13-4275-8F28-00BFA834B796}" dt="2022-02-13T05:37:05.798" v="102" actId="26606"/>
          <ac:spMkLst>
            <pc:docMk/>
            <pc:sldMk cId="824941599" sldId="269"/>
            <ac:spMk id="15" creationId="{EA164D6B-6878-4B9F-A2D0-985D39B17B46}"/>
          </ac:spMkLst>
        </pc:spChg>
        <pc:spChg chg="add mod">
          <ac:chgData name="Dane Holmes" userId="9738715a2d075a3d" providerId="LiveId" clId="{F67A54F5-DA13-4275-8F28-00BFA834B796}" dt="2022-02-13T05:44:18.165" v="237" actId="403"/>
          <ac:spMkLst>
            <pc:docMk/>
            <pc:sldMk cId="824941599" sldId="269"/>
            <ac:spMk id="16" creationId="{025E6FA0-7D8D-478D-BAEE-F1A2A4772DB2}"/>
          </ac:spMkLst>
        </pc:spChg>
        <pc:spChg chg="add">
          <ac:chgData name="Dane Holmes" userId="9738715a2d075a3d" providerId="LiveId" clId="{F67A54F5-DA13-4275-8F28-00BFA834B796}" dt="2022-02-13T05:37:05.798" v="102" actId="26606"/>
          <ac:spMkLst>
            <pc:docMk/>
            <pc:sldMk cId="824941599" sldId="269"/>
            <ac:spMk id="17" creationId="{57851D67-7085-40E2-B146-F91433A28E08}"/>
          </ac:spMkLst>
        </pc:spChg>
        <pc:spChg chg="add">
          <ac:chgData name="Dane Holmes" userId="9738715a2d075a3d" providerId="LiveId" clId="{F67A54F5-DA13-4275-8F28-00BFA834B796}" dt="2022-02-13T05:37:05.798" v="102" actId="26606"/>
          <ac:spMkLst>
            <pc:docMk/>
            <pc:sldMk cId="824941599" sldId="269"/>
            <ac:spMk id="19" creationId="{362F176A-9349-4CD7-8042-59C0200C8CE9}"/>
          </ac:spMkLst>
        </pc:spChg>
        <pc:spChg chg="add">
          <ac:chgData name="Dane Holmes" userId="9738715a2d075a3d" providerId="LiveId" clId="{F67A54F5-DA13-4275-8F28-00BFA834B796}" dt="2022-02-13T05:37:05.798" v="102" actId="26606"/>
          <ac:spMkLst>
            <pc:docMk/>
            <pc:sldMk cId="824941599" sldId="269"/>
            <ac:spMk id="21" creationId="{4E9A171F-91A7-42F8-B25C-E38B244E757C}"/>
          </ac:spMkLst>
        </pc:spChg>
        <pc:spChg chg="add">
          <ac:chgData name="Dane Holmes" userId="9738715a2d075a3d" providerId="LiveId" clId="{F67A54F5-DA13-4275-8F28-00BFA834B796}" dt="2022-02-13T05:37:05.798" v="102" actId="26606"/>
          <ac:spMkLst>
            <pc:docMk/>
            <pc:sldMk cId="824941599" sldId="269"/>
            <ac:spMk id="23" creationId="{064738AB-B6BE-4867-889A-52CE4AC8DBD0}"/>
          </ac:spMkLst>
        </pc:spChg>
        <pc:spChg chg="add">
          <ac:chgData name="Dane Holmes" userId="9738715a2d075a3d" providerId="LiveId" clId="{F67A54F5-DA13-4275-8F28-00BFA834B796}" dt="2022-02-13T05:37:05.798" v="102" actId="26606"/>
          <ac:spMkLst>
            <pc:docMk/>
            <pc:sldMk cId="824941599" sldId="269"/>
            <ac:spMk id="25" creationId="{9C969C2C-E7E3-4052-87D4-61E733EC1BBD}"/>
          </ac:spMkLst>
        </pc:spChg>
        <pc:spChg chg="add">
          <ac:chgData name="Dane Holmes" userId="9738715a2d075a3d" providerId="LiveId" clId="{F67A54F5-DA13-4275-8F28-00BFA834B796}" dt="2022-02-13T05:37:05.798" v="102" actId="26606"/>
          <ac:spMkLst>
            <pc:docMk/>
            <pc:sldMk cId="824941599" sldId="269"/>
            <ac:spMk id="27" creationId="{7C60369F-A41B-4D6E-8990-30E2715C5730}"/>
          </ac:spMkLst>
        </pc:spChg>
        <pc:graphicFrameChg chg="add mod modGraphic">
          <ac:chgData name="Dane Holmes" userId="9738715a2d075a3d" providerId="LiveId" clId="{F67A54F5-DA13-4275-8F28-00BFA834B796}" dt="2022-02-13T05:53:52.898" v="285" actId="20577"/>
          <ac:graphicFrameMkLst>
            <pc:docMk/>
            <pc:sldMk cId="824941599" sldId="269"/>
            <ac:graphicFrameMk id="4" creationId="{7639DB99-A9F2-43A9-A54E-61217F6749A3}"/>
          </ac:graphicFrameMkLst>
        </pc:graphicFrameChg>
      </pc:sldChg>
      <pc:sldChg chg="addSp delSp add del setBg delDesignElem">
        <pc:chgData name="Dane Holmes" userId="9738715a2d075a3d" providerId="LiveId" clId="{F67A54F5-DA13-4275-8F28-00BFA834B796}" dt="2022-02-13T05:39:35.991" v="167"/>
        <pc:sldMkLst>
          <pc:docMk/>
          <pc:sldMk cId="6257655" sldId="270"/>
        </pc:sldMkLst>
        <pc:spChg chg="add del">
          <ac:chgData name="Dane Holmes" userId="9738715a2d075a3d" providerId="LiveId" clId="{F67A54F5-DA13-4275-8F28-00BFA834B796}" dt="2022-02-13T05:39:35.991" v="167"/>
          <ac:spMkLst>
            <pc:docMk/>
            <pc:sldMk cId="6257655" sldId="270"/>
            <ac:spMk id="9" creationId="{1ED69555-EE48-4B19-812B-4E1068DBF976}"/>
          </ac:spMkLst>
        </pc:spChg>
        <pc:spChg chg="add del">
          <ac:chgData name="Dane Holmes" userId="9738715a2d075a3d" providerId="LiveId" clId="{F67A54F5-DA13-4275-8F28-00BFA834B796}" dt="2022-02-13T05:39:35.991" v="167"/>
          <ac:spMkLst>
            <pc:docMk/>
            <pc:sldMk cId="6257655" sldId="270"/>
            <ac:spMk id="11" creationId="{57AEB73D-F521-4B19-820F-12DB6BCC8406}"/>
          </ac:spMkLst>
        </pc:spChg>
        <pc:spChg chg="add del">
          <ac:chgData name="Dane Holmes" userId="9738715a2d075a3d" providerId="LiveId" clId="{F67A54F5-DA13-4275-8F28-00BFA834B796}" dt="2022-02-13T05:39:35.991" v="167"/>
          <ac:spMkLst>
            <pc:docMk/>
            <pc:sldMk cId="6257655" sldId="270"/>
            <ac:spMk id="13" creationId="{6B72EEBA-3A5D-41CE-8465-A45A0F65674E}"/>
          </ac:spMkLst>
        </pc:spChg>
        <pc:spChg chg="add del">
          <ac:chgData name="Dane Holmes" userId="9738715a2d075a3d" providerId="LiveId" clId="{F67A54F5-DA13-4275-8F28-00BFA834B796}" dt="2022-02-13T05:39:35.991" v="167"/>
          <ac:spMkLst>
            <pc:docMk/>
            <pc:sldMk cId="6257655" sldId="270"/>
            <ac:spMk id="15" creationId="{EA164D6B-6878-4B9F-A2D0-985D39B17B46}"/>
          </ac:spMkLst>
        </pc:spChg>
        <pc:spChg chg="add del">
          <ac:chgData name="Dane Holmes" userId="9738715a2d075a3d" providerId="LiveId" clId="{F67A54F5-DA13-4275-8F28-00BFA834B796}" dt="2022-02-13T05:39:35.991" v="167"/>
          <ac:spMkLst>
            <pc:docMk/>
            <pc:sldMk cId="6257655" sldId="270"/>
            <ac:spMk id="17" creationId="{57851D67-7085-40E2-B146-F91433A28E08}"/>
          </ac:spMkLst>
        </pc:spChg>
        <pc:spChg chg="add del">
          <ac:chgData name="Dane Holmes" userId="9738715a2d075a3d" providerId="LiveId" clId="{F67A54F5-DA13-4275-8F28-00BFA834B796}" dt="2022-02-13T05:39:35.991" v="167"/>
          <ac:spMkLst>
            <pc:docMk/>
            <pc:sldMk cId="6257655" sldId="270"/>
            <ac:spMk id="19" creationId="{362F176A-9349-4CD7-8042-59C0200C8CE9}"/>
          </ac:spMkLst>
        </pc:spChg>
        <pc:spChg chg="add del">
          <ac:chgData name="Dane Holmes" userId="9738715a2d075a3d" providerId="LiveId" clId="{F67A54F5-DA13-4275-8F28-00BFA834B796}" dt="2022-02-13T05:39:35.991" v="167"/>
          <ac:spMkLst>
            <pc:docMk/>
            <pc:sldMk cId="6257655" sldId="270"/>
            <ac:spMk id="21" creationId="{4E9A171F-91A7-42F8-B25C-E38B244E757C}"/>
          </ac:spMkLst>
        </pc:spChg>
        <pc:spChg chg="add del">
          <ac:chgData name="Dane Holmes" userId="9738715a2d075a3d" providerId="LiveId" clId="{F67A54F5-DA13-4275-8F28-00BFA834B796}" dt="2022-02-13T05:39:35.991" v="167"/>
          <ac:spMkLst>
            <pc:docMk/>
            <pc:sldMk cId="6257655" sldId="270"/>
            <ac:spMk id="23" creationId="{064738AB-B6BE-4867-889A-52CE4AC8DBD0}"/>
          </ac:spMkLst>
        </pc:spChg>
        <pc:spChg chg="add del">
          <ac:chgData name="Dane Holmes" userId="9738715a2d075a3d" providerId="LiveId" clId="{F67A54F5-DA13-4275-8F28-00BFA834B796}" dt="2022-02-13T05:39:35.991" v="167"/>
          <ac:spMkLst>
            <pc:docMk/>
            <pc:sldMk cId="6257655" sldId="270"/>
            <ac:spMk id="25" creationId="{9C969C2C-E7E3-4052-87D4-61E733EC1BBD}"/>
          </ac:spMkLst>
        </pc:spChg>
        <pc:spChg chg="add del">
          <ac:chgData name="Dane Holmes" userId="9738715a2d075a3d" providerId="LiveId" clId="{F67A54F5-DA13-4275-8F28-00BFA834B796}" dt="2022-02-13T05:39:35.991" v="167"/>
          <ac:spMkLst>
            <pc:docMk/>
            <pc:sldMk cId="6257655" sldId="270"/>
            <ac:spMk id="27" creationId="{7C60369F-A41B-4D6E-8990-30E2715C5730}"/>
          </ac:spMkLst>
        </pc:spChg>
      </pc:sldChg>
      <pc:sldChg chg="addSp delSp modSp new mod ord setBg">
        <pc:chgData name="Dane Holmes" userId="9738715a2d075a3d" providerId="LiveId" clId="{F67A54F5-DA13-4275-8F28-00BFA834B796}" dt="2022-02-13T05:45:38.846" v="274" actId="1076"/>
        <pc:sldMkLst>
          <pc:docMk/>
          <pc:sldMk cId="3697895050" sldId="270"/>
        </pc:sldMkLst>
        <pc:spChg chg="mod ord">
          <ac:chgData name="Dane Holmes" userId="9738715a2d075a3d" providerId="LiveId" clId="{F67A54F5-DA13-4275-8F28-00BFA834B796}" dt="2022-02-13T05:45:38.846" v="274" actId="1076"/>
          <ac:spMkLst>
            <pc:docMk/>
            <pc:sldMk cId="3697895050" sldId="270"/>
            <ac:spMk id="2" creationId="{574DC6BF-C4FF-4BB6-8CB0-F90BED8BA96D}"/>
          </ac:spMkLst>
        </pc:spChg>
        <pc:spChg chg="del">
          <ac:chgData name="Dane Holmes" userId="9738715a2d075a3d" providerId="LiveId" clId="{F67A54F5-DA13-4275-8F28-00BFA834B796}" dt="2022-02-13T05:42:54.787" v="217" actId="478"/>
          <ac:spMkLst>
            <pc:docMk/>
            <pc:sldMk cId="3697895050" sldId="270"/>
            <ac:spMk id="3" creationId="{607D7314-1C56-43D5-8897-AF055B619FAF}"/>
          </ac:spMkLst>
        </pc:spChg>
        <pc:spChg chg="add">
          <ac:chgData name="Dane Holmes" userId="9738715a2d075a3d" providerId="LiveId" clId="{F67A54F5-DA13-4275-8F28-00BFA834B796}" dt="2022-02-13T05:43:24.467" v="221" actId="26606"/>
          <ac:spMkLst>
            <pc:docMk/>
            <pc:sldMk cId="3697895050" sldId="270"/>
            <ac:spMk id="10" creationId="{1ED69555-EE48-4B19-812B-4E1068DBF976}"/>
          </ac:spMkLst>
        </pc:spChg>
        <pc:spChg chg="add">
          <ac:chgData name="Dane Holmes" userId="9738715a2d075a3d" providerId="LiveId" clId="{F67A54F5-DA13-4275-8F28-00BFA834B796}" dt="2022-02-13T05:43:24.467" v="221" actId="26606"/>
          <ac:spMkLst>
            <pc:docMk/>
            <pc:sldMk cId="3697895050" sldId="270"/>
            <ac:spMk id="12" creationId="{57AEB73D-F521-4B19-820F-12DB6BCC8406}"/>
          </ac:spMkLst>
        </pc:spChg>
        <pc:spChg chg="add">
          <ac:chgData name="Dane Holmes" userId="9738715a2d075a3d" providerId="LiveId" clId="{F67A54F5-DA13-4275-8F28-00BFA834B796}" dt="2022-02-13T05:43:24.467" v="221" actId="26606"/>
          <ac:spMkLst>
            <pc:docMk/>
            <pc:sldMk cId="3697895050" sldId="270"/>
            <ac:spMk id="14" creationId="{6B72EEBA-3A5D-41CE-8465-A45A0F65674E}"/>
          </ac:spMkLst>
        </pc:spChg>
        <pc:spChg chg="add">
          <ac:chgData name="Dane Holmes" userId="9738715a2d075a3d" providerId="LiveId" clId="{F67A54F5-DA13-4275-8F28-00BFA834B796}" dt="2022-02-13T05:43:24.467" v="221" actId="26606"/>
          <ac:spMkLst>
            <pc:docMk/>
            <pc:sldMk cId="3697895050" sldId="270"/>
            <ac:spMk id="16" creationId="{EA164D6B-6878-4B9F-A2D0-985D39B17B46}"/>
          </ac:spMkLst>
        </pc:spChg>
        <pc:spChg chg="add mod">
          <ac:chgData name="Dane Holmes" userId="9738715a2d075a3d" providerId="LiveId" clId="{F67A54F5-DA13-4275-8F28-00BFA834B796}" dt="2022-02-13T05:44:34.910" v="242" actId="14100"/>
          <ac:spMkLst>
            <pc:docMk/>
            <pc:sldMk cId="3697895050" sldId="270"/>
            <ac:spMk id="17" creationId="{C9BBD794-0858-4832-B5CE-470CCB2FFE8F}"/>
          </ac:spMkLst>
        </pc:spChg>
        <pc:spChg chg="add">
          <ac:chgData name="Dane Holmes" userId="9738715a2d075a3d" providerId="LiveId" clId="{F67A54F5-DA13-4275-8F28-00BFA834B796}" dt="2022-02-13T05:43:24.467" v="221" actId="26606"/>
          <ac:spMkLst>
            <pc:docMk/>
            <pc:sldMk cId="3697895050" sldId="270"/>
            <ac:spMk id="18" creationId="{57851D67-7085-40E2-B146-F91433A28E08}"/>
          </ac:spMkLst>
        </pc:spChg>
        <pc:spChg chg="add">
          <ac:chgData name="Dane Holmes" userId="9738715a2d075a3d" providerId="LiveId" clId="{F67A54F5-DA13-4275-8F28-00BFA834B796}" dt="2022-02-13T05:43:24.467" v="221" actId="26606"/>
          <ac:spMkLst>
            <pc:docMk/>
            <pc:sldMk cId="3697895050" sldId="270"/>
            <ac:spMk id="20" creationId="{362F176A-9349-4CD7-8042-59C0200C8CE9}"/>
          </ac:spMkLst>
        </pc:spChg>
        <pc:spChg chg="add">
          <ac:chgData name="Dane Holmes" userId="9738715a2d075a3d" providerId="LiveId" clId="{F67A54F5-DA13-4275-8F28-00BFA834B796}" dt="2022-02-13T05:43:24.467" v="221" actId="26606"/>
          <ac:spMkLst>
            <pc:docMk/>
            <pc:sldMk cId="3697895050" sldId="270"/>
            <ac:spMk id="22" creationId="{4E9A171F-91A7-42F8-B25C-E38B244E757C}"/>
          </ac:spMkLst>
        </pc:spChg>
        <pc:spChg chg="add">
          <ac:chgData name="Dane Holmes" userId="9738715a2d075a3d" providerId="LiveId" clId="{F67A54F5-DA13-4275-8F28-00BFA834B796}" dt="2022-02-13T05:43:24.467" v="221" actId="26606"/>
          <ac:spMkLst>
            <pc:docMk/>
            <pc:sldMk cId="3697895050" sldId="270"/>
            <ac:spMk id="24" creationId="{064738AB-B6BE-4867-889A-52CE4AC8DBD0}"/>
          </ac:spMkLst>
        </pc:spChg>
        <pc:spChg chg="add">
          <ac:chgData name="Dane Holmes" userId="9738715a2d075a3d" providerId="LiveId" clId="{F67A54F5-DA13-4275-8F28-00BFA834B796}" dt="2022-02-13T05:43:24.467" v="221" actId="26606"/>
          <ac:spMkLst>
            <pc:docMk/>
            <pc:sldMk cId="3697895050" sldId="270"/>
            <ac:spMk id="26" creationId="{9C969C2C-E7E3-4052-87D4-61E733EC1BBD}"/>
          </ac:spMkLst>
        </pc:spChg>
        <pc:spChg chg="add">
          <ac:chgData name="Dane Holmes" userId="9738715a2d075a3d" providerId="LiveId" clId="{F67A54F5-DA13-4275-8F28-00BFA834B796}" dt="2022-02-13T05:43:24.467" v="221" actId="26606"/>
          <ac:spMkLst>
            <pc:docMk/>
            <pc:sldMk cId="3697895050" sldId="270"/>
            <ac:spMk id="28" creationId="{7C60369F-A41B-4D6E-8990-30E2715C5730}"/>
          </ac:spMkLst>
        </pc:spChg>
        <pc:picChg chg="add mod">
          <ac:chgData name="Dane Holmes" userId="9738715a2d075a3d" providerId="LiveId" clId="{F67A54F5-DA13-4275-8F28-00BFA834B796}" dt="2022-02-13T05:43:32.998" v="224" actId="14100"/>
          <ac:picMkLst>
            <pc:docMk/>
            <pc:sldMk cId="3697895050" sldId="270"/>
            <ac:picMk id="5" creationId="{758E975A-4B47-448B-A9DA-463129144CAB}"/>
          </ac:picMkLst>
        </pc:picChg>
      </pc:sldChg>
      <pc:sldChg chg="addSp delSp modSp new del mod">
        <pc:chgData name="Dane Holmes" userId="9738715a2d075a3d" providerId="LiveId" clId="{F67A54F5-DA13-4275-8F28-00BFA834B796}" dt="2022-02-13T06:12:23.589" v="339" actId="47"/>
        <pc:sldMkLst>
          <pc:docMk/>
          <pc:sldMk cId="1598494454" sldId="271"/>
        </pc:sldMkLst>
        <pc:spChg chg="mod">
          <ac:chgData name="Dane Holmes" userId="9738715a2d075a3d" providerId="LiveId" clId="{F67A54F5-DA13-4275-8F28-00BFA834B796}" dt="2022-02-13T06:10:59.385" v="323" actId="115"/>
          <ac:spMkLst>
            <pc:docMk/>
            <pc:sldMk cId="1598494454" sldId="271"/>
            <ac:spMk id="2" creationId="{AA0344C3-5026-4A61-B132-DD8B40FFD5C2}"/>
          </ac:spMkLst>
        </pc:spChg>
        <pc:spChg chg="del">
          <ac:chgData name="Dane Holmes" userId="9738715a2d075a3d" providerId="LiveId" clId="{F67A54F5-DA13-4275-8F28-00BFA834B796}" dt="2022-02-13T06:10:28.242" v="317" actId="478"/>
          <ac:spMkLst>
            <pc:docMk/>
            <pc:sldMk cId="1598494454" sldId="271"/>
            <ac:spMk id="3" creationId="{C989BA27-66F3-4741-B7B0-9EC83049F86B}"/>
          </ac:spMkLst>
        </pc:spChg>
        <pc:picChg chg="add mod">
          <ac:chgData name="Dane Holmes" userId="9738715a2d075a3d" providerId="LiveId" clId="{F67A54F5-DA13-4275-8F28-00BFA834B796}" dt="2022-02-13T06:11:27.171" v="335" actId="14100"/>
          <ac:picMkLst>
            <pc:docMk/>
            <pc:sldMk cId="1598494454" sldId="271"/>
            <ac:picMk id="4" creationId="{6ED11267-1C84-49D5-96BA-451277B888C0}"/>
          </ac:picMkLst>
        </pc:picChg>
        <pc:picChg chg="add mod">
          <ac:chgData name="Dane Holmes" userId="9738715a2d075a3d" providerId="LiveId" clId="{F67A54F5-DA13-4275-8F28-00BFA834B796}" dt="2022-02-13T06:11:33.488" v="337" actId="1076"/>
          <ac:picMkLst>
            <pc:docMk/>
            <pc:sldMk cId="1598494454" sldId="271"/>
            <ac:picMk id="5" creationId="{26519254-6C19-40FA-9D00-1C508FD51EC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D2F51A-4339-49DD-BD50-63E29F2E7D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736D9A-9A4A-4678-B9DA-B42424EFA525}">
      <dgm:prSet/>
      <dgm:spPr/>
      <dgm:t>
        <a:bodyPr/>
        <a:lstStyle/>
        <a:p>
          <a:pPr algn="ctr"/>
          <a:r>
            <a:rPr lang="en-US" dirty="0"/>
            <a:t>While there are factors outside of the control of the employer (Age, Marital Status, Job Role, etc.), two of the highest causes are completely within employer control (Overtime and Employee Involvement).</a:t>
          </a:r>
        </a:p>
      </dgm:t>
    </dgm:pt>
    <dgm:pt modelId="{44C6B256-F2FB-416E-96F4-C681B39385AA}" type="parTrans" cxnId="{7D15A31E-81B2-43F1-8F73-394A3AFF0C48}">
      <dgm:prSet/>
      <dgm:spPr/>
      <dgm:t>
        <a:bodyPr/>
        <a:lstStyle/>
        <a:p>
          <a:endParaRPr lang="en-US"/>
        </a:p>
      </dgm:t>
    </dgm:pt>
    <dgm:pt modelId="{309A4622-25A6-4751-8BC8-CC40E12B74D7}" type="sibTrans" cxnId="{7D15A31E-81B2-43F1-8F73-394A3AFF0C48}">
      <dgm:prSet/>
      <dgm:spPr/>
      <dgm:t>
        <a:bodyPr/>
        <a:lstStyle/>
        <a:p>
          <a:endParaRPr lang="en-US"/>
        </a:p>
      </dgm:t>
    </dgm:pt>
    <dgm:pt modelId="{7871B4B5-6AF2-4BA6-8B4F-13BC238B6A05}">
      <dgm:prSet/>
      <dgm:spPr/>
      <dgm:t>
        <a:bodyPr/>
        <a:lstStyle/>
        <a:p>
          <a:pPr algn="ctr"/>
          <a:r>
            <a:rPr lang="en-US" dirty="0"/>
            <a:t>Employers should focus their efforts in </a:t>
          </a:r>
          <a:r>
            <a:rPr lang="en-US" b="1" dirty="0"/>
            <a:t>reducing overtime</a:t>
          </a:r>
          <a:r>
            <a:rPr lang="en-US" dirty="0"/>
            <a:t> and </a:t>
          </a:r>
          <a:r>
            <a:rPr lang="en-US" b="1" dirty="0"/>
            <a:t>increasing employee involvement</a:t>
          </a:r>
          <a:r>
            <a:rPr lang="en-US" dirty="0"/>
            <a:t>.</a:t>
          </a:r>
        </a:p>
      </dgm:t>
    </dgm:pt>
    <dgm:pt modelId="{A4F2D996-9B7E-4FBE-8EAC-C17BC7C94A2D}" type="parTrans" cxnId="{A26A41A7-5ECF-4A2B-903D-EC00412DECEE}">
      <dgm:prSet/>
      <dgm:spPr/>
      <dgm:t>
        <a:bodyPr/>
        <a:lstStyle/>
        <a:p>
          <a:endParaRPr lang="en-US"/>
        </a:p>
      </dgm:t>
    </dgm:pt>
    <dgm:pt modelId="{48898375-A8D0-49C7-AF11-5A91EA265B21}" type="sibTrans" cxnId="{A26A41A7-5ECF-4A2B-903D-EC00412DECEE}">
      <dgm:prSet/>
      <dgm:spPr/>
      <dgm:t>
        <a:bodyPr/>
        <a:lstStyle/>
        <a:p>
          <a:endParaRPr lang="en-US"/>
        </a:p>
      </dgm:t>
    </dgm:pt>
    <dgm:pt modelId="{97F5B0EC-3868-4BA3-930D-7F90BED145C7}" type="pres">
      <dgm:prSet presAssocID="{BBD2F51A-4339-49DD-BD50-63E29F2E7DC1}" presName="linear" presStyleCnt="0">
        <dgm:presLayoutVars>
          <dgm:animLvl val="lvl"/>
          <dgm:resizeHandles val="exact"/>
        </dgm:presLayoutVars>
      </dgm:prSet>
      <dgm:spPr/>
    </dgm:pt>
    <dgm:pt modelId="{A2BF1238-35BE-4F4D-8230-7802D26C43A8}" type="pres">
      <dgm:prSet presAssocID="{66736D9A-9A4A-4678-B9DA-B42424EFA525}" presName="parentText" presStyleLbl="node1" presStyleIdx="0" presStyleCnt="2">
        <dgm:presLayoutVars>
          <dgm:chMax val="0"/>
          <dgm:bulletEnabled val="1"/>
        </dgm:presLayoutVars>
      </dgm:prSet>
      <dgm:spPr/>
    </dgm:pt>
    <dgm:pt modelId="{DC74B1CE-D1D3-4499-B1E0-B8F03B5E7A72}" type="pres">
      <dgm:prSet presAssocID="{309A4622-25A6-4751-8BC8-CC40E12B74D7}" presName="spacer" presStyleCnt="0"/>
      <dgm:spPr/>
    </dgm:pt>
    <dgm:pt modelId="{913140CB-8056-4E31-B22D-7CF0C2037AF1}" type="pres">
      <dgm:prSet presAssocID="{7871B4B5-6AF2-4BA6-8B4F-13BC238B6A05}" presName="parentText" presStyleLbl="node1" presStyleIdx="1" presStyleCnt="2">
        <dgm:presLayoutVars>
          <dgm:chMax val="0"/>
          <dgm:bulletEnabled val="1"/>
        </dgm:presLayoutVars>
      </dgm:prSet>
      <dgm:spPr/>
    </dgm:pt>
  </dgm:ptLst>
  <dgm:cxnLst>
    <dgm:cxn modelId="{7D15A31E-81B2-43F1-8F73-394A3AFF0C48}" srcId="{BBD2F51A-4339-49DD-BD50-63E29F2E7DC1}" destId="{66736D9A-9A4A-4678-B9DA-B42424EFA525}" srcOrd="0" destOrd="0" parTransId="{44C6B256-F2FB-416E-96F4-C681B39385AA}" sibTransId="{309A4622-25A6-4751-8BC8-CC40E12B74D7}"/>
    <dgm:cxn modelId="{AD42CE97-7E90-4608-AA76-E31D257069B5}" type="presOf" srcId="{BBD2F51A-4339-49DD-BD50-63E29F2E7DC1}" destId="{97F5B0EC-3868-4BA3-930D-7F90BED145C7}" srcOrd="0" destOrd="0" presId="urn:microsoft.com/office/officeart/2005/8/layout/vList2"/>
    <dgm:cxn modelId="{3DB3199B-E78A-4EFA-9233-5D7220BA11B0}" type="presOf" srcId="{66736D9A-9A4A-4678-B9DA-B42424EFA525}" destId="{A2BF1238-35BE-4F4D-8230-7802D26C43A8}" srcOrd="0" destOrd="0" presId="urn:microsoft.com/office/officeart/2005/8/layout/vList2"/>
    <dgm:cxn modelId="{A26A41A7-5ECF-4A2B-903D-EC00412DECEE}" srcId="{BBD2F51A-4339-49DD-BD50-63E29F2E7DC1}" destId="{7871B4B5-6AF2-4BA6-8B4F-13BC238B6A05}" srcOrd="1" destOrd="0" parTransId="{A4F2D996-9B7E-4FBE-8EAC-C17BC7C94A2D}" sibTransId="{48898375-A8D0-49C7-AF11-5A91EA265B21}"/>
    <dgm:cxn modelId="{0CF94FFD-F6D8-43AA-BBFF-99472839458C}" type="presOf" srcId="{7871B4B5-6AF2-4BA6-8B4F-13BC238B6A05}" destId="{913140CB-8056-4E31-B22D-7CF0C2037AF1}" srcOrd="0" destOrd="0" presId="urn:microsoft.com/office/officeart/2005/8/layout/vList2"/>
    <dgm:cxn modelId="{FDE8B093-E22B-45C4-B144-E81A9D91E53E}" type="presParOf" srcId="{97F5B0EC-3868-4BA3-930D-7F90BED145C7}" destId="{A2BF1238-35BE-4F4D-8230-7802D26C43A8}" srcOrd="0" destOrd="0" presId="urn:microsoft.com/office/officeart/2005/8/layout/vList2"/>
    <dgm:cxn modelId="{0A748A14-5201-48E1-A341-12B8B6B9C938}" type="presParOf" srcId="{97F5B0EC-3868-4BA3-930D-7F90BED145C7}" destId="{DC74B1CE-D1D3-4499-B1E0-B8F03B5E7A72}" srcOrd="1" destOrd="0" presId="urn:microsoft.com/office/officeart/2005/8/layout/vList2"/>
    <dgm:cxn modelId="{563410A9-35C0-4AE8-9B75-886E09F25953}" type="presParOf" srcId="{97F5B0EC-3868-4BA3-930D-7F90BED145C7}" destId="{913140CB-8056-4E31-B22D-7CF0C2037A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F1238-35BE-4F4D-8230-7802D26C43A8}">
      <dsp:nvSpPr>
        <dsp:cNvPr id="0" name=""/>
        <dsp:cNvSpPr/>
      </dsp:nvSpPr>
      <dsp:spPr>
        <a:xfrm>
          <a:off x="0" y="50874"/>
          <a:ext cx="9835087" cy="1600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While there are factors outside of the control of the employer (Age, Marital Status, Job Role, etc.), two of the highest causes are completely within employer control (Overtime and Employee Involvement).</a:t>
          </a:r>
        </a:p>
      </dsp:txBody>
      <dsp:txXfrm>
        <a:off x="78133" y="129007"/>
        <a:ext cx="9678821" cy="1444294"/>
      </dsp:txXfrm>
    </dsp:sp>
    <dsp:sp modelId="{913140CB-8056-4E31-B22D-7CF0C2037AF1}">
      <dsp:nvSpPr>
        <dsp:cNvPr id="0" name=""/>
        <dsp:cNvSpPr/>
      </dsp:nvSpPr>
      <dsp:spPr>
        <a:xfrm>
          <a:off x="0" y="1706154"/>
          <a:ext cx="9835087" cy="1600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Employers should focus their efforts in </a:t>
          </a:r>
          <a:r>
            <a:rPr lang="en-US" sz="1900" b="1" kern="1200" dirty="0"/>
            <a:t>reducing overtime</a:t>
          </a:r>
          <a:r>
            <a:rPr lang="en-US" sz="1900" kern="1200" dirty="0"/>
            <a:t> and </a:t>
          </a:r>
          <a:r>
            <a:rPr lang="en-US" sz="1900" b="1" kern="1200" dirty="0"/>
            <a:t>increasing employee involvement</a:t>
          </a:r>
          <a:r>
            <a:rPr lang="en-US" sz="1900" kern="1200" dirty="0"/>
            <a:t>.</a:t>
          </a:r>
        </a:p>
      </dsp:txBody>
      <dsp:txXfrm>
        <a:off x="78133" y="1784287"/>
        <a:ext cx="9678821" cy="14442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2/12/2022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7632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6325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2/12/2022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1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861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2/12/2022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791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358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92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959158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2/12/2022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3795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2/12/2022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8526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2/12/2022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339271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2/12/2022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8547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76" r:id="rId4"/>
    <p:sldLayoutId id="2147483677" r:id="rId5"/>
    <p:sldLayoutId id="2147483682" r:id="rId6"/>
    <p:sldLayoutId id="2147483678" r:id="rId7"/>
    <p:sldLayoutId id="2147483679" r:id="rId8"/>
    <p:sldLayoutId id="2147483680" r:id="rId9"/>
    <p:sldLayoutId id="2147483681" r:id="rId10"/>
    <p:sldLayoutId id="2147483683"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8BB9F-3BEA-4D39-B02C-8F079E95F6E1}"/>
              </a:ext>
            </a:extLst>
          </p:cNvPr>
          <p:cNvSpPr>
            <a:spLocks noGrp="1"/>
          </p:cNvSpPr>
          <p:nvPr>
            <p:ph type="ctrTitle"/>
          </p:nvPr>
        </p:nvSpPr>
        <p:spPr>
          <a:xfrm>
            <a:off x="1635103" y="1057522"/>
            <a:ext cx="4741843" cy="2173433"/>
          </a:xfrm>
        </p:spPr>
        <p:txBody>
          <a:bodyPr>
            <a:noAutofit/>
          </a:bodyPr>
          <a:lstStyle/>
          <a:p>
            <a:r>
              <a:rPr lang="en-US" sz="3600" dirty="0">
                <a:solidFill>
                  <a:schemeClr val="bg1"/>
                </a:solidFill>
              </a:rPr>
              <a:t>Employee Retention</a:t>
            </a:r>
          </a:p>
        </p:txBody>
      </p:sp>
      <p:sp>
        <p:nvSpPr>
          <p:cNvPr id="3" name="Subtitle 2">
            <a:extLst>
              <a:ext uri="{FF2B5EF4-FFF2-40B4-BE49-F238E27FC236}">
                <a16:creationId xmlns:a16="http://schemas.microsoft.com/office/drawing/2014/main" id="{033429D5-C690-48BD-9EB4-24F5D719A16B}"/>
              </a:ext>
            </a:extLst>
          </p:cNvPr>
          <p:cNvSpPr>
            <a:spLocks noGrp="1"/>
          </p:cNvSpPr>
          <p:nvPr>
            <p:ph type="subTitle" idx="1"/>
          </p:nvPr>
        </p:nvSpPr>
        <p:spPr>
          <a:xfrm>
            <a:off x="1635104" y="3751119"/>
            <a:ext cx="4797502" cy="1606163"/>
          </a:xfrm>
        </p:spPr>
        <p:txBody>
          <a:bodyPr anchor="t">
            <a:normAutofit/>
          </a:bodyPr>
          <a:lstStyle/>
          <a:p>
            <a:r>
              <a:rPr lang="en-US" dirty="0">
                <a:solidFill>
                  <a:schemeClr val="tx1">
                    <a:lumMod val="75000"/>
                    <a:lumOff val="25000"/>
                  </a:schemeClr>
                </a:solidFill>
              </a:rPr>
              <a:t>By: Dane Holmes</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ne in a crowd">
            <a:extLst>
              <a:ext uri="{FF2B5EF4-FFF2-40B4-BE49-F238E27FC236}">
                <a16:creationId xmlns:a16="http://schemas.microsoft.com/office/drawing/2014/main" id="{AE14B124-1434-40C4-B4FD-D55ED5B8C934}"/>
              </a:ext>
            </a:extLst>
          </p:cNvPr>
          <p:cNvPicPr>
            <a:picLocks noChangeAspect="1"/>
          </p:cNvPicPr>
          <p:nvPr/>
        </p:nvPicPr>
        <p:blipFill rotWithShape="1">
          <a:blip r:embed="rId2"/>
          <a:srcRect l="24939" r="16749"/>
          <a:stretch/>
        </p:blipFill>
        <p:spPr>
          <a:xfrm>
            <a:off x="6859936" y="-2"/>
            <a:ext cx="5332064" cy="6858002"/>
          </a:xfrm>
          <a:prstGeom prst="rect">
            <a:avLst/>
          </a:prstGeom>
        </p:spPr>
      </p:pic>
    </p:spTree>
    <p:extLst>
      <p:ext uri="{BB962C8B-B14F-4D97-AF65-F5344CB8AC3E}">
        <p14:creationId xmlns:p14="http://schemas.microsoft.com/office/powerpoint/2010/main" val="66773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AACB4-8EAA-43B8-8D6C-EA5505EF3001}"/>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r>
              <a:rPr lang="en-US" u="sng">
                <a:solidFill>
                  <a:schemeClr val="bg1"/>
                </a:solidFill>
              </a:rPr>
              <a:t>Trends</a:t>
            </a:r>
            <a:br>
              <a:rPr lang="en-US">
                <a:solidFill>
                  <a:schemeClr val="bg1"/>
                </a:solidFill>
              </a:rPr>
            </a:br>
            <a:r>
              <a:rPr lang="en-US">
                <a:solidFill>
                  <a:schemeClr val="bg1"/>
                </a:solidFill>
              </a:rPr>
              <a:t>Travel Pay</a:t>
            </a:r>
          </a:p>
        </p:txBody>
      </p:sp>
      <p:sp>
        <p:nvSpPr>
          <p:cNvPr id="14" name="Rectangle 13">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31F0569-DC4D-4271-AE69-FFC42C044F1F}"/>
              </a:ext>
            </a:extLst>
          </p:cNvPr>
          <p:cNvSpPr txBox="1"/>
          <p:nvPr/>
        </p:nvSpPr>
        <p:spPr>
          <a:xfrm>
            <a:off x="1434622" y="3707541"/>
            <a:ext cx="5117253" cy="2505801"/>
          </a:xfrm>
          <a:prstGeom prst="rect">
            <a:avLst/>
          </a:prstGeom>
        </p:spPr>
        <p:txBody>
          <a:bodyPr vert="horz" lIns="109728" tIns="109728" rIns="109728" bIns="91440" rtlCol="0" anchor="t">
            <a:normAutofit/>
          </a:bodyPr>
          <a:lstStyle/>
          <a:p>
            <a:pPr>
              <a:lnSpc>
                <a:spcPct val="130000"/>
              </a:lnSpc>
              <a:spcBef>
                <a:spcPts val="930"/>
              </a:spcBef>
              <a:buFont typeface="Corbel" panose="020B0503020204020204" pitchFamily="34" charset="0"/>
            </a:pPr>
            <a:r>
              <a:rPr lang="en-US" sz="1700" spc="150" dirty="0">
                <a:solidFill>
                  <a:schemeClr val="tx1">
                    <a:lumMod val="75000"/>
                    <a:lumOff val="25000"/>
                  </a:schemeClr>
                </a:solidFill>
              </a:rPr>
              <a:t>Positions with some travel result in a higher Q3 of monthly income. </a:t>
            </a:r>
          </a:p>
          <a:p>
            <a:pPr>
              <a:lnSpc>
                <a:spcPct val="130000"/>
              </a:lnSpc>
              <a:spcBef>
                <a:spcPts val="930"/>
              </a:spcBef>
              <a:buFont typeface="Corbel" panose="020B0503020204020204" pitchFamily="34" charset="0"/>
            </a:pPr>
            <a:r>
              <a:rPr lang="en-US" sz="1700" spc="150" dirty="0">
                <a:solidFill>
                  <a:schemeClr val="tx1">
                    <a:lumMod val="75000"/>
                    <a:lumOff val="25000"/>
                  </a:schemeClr>
                </a:solidFill>
              </a:rPr>
              <a:t>However, there is no noticeable increase from traveling frequently vs. rarely.</a:t>
            </a:r>
          </a:p>
        </p:txBody>
      </p:sp>
      <p:sp>
        <p:nvSpPr>
          <p:cNvPr id="24" name="Rectangle 23">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A4D5D6-A3B0-4ACC-8B66-C257BD24A8C5}"/>
              </a:ext>
            </a:extLst>
          </p:cNvPr>
          <p:cNvPicPr>
            <a:picLocks noChangeAspect="1"/>
          </p:cNvPicPr>
          <p:nvPr/>
        </p:nvPicPr>
        <p:blipFill>
          <a:blip r:embed="rId2"/>
          <a:stretch>
            <a:fillRect/>
          </a:stretch>
        </p:blipFill>
        <p:spPr>
          <a:xfrm>
            <a:off x="6896412" y="1273629"/>
            <a:ext cx="5249410" cy="4238897"/>
          </a:xfrm>
          <a:prstGeom prst="rect">
            <a:avLst/>
          </a:prstGeom>
        </p:spPr>
      </p:pic>
    </p:spTree>
    <p:extLst>
      <p:ext uri="{BB962C8B-B14F-4D97-AF65-F5344CB8AC3E}">
        <p14:creationId xmlns:p14="http://schemas.microsoft.com/office/powerpoint/2010/main" val="71444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AACB4-8EAA-43B8-8D6C-EA5505EF3001}"/>
              </a:ext>
            </a:extLst>
          </p:cNvPr>
          <p:cNvSpPr>
            <a:spLocks noGrp="1"/>
          </p:cNvSpPr>
          <p:nvPr>
            <p:ph type="title"/>
          </p:nvPr>
        </p:nvSpPr>
        <p:spPr>
          <a:xfrm>
            <a:off x="1535371" y="1044054"/>
            <a:ext cx="10013709" cy="1030360"/>
          </a:xfrm>
        </p:spPr>
        <p:txBody>
          <a:bodyPr vert="horz" lIns="109728" tIns="109728" rIns="109728" bIns="91440" rtlCol="0">
            <a:normAutofit/>
          </a:bodyPr>
          <a:lstStyle/>
          <a:p>
            <a:r>
              <a:rPr lang="en-US" u="sng">
                <a:solidFill>
                  <a:schemeClr val="bg1"/>
                </a:solidFill>
              </a:rPr>
              <a:t>Conclusion</a:t>
            </a:r>
            <a:endParaRPr lang="en-US">
              <a:solidFill>
                <a:schemeClr val="bg1"/>
              </a:solidFill>
            </a:endParaRPr>
          </a:p>
        </p:txBody>
      </p:sp>
      <p:sp>
        <p:nvSpPr>
          <p:cNvPr id="31" name="Rectangle 30">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extBox 2">
            <a:extLst>
              <a:ext uri="{FF2B5EF4-FFF2-40B4-BE49-F238E27FC236}">
                <a16:creationId xmlns:a16="http://schemas.microsoft.com/office/drawing/2014/main" id="{136330E8-612B-472E-A6E8-21CF866C87F3}"/>
              </a:ext>
            </a:extLst>
          </p:cNvPr>
          <p:cNvGraphicFramePr/>
          <p:nvPr>
            <p:extLst>
              <p:ext uri="{D42A27DB-BD31-4B8C-83A1-F6EECF244321}">
                <p14:modId xmlns:p14="http://schemas.microsoft.com/office/powerpoint/2010/main" val="2632124944"/>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33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1FD2-BE8D-4BE5-9F62-354081C99543}"/>
              </a:ext>
            </a:extLst>
          </p:cNvPr>
          <p:cNvSpPr>
            <a:spLocks noGrp="1"/>
          </p:cNvSpPr>
          <p:nvPr>
            <p:ph type="title"/>
          </p:nvPr>
        </p:nvSpPr>
        <p:spPr>
          <a:xfrm>
            <a:off x="147484" y="705113"/>
            <a:ext cx="4446639" cy="5197498"/>
          </a:xfrm>
        </p:spPr>
        <p:txBody>
          <a:bodyPr/>
          <a:lstStyle/>
          <a:p>
            <a:r>
              <a:rPr lang="en-US" u="sng" dirty="0"/>
              <a:t>Top 3</a:t>
            </a:r>
            <a:br>
              <a:rPr lang="en-US" dirty="0"/>
            </a:br>
            <a:r>
              <a:rPr lang="en-US" sz="2800" dirty="0"/>
              <a:t>Attrition Factors</a:t>
            </a:r>
            <a:br>
              <a:rPr lang="en-US" sz="2800" dirty="0"/>
            </a:br>
            <a:r>
              <a:rPr lang="en-US" sz="1800" b="0" dirty="0"/>
              <a:t>Average = 16%</a:t>
            </a:r>
            <a:endParaRPr lang="en-US" b="0" dirty="0"/>
          </a:p>
        </p:txBody>
      </p:sp>
      <p:sp>
        <p:nvSpPr>
          <p:cNvPr id="4" name="TextBox 3">
            <a:extLst>
              <a:ext uri="{FF2B5EF4-FFF2-40B4-BE49-F238E27FC236}">
                <a16:creationId xmlns:a16="http://schemas.microsoft.com/office/drawing/2014/main" id="{4B91D80B-5646-4BDF-BC0C-FA1E0AB3CA4E}"/>
              </a:ext>
            </a:extLst>
          </p:cNvPr>
          <p:cNvSpPr txBox="1"/>
          <p:nvPr/>
        </p:nvSpPr>
        <p:spPr>
          <a:xfrm>
            <a:off x="5125065" y="405581"/>
            <a:ext cx="4726858" cy="1261884"/>
          </a:xfrm>
          <a:prstGeom prst="rect">
            <a:avLst/>
          </a:prstGeom>
          <a:noFill/>
        </p:spPr>
        <p:txBody>
          <a:bodyPr wrap="square" rtlCol="0">
            <a:spAutoFit/>
          </a:bodyPr>
          <a:lstStyle/>
          <a:p>
            <a:pPr marL="514350" indent="-514350">
              <a:buAutoNum type="arabicPeriod"/>
            </a:pPr>
            <a:r>
              <a:rPr lang="en-US" sz="2800" dirty="0"/>
              <a:t>Overtime</a:t>
            </a:r>
          </a:p>
          <a:p>
            <a:r>
              <a:rPr lang="en-US" sz="2400" dirty="0"/>
              <a:t>	p-value = 1.74E-16</a:t>
            </a:r>
          </a:p>
          <a:p>
            <a:r>
              <a:rPr lang="en-US" sz="2400" dirty="0"/>
              <a:t>	Average = 32%</a:t>
            </a:r>
            <a:endParaRPr lang="en-US" sz="2800" dirty="0"/>
          </a:p>
        </p:txBody>
      </p:sp>
      <p:sp>
        <p:nvSpPr>
          <p:cNvPr id="8" name="TextBox 7">
            <a:extLst>
              <a:ext uri="{FF2B5EF4-FFF2-40B4-BE49-F238E27FC236}">
                <a16:creationId xmlns:a16="http://schemas.microsoft.com/office/drawing/2014/main" id="{BE6B8D36-3B14-40AE-8189-FADE9535E89D}"/>
              </a:ext>
            </a:extLst>
          </p:cNvPr>
          <p:cNvSpPr txBox="1"/>
          <p:nvPr/>
        </p:nvSpPr>
        <p:spPr>
          <a:xfrm>
            <a:off x="5628312" y="5812909"/>
            <a:ext cx="5752111" cy="646331"/>
          </a:xfrm>
          <a:prstGeom prst="rect">
            <a:avLst/>
          </a:prstGeom>
          <a:noFill/>
        </p:spPr>
        <p:txBody>
          <a:bodyPr wrap="square" rtlCol="0">
            <a:spAutoFit/>
          </a:bodyPr>
          <a:lstStyle/>
          <a:p>
            <a:r>
              <a:rPr lang="en-US" dirty="0"/>
              <a:t>Employees who work overtime are three times more likely to leave than those who don’t.</a:t>
            </a:r>
          </a:p>
        </p:txBody>
      </p:sp>
      <p:pic>
        <p:nvPicPr>
          <p:cNvPr id="10" name="Picture 9">
            <a:extLst>
              <a:ext uri="{FF2B5EF4-FFF2-40B4-BE49-F238E27FC236}">
                <a16:creationId xmlns:a16="http://schemas.microsoft.com/office/drawing/2014/main" id="{57981245-D051-4539-8B1B-22FCB904F896}"/>
              </a:ext>
            </a:extLst>
          </p:cNvPr>
          <p:cNvPicPr>
            <a:picLocks noChangeAspect="1"/>
          </p:cNvPicPr>
          <p:nvPr/>
        </p:nvPicPr>
        <p:blipFill>
          <a:blip r:embed="rId2"/>
          <a:stretch>
            <a:fillRect/>
          </a:stretch>
        </p:blipFill>
        <p:spPr>
          <a:xfrm>
            <a:off x="6678759" y="1892331"/>
            <a:ext cx="3651216" cy="3657600"/>
          </a:xfrm>
          <a:prstGeom prst="rect">
            <a:avLst/>
          </a:prstGeom>
        </p:spPr>
      </p:pic>
      <p:graphicFrame>
        <p:nvGraphicFramePr>
          <p:cNvPr id="11" name="Table 10">
            <a:extLst>
              <a:ext uri="{FF2B5EF4-FFF2-40B4-BE49-F238E27FC236}">
                <a16:creationId xmlns:a16="http://schemas.microsoft.com/office/drawing/2014/main" id="{F36A67DE-D8FB-497B-AEA3-3C99583B641E}"/>
              </a:ext>
            </a:extLst>
          </p:cNvPr>
          <p:cNvGraphicFramePr>
            <a:graphicFrameLocks noGrp="1"/>
          </p:cNvGraphicFramePr>
          <p:nvPr>
            <p:extLst>
              <p:ext uri="{D42A27DB-BD31-4B8C-83A1-F6EECF244321}">
                <p14:modId xmlns:p14="http://schemas.microsoft.com/office/powerpoint/2010/main" val="583422925"/>
              </p:ext>
            </p:extLst>
          </p:nvPr>
        </p:nvGraphicFramePr>
        <p:xfrm>
          <a:off x="931216" y="4947391"/>
          <a:ext cx="2667000" cy="571500"/>
        </p:xfrm>
        <a:graphic>
          <a:graphicData uri="http://schemas.openxmlformats.org/drawingml/2006/table">
            <a:tbl>
              <a:tblPr/>
              <a:tblGrid>
                <a:gridCol w="749797">
                  <a:extLst>
                    <a:ext uri="{9D8B030D-6E8A-4147-A177-3AD203B41FA5}">
                      <a16:colId xmlns:a16="http://schemas.microsoft.com/office/drawing/2014/main" val="3703581895"/>
                    </a:ext>
                  </a:extLst>
                </a:gridCol>
                <a:gridCol w="522011">
                  <a:extLst>
                    <a:ext uri="{9D8B030D-6E8A-4147-A177-3AD203B41FA5}">
                      <a16:colId xmlns:a16="http://schemas.microsoft.com/office/drawing/2014/main" val="518844871"/>
                    </a:ext>
                  </a:extLst>
                </a:gridCol>
                <a:gridCol w="522011">
                  <a:extLst>
                    <a:ext uri="{9D8B030D-6E8A-4147-A177-3AD203B41FA5}">
                      <a16:colId xmlns:a16="http://schemas.microsoft.com/office/drawing/2014/main" val="2056816534"/>
                    </a:ext>
                  </a:extLst>
                </a:gridCol>
                <a:gridCol w="873181">
                  <a:extLst>
                    <a:ext uri="{9D8B030D-6E8A-4147-A177-3AD203B41FA5}">
                      <a16:colId xmlns:a16="http://schemas.microsoft.com/office/drawing/2014/main" val="3578899680"/>
                    </a:ext>
                  </a:extLst>
                </a:gridCol>
              </a:tblGrid>
              <a:tr h="190500">
                <a:tc>
                  <a:txBody>
                    <a:bodyPr/>
                    <a:lstStyle/>
                    <a:p>
                      <a:pPr algn="ctr" fontAlgn="b"/>
                      <a:r>
                        <a:rPr lang="en-US" sz="1100" b="1" i="0" u="none" strike="noStrike">
                          <a:solidFill>
                            <a:srgbClr val="FFFFFF"/>
                          </a:solidFill>
                          <a:effectLst/>
                          <a:latin typeface="Calibri" panose="020F0502020204030204" pitchFamily="34" charset="0"/>
                        </a:rPr>
                        <a:t>Overtime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a:solidFill>
                            <a:srgbClr val="FFFFFF"/>
                          </a:solidFill>
                          <a:effectLst/>
                          <a:latin typeface="Calibri" panose="020F0502020204030204" pitchFamily="34" charset="0"/>
                        </a:rPr>
                        <a:t>Stayed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dirty="0">
                          <a:solidFill>
                            <a:srgbClr val="FFFFFF"/>
                          </a:solidFill>
                          <a:effectLst/>
                          <a:latin typeface="Calibri" panose="020F0502020204030204" pitchFamily="34" charset="0"/>
                        </a:rPr>
                        <a:t>Left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a:solidFill>
                            <a:srgbClr val="FFFFFF"/>
                          </a:solidFill>
                          <a:effectLst/>
                          <a:latin typeface="Calibri" panose="020F0502020204030204" pitchFamily="34" charset="0"/>
                        </a:rPr>
                        <a:t>Attrition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extLst>
                  <a:ext uri="{0D108BD9-81ED-4DB2-BD59-A6C34878D82A}">
                    <a16:rowId xmlns:a16="http://schemas.microsoft.com/office/drawing/2014/main" val="1134923903"/>
                  </a:ext>
                </a:extLst>
              </a:tr>
              <a:tr h="190500">
                <a:tc>
                  <a:txBody>
                    <a:bodyPr/>
                    <a:lstStyle/>
                    <a:p>
                      <a:pPr algn="ctr" fontAlgn="b"/>
                      <a:r>
                        <a:rPr lang="en-US" sz="1100" b="0" i="0" u="none" strike="noStrike" dirty="0">
                          <a:solidFill>
                            <a:srgbClr val="000000"/>
                          </a:solidFill>
                          <a:effectLst/>
                          <a:latin typeface="Calibri" panose="020F0502020204030204" pitchFamily="34" charset="0"/>
                        </a:rPr>
                        <a:t>Yes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011953"/>
                  </a:ext>
                </a:extLst>
              </a:tr>
              <a:tr h="190500">
                <a:tc>
                  <a:txBody>
                    <a:bodyPr/>
                    <a:lstStyle/>
                    <a:p>
                      <a:pPr algn="ctr" fontAlgn="b"/>
                      <a:r>
                        <a:rPr lang="en-US" sz="1100" b="0" i="0" u="none" strike="noStrike">
                          <a:solidFill>
                            <a:srgbClr val="000000"/>
                          </a:solidFill>
                          <a:effectLst/>
                          <a:latin typeface="Calibri" panose="020F0502020204030204" pitchFamily="34" charset="0"/>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5853211"/>
                  </a:ext>
                </a:extLst>
              </a:tr>
            </a:tbl>
          </a:graphicData>
        </a:graphic>
      </p:graphicFrame>
    </p:spTree>
    <p:extLst>
      <p:ext uri="{BB962C8B-B14F-4D97-AF65-F5344CB8AC3E}">
        <p14:creationId xmlns:p14="http://schemas.microsoft.com/office/powerpoint/2010/main" val="404236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1FD2-BE8D-4BE5-9F62-354081C99543}"/>
              </a:ext>
            </a:extLst>
          </p:cNvPr>
          <p:cNvSpPr>
            <a:spLocks noGrp="1"/>
          </p:cNvSpPr>
          <p:nvPr>
            <p:ph type="title"/>
          </p:nvPr>
        </p:nvSpPr>
        <p:spPr>
          <a:xfrm>
            <a:off x="147484" y="705113"/>
            <a:ext cx="4446639" cy="5197498"/>
          </a:xfrm>
        </p:spPr>
        <p:txBody>
          <a:bodyPr/>
          <a:lstStyle/>
          <a:p>
            <a:r>
              <a:rPr lang="en-US" u="sng" dirty="0"/>
              <a:t>Top 3</a:t>
            </a:r>
            <a:br>
              <a:rPr lang="en-US" dirty="0"/>
            </a:br>
            <a:r>
              <a:rPr lang="en-US" sz="2800" dirty="0"/>
              <a:t>Attrition Factors</a:t>
            </a:r>
            <a:br>
              <a:rPr lang="en-US" sz="2800" dirty="0"/>
            </a:br>
            <a:r>
              <a:rPr lang="en-US" sz="1800" b="0" dirty="0"/>
              <a:t>Average = 16%</a:t>
            </a:r>
            <a:endParaRPr lang="en-US" b="0" dirty="0"/>
          </a:p>
        </p:txBody>
      </p:sp>
      <p:sp>
        <p:nvSpPr>
          <p:cNvPr id="4" name="TextBox 3">
            <a:extLst>
              <a:ext uri="{FF2B5EF4-FFF2-40B4-BE49-F238E27FC236}">
                <a16:creationId xmlns:a16="http://schemas.microsoft.com/office/drawing/2014/main" id="{4B91D80B-5646-4BDF-BC0C-FA1E0AB3CA4E}"/>
              </a:ext>
            </a:extLst>
          </p:cNvPr>
          <p:cNvSpPr txBox="1"/>
          <p:nvPr/>
        </p:nvSpPr>
        <p:spPr>
          <a:xfrm>
            <a:off x="5125065" y="405581"/>
            <a:ext cx="4837470" cy="892552"/>
          </a:xfrm>
          <a:prstGeom prst="rect">
            <a:avLst/>
          </a:prstGeom>
          <a:noFill/>
        </p:spPr>
        <p:txBody>
          <a:bodyPr wrap="square" rtlCol="0">
            <a:spAutoFit/>
          </a:bodyPr>
          <a:lstStyle/>
          <a:p>
            <a:r>
              <a:rPr lang="en-US" sz="2800" dirty="0"/>
              <a:t>2. Job Involvement</a:t>
            </a:r>
          </a:p>
          <a:p>
            <a:r>
              <a:rPr lang="en-US" sz="2400" dirty="0"/>
              <a:t>	p-value = 5.17E-08</a:t>
            </a:r>
            <a:endParaRPr lang="en-US" sz="2800" dirty="0"/>
          </a:p>
        </p:txBody>
      </p:sp>
      <p:pic>
        <p:nvPicPr>
          <p:cNvPr id="5" name="Picture 4">
            <a:extLst>
              <a:ext uri="{FF2B5EF4-FFF2-40B4-BE49-F238E27FC236}">
                <a16:creationId xmlns:a16="http://schemas.microsoft.com/office/drawing/2014/main" id="{3EE0D037-30F8-46E6-A01E-DAFBC90BA4DC}"/>
              </a:ext>
            </a:extLst>
          </p:cNvPr>
          <p:cNvPicPr>
            <a:picLocks noChangeAspect="1"/>
          </p:cNvPicPr>
          <p:nvPr/>
        </p:nvPicPr>
        <p:blipFill>
          <a:blip r:embed="rId2"/>
          <a:stretch>
            <a:fillRect/>
          </a:stretch>
        </p:blipFill>
        <p:spPr>
          <a:xfrm>
            <a:off x="6658206" y="1699854"/>
            <a:ext cx="3644812" cy="3657600"/>
          </a:xfrm>
          <a:prstGeom prst="rect">
            <a:avLst/>
          </a:prstGeom>
        </p:spPr>
      </p:pic>
      <p:graphicFrame>
        <p:nvGraphicFramePr>
          <p:cNvPr id="6" name="Table 5">
            <a:extLst>
              <a:ext uri="{FF2B5EF4-FFF2-40B4-BE49-F238E27FC236}">
                <a16:creationId xmlns:a16="http://schemas.microsoft.com/office/drawing/2014/main" id="{7FF651A7-9DCB-4CFB-9E58-41AAC7768986}"/>
              </a:ext>
            </a:extLst>
          </p:cNvPr>
          <p:cNvGraphicFramePr>
            <a:graphicFrameLocks noGrp="1"/>
          </p:cNvGraphicFramePr>
          <p:nvPr>
            <p:extLst>
              <p:ext uri="{D42A27DB-BD31-4B8C-83A1-F6EECF244321}">
                <p14:modId xmlns:p14="http://schemas.microsoft.com/office/powerpoint/2010/main" val="3537880063"/>
              </p:ext>
            </p:extLst>
          </p:nvPr>
        </p:nvGraphicFramePr>
        <p:xfrm>
          <a:off x="666005" y="4860198"/>
          <a:ext cx="3022600" cy="952500"/>
        </p:xfrm>
        <a:graphic>
          <a:graphicData uri="http://schemas.openxmlformats.org/drawingml/2006/table">
            <a:tbl>
              <a:tblPr/>
              <a:tblGrid>
                <a:gridCol w="1056166">
                  <a:extLst>
                    <a:ext uri="{9D8B030D-6E8A-4147-A177-3AD203B41FA5}">
                      <a16:colId xmlns:a16="http://schemas.microsoft.com/office/drawing/2014/main" val="3649849919"/>
                    </a:ext>
                  </a:extLst>
                </a:gridCol>
                <a:gridCol w="545527">
                  <a:extLst>
                    <a:ext uri="{9D8B030D-6E8A-4147-A177-3AD203B41FA5}">
                      <a16:colId xmlns:a16="http://schemas.microsoft.com/office/drawing/2014/main" val="3120559070"/>
                    </a:ext>
                  </a:extLst>
                </a:gridCol>
                <a:gridCol w="545527">
                  <a:extLst>
                    <a:ext uri="{9D8B030D-6E8A-4147-A177-3AD203B41FA5}">
                      <a16:colId xmlns:a16="http://schemas.microsoft.com/office/drawing/2014/main" val="2113765325"/>
                    </a:ext>
                  </a:extLst>
                </a:gridCol>
                <a:gridCol w="875380">
                  <a:extLst>
                    <a:ext uri="{9D8B030D-6E8A-4147-A177-3AD203B41FA5}">
                      <a16:colId xmlns:a16="http://schemas.microsoft.com/office/drawing/2014/main" val="3983474422"/>
                    </a:ext>
                  </a:extLst>
                </a:gridCol>
              </a:tblGrid>
              <a:tr h="190500">
                <a:tc>
                  <a:txBody>
                    <a:bodyPr/>
                    <a:lstStyle/>
                    <a:p>
                      <a:pPr algn="ctr" fontAlgn="b"/>
                      <a:r>
                        <a:rPr lang="en-US" sz="1100" b="1" i="0" u="none" strike="noStrike" dirty="0">
                          <a:solidFill>
                            <a:srgbClr val="FFFFFF"/>
                          </a:solidFill>
                          <a:effectLst/>
                          <a:latin typeface="Calibri" panose="020F0502020204030204" pitchFamily="34" charset="0"/>
                        </a:rPr>
                        <a:t>Job Involvement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a:solidFill>
                            <a:srgbClr val="FFFFFF"/>
                          </a:solidFill>
                          <a:effectLst/>
                          <a:latin typeface="Calibri" panose="020F0502020204030204" pitchFamily="34" charset="0"/>
                        </a:rPr>
                        <a:t>Stayed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a:solidFill>
                            <a:srgbClr val="FFFFFF"/>
                          </a:solidFill>
                          <a:effectLst/>
                          <a:latin typeface="Calibri" panose="020F0502020204030204" pitchFamily="34" charset="0"/>
                        </a:rPr>
                        <a:t>Left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a:solidFill>
                            <a:srgbClr val="FFFFFF"/>
                          </a:solidFill>
                          <a:effectLst/>
                          <a:latin typeface="Calibri" panose="020F0502020204030204" pitchFamily="34" charset="0"/>
                        </a:rPr>
                        <a:t>Attrition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extLst>
                  <a:ext uri="{0D108BD9-81ED-4DB2-BD59-A6C34878D82A}">
                    <a16:rowId xmlns:a16="http://schemas.microsoft.com/office/drawing/2014/main" val="938340381"/>
                  </a:ext>
                </a:extLst>
              </a:tr>
              <a:tr h="190500">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3528660"/>
                  </a:ext>
                </a:extLst>
              </a:tr>
              <a:tr h="190500">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112773"/>
                  </a:ext>
                </a:extLst>
              </a:tr>
              <a:tr h="190500">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061311"/>
                  </a:ext>
                </a:extLst>
              </a:tr>
              <a:tr h="190500">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0902572"/>
                  </a:ext>
                </a:extLst>
              </a:tr>
            </a:tbl>
          </a:graphicData>
        </a:graphic>
      </p:graphicFrame>
      <p:sp>
        <p:nvSpPr>
          <p:cNvPr id="7" name="TextBox 6">
            <a:extLst>
              <a:ext uri="{FF2B5EF4-FFF2-40B4-BE49-F238E27FC236}">
                <a16:creationId xmlns:a16="http://schemas.microsoft.com/office/drawing/2014/main" id="{9FEFF35D-E95B-449D-8F41-1E513DE90BDE}"/>
              </a:ext>
            </a:extLst>
          </p:cNvPr>
          <p:cNvSpPr txBox="1"/>
          <p:nvPr/>
        </p:nvSpPr>
        <p:spPr>
          <a:xfrm>
            <a:off x="5068047" y="5759176"/>
            <a:ext cx="6825130" cy="923330"/>
          </a:xfrm>
          <a:prstGeom prst="rect">
            <a:avLst/>
          </a:prstGeom>
          <a:noFill/>
        </p:spPr>
        <p:txBody>
          <a:bodyPr wrap="square" rtlCol="0">
            <a:spAutoFit/>
          </a:bodyPr>
          <a:lstStyle/>
          <a:p>
            <a:r>
              <a:rPr lang="en-US" dirty="0"/>
              <a:t>Nearly half of all employees with a Job Involvement of 1 left. Only one point higher brought the attrition rate to within 3 points of the average</a:t>
            </a:r>
          </a:p>
        </p:txBody>
      </p:sp>
    </p:spTree>
    <p:extLst>
      <p:ext uri="{BB962C8B-B14F-4D97-AF65-F5344CB8AC3E}">
        <p14:creationId xmlns:p14="http://schemas.microsoft.com/office/powerpoint/2010/main" val="222829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1FD2-BE8D-4BE5-9F62-354081C99543}"/>
              </a:ext>
            </a:extLst>
          </p:cNvPr>
          <p:cNvSpPr>
            <a:spLocks noGrp="1"/>
          </p:cNvSpPr>
          <p:nvPr>
            <p:ph type="title"/>
          </p:nvPr>
        </p:nvSpPr>
        <p:spPr>
          <a:xfrm>
            <a:off x="147484" y="705113"/>
            <a:ext cx="4446639" cy="5197498"/>
          </a:xfrm>
        </p:spPr>
        <p:txBody>
          <a:bodyPr/>
          <a:lstStyle/>
          <a:p>
            <a:r>
              <a:rPr lang="en-US" u="sng" dirty="0"/>
              <a:t>Top 3</a:t>
            </a:r>
            <a:br>
              <a:rPr lang="en-US" dirty="0"/>
            </a:br>
            <a:r>
              <a:rPr lang="en-US" sz="2800" dirty="0"/>
              <a:t>Attrition Factors</a:t>
            </a:r>
            <a:br>
              <a:rPr lang="en-US" sz="2800" dirty="0"/>
            </a:br>
            <a:r>
              <a:rPr lang="en-US" sz="1600" b="0" dirty="0"/>
              <a:t>Average = 16%</a:t>
            </a:r>
            <a:endParaRPr lang="en-US" b="0" dirty="0"/>
          </a:p>
        </p:txBody>
      </p:sp>
      <p:sp>
        <p:nvSpPr>
          <p:cNvPr id="4" name="TextBox 3">
            <a:extLst>
              <a:ext uri="{FF2B5EF4-FFF2-40B4-BE49-F238E27FC236}">
                <a16:creationId xmlns:a16="http://schemas.microsoft.com/office/drawing/2014/main" id="{4B91D80B-5646-4BDF-BC0C-FA1E0AB3CA4E}"/>
              </a:ext>
            </a:extLst>
          </p:cNvPr>
          <p:cNvSpPr txBox="1"/>
          <p:nvPr/>
        </p:nvSpPr>
        <p:spPr>
          <a:xfrm>
            <a:off x="5125065" y="405581"/>
            <a:ext cx="5154561" cy="954107"/>
          </a:xfrm>
          <a:prstGeom prst="rect">
            <a:avLst/>
          </a:prstGeom>
          <a:noFill/>
        </p:spPr>
        <p:txBody>
          <a:bodyPr wrap="square" rtlCol="0">
            <a:spAutoFit/>
          </a:bodyPr>
          <a:lstStyle/>
          <a:p>
            <a:r>
              <a:rPr lang="en-US" sz="2800" dirty="0"/>
              <a:t>3. Age</a:t>
            </a:r>
          </a:p>
          <a:p>
            <a:r>
              <a:rPr lang="en-US" sz="2800" dirty="0"/>
              <a:t>	 p-value = 5.98E-06</a:t>
            </a:r>
          </a:p>
        </p:txBody>
      </p:sp>
      <p:pic>
        <p:nvPicPr>
          <p:cNvPr id="5" name="Picture 4">
            <a:extLst>
              <a:ext uri="{FF2B5EF4-FFF2-40B4-BE49-F238E27FC236}">
                <a16:creationId xmlns:a16="http://schemas.microsoft.com/office/drawing/2014/main" id="{6F830612-BCEF-4EA9-8D53-3BBF6886B5F4}"/>
              </a:ext>
            </a:extLst>
          </p:cNvPr>
          <p:cNvPicPr>
            <a:picLocks noChangeAspect="1"/>
          </p:cNvPicPr>
          <p:nvPr/>
        </p:nvPicPr>
        <p:blipFill>
          <a:blip r:embed="rId2"/>
          <a:stretch>
            <a:fillRect/>
          </a:stretch>
        </p:blipFill>
        <p:spPr>
          <a:xfrm>
            <a:off x="4808846" y="1600200"/>
            <a:ext cx="3644900" cy="3657600"/>
          </a:xfrm>
          <a:prstGeom prst="rect">
            <a:avLst/>
          </a:prstGeom>
        </p:spPr>
      </p:pic>
      <p:graphicFrame>
        <p:nvGraphicFramePr>
          <p:cNvPr id="8" name="Table 7">
            <a:extLst>
              <a:ext uri="{FF2B5EF4-FFF2-40B4-BE49-F238E27FC236}">
                <a16:creationId xmlns:a16="http://schemas.microsoft.com/office/drawing/2014/main" id="{E9B08ADC-186F-4A41-ACAA-3EF95BAE5467}"/>
              </a:ext>
            </a:extLst>
          </p:cNvPr>
          <p:cNvGraphicFramePr>
            <a:graphicFrameLocks noGrp="1"/>
          </p:cNvGraphicFramePr>
          <p:nvPr>
            <p:extLst>
              <p:ext uri="{D42A27DB-BD31-4B8C-83A1-F6EECF244321}">
                <p14:modId xmlns:p14="http://schemas.microsoft.com/office/powerpoint/2010/main" val="247945428"/>
              </p:ext>
            </p:extLst>
          </p:nvPr>
        </p:nvGraphicFramePr>
        <p:xfrm>
          <a:off x="755623" y="4736312"/>
          <a:ext cx="3022600" cy="1524000"/>
        </p:xfrm>
        <a:graphic>
          <a:graphicData uri="http://schemas.openxmlformats.org/drawingml/2006/table">
            <a:tbl>
              <a:tblPr/>
              <a:tblGrid>
                <a:gridCol w="1056166">
                  <a:extLst>
                    <a:ext uri="{9D8B030D-6E8A-4147-A177-3AD203B41FA5}">
                      <a16:colId xmlns:a16="http://schemas.microsoft.com/office/drawing/2014/main" val="1343550498"/>
                    </a:ext>
                  </a:extLst>
                </a:gridCol>
                <a:gridCol w="545527">
                  <a:extLst>
                    <a:ext uri="{9D8B030D-6E8A-4147-A177-3AD203B41FA5}">
                      <a16:colId xmlns:a16="http://schemas.microsoft.com/office/drawing/2014/main" val="4099507372"/>
                    </a:ext>
                  </a:extLst>
                </a:gridCol>
                <a:gridCol w="545527">
                  <a:extLst>
                    <a:ext uri="{9D8B030D-6E8A-4147-A177-3AD203B41FA5}">
                      <a16:colId xmlns:a16="http://schemas.microsoft.com/office/drawing/2014/main" val="440492890"/>
                    </a:ext>
                  </a:extLst>
                </a:gridCol>
                <a:gridCol w="875380">
                  <a:extLst>
                    <a:ext uri="{9D8B030D-6E8A-4147-A177-3AD203B41FA5}">
                      <a16:colId xmlns:a16="http://schemas.microsoft.com/office/drawing/2014/main" val="2839554045"/>
                    </a:ext>
                  </a:extLst>
                </a:gridCol>
              </a:tblGrid>
              <a:tr h="190500">
                <a:tc>
                  <a:txBody>
                    <a:bodyPr/>
                    <a:lstStyle/>
                    <a:p>
                      <a:pPr algn="ctr" fontAlgn="b"/>
                      <a:r>
                        <a:rPr lang="en-US" sz="1100" b="1" i="0" u="none" strike="noStrike">
                          <a:solidFill>
                            <a:srgbClr val="FFFFFF"/>
                          </a:solidFill>
                          <a:effectLst/>
                          <a:latin typeface="Calibri" panose="020F0502020204030204" pitchFamily="34" charset="0"/>
                        </a:rPr>
                        <a:t>Age Group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a:solidFill>
                            <a:srgbClr val="FFFFFF"/>
                          </a:solidFill>
                          <a:effectLst/>
                          <a:latin typeface="Calibri" panose="020F0502020204030204" pitchFamily="34" charset="0"/>
                        </a:rPr>
                        <a:t>Stayed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dirty="0">
                          <a:solidFill>
                            <a:srgbClr val="FFFFFF"/>
                          </a:solidFill>
                          <a:effectLst/>
                          <a:latin typeface="Calibri" panose="020F0502020204030204" pitchFamily="34" charset="0"/>
                        </a:rPr>
                        <a:t>Left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tc>
                  <a:txBody>
                    <a:bodyPr/>
                    <a:lstStyle/>
                    <a:p>
                      <a:pPr algn="ctr" fontAlgn="b"/>
                      <a:r>
                        <a:rPr lang="en-US" sz="1100" b="1" i="0" u="none" strike="noStrike">
                          <a:solidFill>
                            <a:srgbClr val="FFFFFF"/>
                          </a:solidFill>
                          <a:effectLst/>
                          <a:latin typeface="Calibri" panose="020F0502020204030204" pitchFamily="34" charset="0"/>
                        </a:rPr>
                        <a:t>Attrition Rate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E2C3D"/>
                    </a:solidFill>
                  </a:tcPr>
                </a:tc>
                <a:extLst>
                  <a:ext uri="{0D108BD9-81ED-4DB2-BD59-A6C34878D82A}">
                    <a16:rowId xmlns:a16="http://schemas.microsoft.com/office/drawing/2014/main" val="293840200"/>
                  </a:ext>
                </a:extLst>
              </a:tr>
              <a:tr h="190500">
                <a:tc>
                  <a:txBody>
                    <a:bodyPr/>
                    <a:lstStyle/>
                    <a:p>
                      <a:pPr algn="ctr" fontAlgn="b"/>
                      <a:r>
                        <a:rPr lang="en-US" sz="1100" b="0" i="0" u="none" strike="noStrike">
                          <a:solidFill>
                            <a:srgbClr val="000000"/>
                          </a:solidFill>
                          <a:effectLst/>
                          <a:latin typeface="Calibri" panose="020F0502020204030204" pitchFamily="34" charset="0"/>
                        </a:rPr>
                        <a:t>&lt;25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091874"/>
                  </a:ext>
                </a:extLst>
              </a:tr>
              <a:tr h="190500">
                <a:tc>
                  <a:txBody>
                    <a:bodyPr/>
                    <a:lstStyle/>
                    <a:p>
                      <a:pPr algn="ctr" fontAlgn="b"/>
                      <a:r>
                        <a:rPr lang="en-US" sz="1100" b="0" i="0" u="none" strike="noStrike">
                          <a:solidFill>
                            <a:srgbClr val="000000"/>
                          </a:solidFill>
                          <a:effectLst/>
                          <a:latin typeface="Calibri" panose="020F0502020204030204" pitchFamily="34" charset="0"/>
                        </a:rPr>
                        <a:t>25-29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457169"/>
                  </a:ext>
                </a:extLst>
              </a:tr>
              <a:tr h="190500">
                <a:tc>
                  <a:txBody>
                    <a:bodyPr/>
                    <a:lstStyle/>
                    <a:p>
                      <a:pPr algn="ctr" fontAlgn="b"/>
                      <a:r>
                        <a:rPr lang="en-US" sz="1100" b="0" i="0" u="none" strike="noStrike">
                          <a:solidFill>
                            <a:srgbClr val="000000"/>
                          </a:solidFill>
                          <a:effectLst/>
                          <a:latin typeface="Calibri" panose="020F0502020204030204" pitchFamily="34" charset="0"/>
                        </a:rPr>
                        <a:t>30-34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2831300"/>
                  </a:ext>
                </a:extLst>
              </a:tr>
              <a:tr h="190500">
                <a:tc>
                  <a:txBody>
                    <a:bodyPr/>
                    <a:lstStyle/>
                    <a:p>
                      <a:pPr algn="ctr" fontAlgn="b"/>
                      <a:r>
                        <a:rPr lang="en-US" sz="1100" b="0" i="0" u="none" strike="noStrike">
                          <a:solidFill>
                            <a:srgbClr val="000000"/>
                          </a:solidFill>
                          <a:effectLst/>
                          <a:latin typeface="Calibri" panose="020F0502020204030204" pitchFamily="34" charset="0"/>
                        </a:rPr>
                        <a:t>&gt;50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4146101"/>
                  </a:ext>
                </a:extLst>
              </a:tr>
              <a:tr h="190500">
                <a:tc>
                  <a:txBody>
                    <a:bodyPr/>
                    <a:lstStyle/>
                    <a:p>
                      <a:pPr algn="ctr" fontAlgn="b"/>
                      <a:r>
                        <a:rPr lang="en-US" sz="1100" b="0" i="0" u="none" strike="noStrike">
                          <a:solidFill>
                            <a:srgbClr val="000000"/>
                          </a:solidFill>
                          <a:effectLst/>
                          <a:latin typeface="Calibri" panose="020F0502020204030204" pitchFamily="34" charset="0"/>
                        </a:rPr>
                        <a:t>35-39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909869"/>
                  </a:ext>
                </a:extLst>
              </a:tr>
              <a:tr h="190500">
                <a:tc>
                  <a:txBody>
                    <a:bodyPr/>
                    <a:lstStyle/>
                    <a:p>
                      <a:pPr algn="ctr" fontAlgn="b"/>
                      <a:r>
                        <a:rPr lang="en-US" sz="1100" b="0" i="0" u="none" strike="noStrike">
                          <a:solidFill>
                            <a:srgbClr val="000000"/>
                          </a:solidFill>
                          <a:effectLst/>
                          <a:latin typeface="Calibri" panose="020F0502020204030204" pitchFamily="34" charset="0"/>
                        </a:rPr>
                        <a:t>40-44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332992"/>
                  </a:ext>
                </a:extLst>
              </a:tr>
              <a:tr h="190500">
                <a:tc>
                  <a:txBody>
                    <a:bodyPr/>
                    <a:lstStyle/>
                    <a:p>
                      <a:pPr algn="ctr" fontAlgn="b"/>
                      <a:r>
                        <a:rPr lang="en-US" sz="1100" b="0" i="0" u="none" strike="noStrike" dirty="0">
                          <a:solidFill>
                            <a:srgbClr val="000000"/>
                          </a:solidFill>
                          <a:effectLst/>
                          <a:latin typeface="Calibri" panose="020F0502020204030204" pitchFamily="34" charset="0"/>
                        </a:rPr>
                        <a:t>45-49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347204"/>
                  </a:ext>
                </a:extLst>
              </a:tr>
            </a:tbl>
          </a:graphicData>
        </a:graphic>
      </p:graphicFrame>
      <p:sp>
        <p:nvSpPr>
          <p:cNvPr id="9" name="TextBox 8">
            <a:extLst>
              <a:ext uri="{FF2B5EF4-FFF2-40B4-BE49-F238E27FC236}">
                <a16:creationId xmlns:a16="http://schemas.microsoft.com/office/drawing/2014/main" id="{8B6235EB-BF64-4676-A9F9-61657288A0A5}"/>
              </a:ext>
            </a:extLst>
          </p:cNvPr>
          <p:cNvSpPr txBox="1"/>
          <p:nvPr/>
        </p:nvSpPr>
        <p:spPr>
          <a:xfrm>
            <a:off x="5125065" y="5498312"/>
            <a:ext cx="6825130" cy="1200329"/>
          </a:xfrm>
          <a:prstGeom prst="rect">
            <a:avLst/>
          </a:prstGeom>
          <a:noFill/>
        </p:spPr>
        <p:txBody>
          <a:bodyPr wrap="square" rtlCol="0">
            <a:spAutoFit/>
          </a:bodyPr>
          <a:lstStyle/>
          <a:p>
            <a:r>
              <a:rPr lang="en-US" dirty="0"/>
              <a:t>Younger employees leave at a higher rate than older employees. Even in job roles with very high turnover like Sales Representatives, those who leave are heavily right skewed.</a:t>
            </a:r>
          </a:p>
        </p:txBody>
      </p:sp>
      <p:pic>
        <p:nvPicPr>
          <p:cNvPr id="11" name="Picture 10">
            <a:extLst>
              <a:ext uri="{FF2B5EF4-FFF2-40B4-BE49-F238E27FC236}">
                <a16:creationId xmlns:a16="http://schemas.microsoft.com/office/drawing/2014/main" id="{5841FAE7-6074-4742-8872-F3B24AA7820D}"/>
              </a:ext>
            </a:extLst>
          </p:cNvPr>
          <p:cNvPicPr>
            <a:picLocks noChangeAspect="1"/>
          </p:cNvPicPr>
          <p:nvPr/>
        </p:nvPicPr>
        <p:blipFill>
          <a:blip r:embed="rId3"/>
          <a:stretch>
            <a:fillRect/>
          </a:stretch>
        </p:blipFill>
        <p:spPr>
          <a:xfrm>
            <a:off x="8460400" y="1600200"/>
            <a:ext cx="3638451" cy="3657600"/>
          </a:xfrm>
          <a:prstGeom prst="rect">
            <a:avLst/>
          </a:prstGeom>
        </p:spPr>
      </p:pic>
    </p:spTree>
    <p:extLst>
      <p:ext uri="{BB962C8B-B14F-4D97-AF65-F5344CB8AC3E}">
        <p14:creationId xmlns:p14="http://schemas.microsoft.com/office/powerpoint/2010/main" val="25724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1500"/>
            <a:ext cx="7534656" cy="51129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0C72C-6C67-49E4-964E-F1D206F2806C}"/>
              </a:ext>
            </a:extLst>
          </p:cNvPr>
          <p:cNvSpPr>
            <a:spLocks noGrp="1"/>
          </p:cNvSpPr>
          <p:nvPr>
            <p:ph type="title"/>
          </p:nvPr>
        </p:nvSpPr>
        <p:spPr>
          <a:xfrm>
            <a:off x="7973503" y="1709530"/>
            <a:ext cx="4128850" cy="2528515"/>
          </a:xfrm>
        </p:spPr>
        <p:txBody>
          <a:bodyPr vert="horz" lIns="109728" tIns="109728" rIns="109728" bIns="91440" rtlCol="0" anchor="b">
            <a:normAutofit/>
          </a:bodyPr>
          <a:lstStyle/>
          <a:p>
            <a:pPr>
              <a:lnSpc>
                <a:spcPct val="115000"/>
              </a:lnSpc>
            </a:pPr>
            <a:br>
              <a:rPr lang="en-US" sz="2000" b="0" cap="all" dirty="0">
                <a:solidFill>
                  <a:schemeClr val="bg1"/>
                </a:solidFill>
              </a:rPr>
            </a:br>
            <a:r>
              <a:rPr lang="en-US" sz="2000" b="0" cap="all" dirty="0">
                <a:solidFill>
                  <a:schemeClr val="bg1"/>
                </a:solidFill>
              </a:rPr>
              <a:t>Linear Regression</a:t>
            </a:r>
            <a:br>
              <a:rPr lang="en-US" sz="2000" b="0" cap="all" dirty="0">
                <a:solidFill>
                  <a:schemeClr val="bg1"/>
                </a:solidFill>
              </a:rPr>
            </a:br>
            <a:r>
              <a:rPr lang="en-US" sz="2000" b="0" cap="all" dirty="0">
                <a:solidFill>
                  <a:schemeClr val="bg1"/>
                </a:solidFill>
              </a:rPr>
              <a:t>Logistical Regression</a:t>
            </a:r>
            <a:br>
              <a:rPr lang="en-US" sz="2000" b="0" cap="all" dirty="0">
                <a:solidFill>
                  <a:schemeClr val="bg1"/>
                </a:solidFill>
              </a:rPr>
            </a:br>
            <a:r>
              <a:rPr lang="en-US" sz="2000" b="0" cap="all" dirty="0">
                <a:solidFill>
                  <a:schemeClr val="bg1"/>
                </a:solidFill>
              </a:rPr>
              <a:t>Naïve Bayes</a:t>
            </a:r>
            <a:br>
              <a:rPr lang="en-US" sz="2000" b="0" cap="all" dirty="0">
                <a:solidFill>
                  <a:schemeClr val="bg1"/>
                </a:solidFill>
              </a:rPr>
            </a:br>
            <a:r>
              <a:rPr lang="en-US" sz="2000" b="0" cap="all" dirty="0">
                <a:solidFill>
                  <a:schemeClr val="bg1"/>
                </a:solidFill>
              </a:rPr>
              <a:t>Random Forest</a:t>
            </a:r>
          </a:p>
        </p:txBody>
      </p:sp>
      <p:sp>
        <p:nvSpPr>
          <p:cNvPr id="25" name="Rectangle 24">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7639DB99-A9F2-43A9-A54E-61217F6749A3}"/>
              </a:ext>
            </a:extLst>
          </p:cNvPr>
          <p:cNvGraphicFramePr>
            <a:graphicFrameLocks noGrp="1"/>
          </p:cNvGraphicFramePr>
          <p:nvPr>
            <p:extLst>
              <p:ext uri="{D42A27DB-BD31-4B8C-83A1-F6EECF244321}">
                <p14:modId xmlns:p14="http://schemas.microsoft.com/office/powerpoint/2010/main" val="1925663147"/>
              </p:ext>
            </p:extLst>
          </p:nvPr>
        </p:nvGraphicFramePr>
        <p:xfrm>
          <a:off x="627528" y="2072197"/>
          <a:ext cx="6240652" cy="3063518"/>
        </p:xfrm>
        <a:graphic>
          <a:graphicData uri="http://schemas.openxmlformats.org/drawingml/2006/table">
            <a:tbl>
              <a:tblPr firstRow="1" bandRow="1">
                <a:noFill/>
              </a:tblPr>
              <a:tblGrid>
                <a:gridCol w="2236794">
                  <a:extLst>
                    <a:ext uri="{9D8B030D-6E8A-4147-A177-3AD203B41FA5}">
                      <a16:colId xmlns:a16="http://schemas.microsoft.com/office/drawing/2014/main" val="594478942"/>
                    </a:ext>
                  </a:extLst>
                </a:gridCol>
                <a:gridCol w="1277801">
                  <a:extLst>
                    <a:ext uri="{9D8B030D-6E8A-4147-A177-3AD203B41FA5}">
                      <a16:colId xmlns:a16="http://schemas.microsoft.com/office/drawing/2014/main" val="2596273235"/>
                    </a:ext>
                  </a:extLst>
                </a:gridCol>
                <a:gridCol w="1382563">
                  <a:extLst>
                    <a:ext uri="{9D8B030D-6E8A-4147-A177-3AD203B41FA5}">
                      <a16:colId xmlns:a16="http://schemas.microsoft.com/office/drawing/2014/main" val="2429849125"/>
                    </a:ext>
                  </a:extLst>
                </a:gridCol>
                <a:gridCol w="1343494">
                  <a:extLst>
                    <a:ext uri="{9D8B030D-6E8A-4147-A177-3AD203B41FA5}">
                      <a16:colId xmlns:a16="http://schemas.microsoft.com/office/drawing/2014/main" val="156033788"/>
                    </a:ext>
                  </a:extLst>
                </a:gridCol>
              </a:tblGrid>
              <a:tr h="567557">
                <a:tc>
                  <a:txBody>
                    <a:bodyPr/>
                    <a:lstStyle/>
                    <a:p>
                      <a:pPr algn="l" fontAlgn="b"/>
                      <a:endParaRPr lang="en-US" sz="1700" b="1" i="0" u="none" strike="noStrike" cap="all" spc="60">
                        <a:solidFill>
                          <a:schemeClr val="tx1"/>
                        </a:solidFill>
                        <a:effectLst/>
                        <a:latin typeface="Calibri" panose="020F0502020204030204" pitchFamily="34" charset="0"/>
                      </a:endParaRPr>
                    </a:p>
                  </a:txBody>
                  <a:tcPr marL="13436" marR="13436" marT="128990" marB="128990" anchor="b">
                    <a:lnL w="12700" cmpd="sng">
                      <a:noFill/>
                    </a:lnL>
                    <a:lnR w="12700" cmpd="sng">
                      <a:noFill/>
                    </a:lnR>
                    <a:lnT w="12700" cmpd="sng">
                      <a:noFill/>
                    </a:lnT>
                    <a:lnB w="38100" cmpd="sng">
                      <a:noFill/>
                    </a:lnB>
                    <a:noFill/>
                  </a:tcPr>
                </a:tc>
                <a:tc>
                  <a:txBody>
                    <a:bodyPr/>
                    <a:lstStyle/>
                    <a:p>
                      <a:pPr algn="ctr" fontAlgn="b"/>
                      <a:r>
                        <a:rPr lang="en-US" sz="1700" b="1" i="0" u="none" strike="noStrike" cap="all" spc="60" dirty="0">
                          <a:solidFill>
                            <a:schemeClr val="tx1"/>
                          </a:solidFill>
                          <a:effectLst/>
                          <a:latin typeface="Calibri" panose="020F0502020204030204" pitchFamily="34" charset="0"/>
                        </a:rPr>
                        <a:t>Accuracy</a:t>
                      </a:r>
                    </a:p>
                  </a:txBody>
                  <a:tcPr marL="13436" marR="13436" marT="128990" marB="128990" anchor="b">
                    <a:lnL w="12700" cmpd="sng">
                      <a:noFill/>
                    </a:lnL>
                    <a:lnR w="12700" cmpd="sng">
                      <a:noFill/>
                    </a:lnR>
                    <a:lnT w="12700" cmpd="sng">
                      <a:noFill/>
                    </a:lnT>
                    <a:lnB w="38100" cmpd="sng">
                      <a:noFill/>
                    </a:lnB>
                    <a:noFill/>
                  </a:tcPr>
                </a:tc>
                <a:tc>
                  <a:txBody>
                    <a:bodyPr/>
                    <a:lstStyle/>
                    <a:p>
                      <a:pPr algn="ctr" fontAlgn="b"/>
                      <a:r>
                        <a:rPr lang="en-US" sz="1700" b="1" i="0" u="none" strike="noStrike" cap="all" spc="60">
                          <a:solidFill>
                            <a:schemeClr val="tx1"/>
                          </a:solidFill>
                          <a:effectLst/>
                          <a:latin typeface="Calibri" panose="020F0502020204030204" pitchFamily="34" charset="0"/>
                        </a:rPr>
                        <a:t>Sensitivity</a:t>
                      </a:r>
                    </a:p>
                  </a:txBody>
                  <a:tcPr marL="13436" marR="13436" marT="128990" marB="128990" anchor="b">
                    <a:lnL w="12700" cmpd="sng">
                      <a:noFill/>
                    </a:lnL>
                    <a:lnR w="12700" cmpd="sng">
                      <a:noFill/>
                    </a:lnR>
                    <a:lnT w="12700" cmpd="sng">
                      <a:noFill/>
                    </a:lnT>
                    <a:lnB w="38100" cmpd="sng">
                      <a:noFill/>
                    </a:lnB>
                    <a:noFill/>
                  </a:tcPr>
                </a:tc>
                <a:tc>
                  <a:txBody>
                    <a:bodyPr/>
                    <a:lstStyle/>
                    <a:p>
                      <a:pPr algn="ctr" fontAlgn="b"/>
                      <a:r>
                        <a:rPr lang="en-US" sz="1700" b="1" i="0" u="none" strike="noStrike" cap="all" spc="60">
                          <a:solidFill>
                            <a:schemeClr val="tx1"/>
                          </a:solidFill>
                          <a:effectLst/>
                          <a:latin typeface="Calibri" panose="020F0502020204030204" pitchFamily="34" charset="0"/>
                        </a:rPr>
                        <a:t>Specificity</a:t>
                      </a:r>
                    </a:p>
                  </a:txBody>
                  <a:tcPr marL="13436" marR="13436" marT="128990" marB="128990" anchor="b">
                    <a:lnL w="12700" cmpd="sng">
                      <a:noFill/>
                    </a:lnL>
                    <a:lnR w="12700" cmpd="sng">
                      <a:noFill/>
                    </a:lnR>
                    <a:lnT w="12700" cmpd="sng">
                      <a:noFill/>
                    </a:lnT>
                    <a:lnB w="38100" cmpd="sng">
                      <a:noFill/>
                    </a:lnB>
                    <a:noFill/>
                  </a:tcPr>
                </a:tc>
                <a:extLst>
                  <a:ext uri="{0D108BD9-81ED-4DB2-BD59-A6C34878D82A}">
                    <a16:rowId xmlns:a16="http://schemas.microsoft.com/office/drawing/2014/main" val="2121527512"/>
                  </a:ext>
                </a:extLst>
              </a:tr>
              <a:tr h="537997">
                <a:tc>
                  <a:txBody>
                    <a:bodyPr/>
                    <a:lstStyle/>
                    <a:p>
                      <a:pPr algn="l" fontAlgn="b"/>
                      <a:r>
                        <a:rPr lang="en-US" sz="2300" b="0" i="0" u="none" strike="noStrike" cap="none" spc="0">
                          <a:solidFill>
                            <a:schemeClr val="tx1"/>
                          </a:solidFill>
                          <a:effectLst/>
                          <a:latin typeface="Calibri" panose="020F0502020204030204" pitchFamily="34" charset="0"/>
                        </a:rPr>
                        <a:t>Linear Regression</a:t>
                      </a:r>
                    </a:p>
                  </a:txBody>
                  <a:tcPr marL="13436" marR="13436" marT="13436" marB="128990" anchor="ctr">
                    <a:lnL w="12700" cap="flat" cmpd="sng" algn="ctr">
                      <a:noFill/>
                      <a:prstDash val="solid"/>
                    </a:lnL>
                    <a:lnR w="12700" cmpd="sng">
                      <a:noFill/>
                      <a:prstDash val="solid"/>
                    </a:lnR>
                    <a:lnT w="38100" cmpd="sng">
                      <a:noFill/>
                    </a:lnT>
                    <a:lnB w="12700" cmpd="sng">
                      <a:noFill/>
                      <a:prstDash val="solid"/>
                    </a:lnB>
                    <a:noFill/>
                  </a:tcPr>
                </a:tc>
                <a:tc>
                  <a:txBody>
                    <a:bodyPr/>
                    <a:lstStyle/>
                    <a:p>
                      <a:pPr algn="ctr" fontAlgn="b"/>
                      <a:r>
                        <a:rPr lang="en-US" sz="2300" b="0" i="0" u="none" strike="noStrike" cap="none" spc="0" dirty="0">
                          <a:solidFill>
                            <a:schemeClr val="tx1"/>
                          </a:solidFill>
                          <a:effectLst/>
                          <a:latin typeface="Calibri" panose="020F0502020204030204" pitchFamily="34" charset="0"/>
                        </a:rPr>
                        <a:t>81-90%</a:t>
                      </a:r>
                    </a:p>
                  </a:txBody>
                  <a:tcPr marL="13436" marR="13436" marT="13436" marB="128990"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2300" b="0" i="0" u="none" strike="noStrike" cap="none" spc="0" dirty="0">
                          <a:solidFill>
                            <a:schemeClr val="tx1"/>
                          </a:solidFill>
                          <a:effectLst/>
                          <a:latin typeface="Calibri" panose="020F0502020204030204" pitchFamily="34" charset="0"/>
                        </a:rPr>
                        <a:t>99%</a:t>
                      </a:r>
                    </a:p>
                  </a:txBody>
                  <a:tcPr marL="13436" marR="13436" marT="13436" marB="128990" anchor="ctr">
                    <a:lnL w="12700" cmpd="sng">
                      <a:noFill/>
                      <a:prstDash val="solid"/>
                    </a:lnL>
                    <a:lnR w="12700" cmpd="sng">
                      <a:noFill/>
                      <a:prstDash val="solid"/>
                    </a:lnR>
                    <a:lnT w="38100" cmpd="sng">
                      <a:noFill/>
                    </a:lnT>
                    <a:lnB w="12700" cmpd="sng">
                      <a:noFill/>
                      <a:prstDash val="solid"/>
                    </a:lnB>
                    <a:noFill/>
                  </a:tcPr>
                </a:tc>
                <a:tc>
                  <a:txBody>
                    <a:bodyPr/>
                    <a:lstStyle/>
                    <a:p>
                      <a:pPr algn="ctr" fontAlgn="b"/>
                      <a:r>
                        <a:rPr lang="en-US" sz="2300" b="0" i="0" u="none" strike="noStrike" cap="none" spc="0" dirty="0">
                          <a:solidFill>
                            <a:schemeClr val="tx1"/>
                          </a:solidFill>
                          <a:effectLst/>
                          <a:latin typeface="Calibri" panose="020F0502020204030204" pitchFamily="34" charset="0"/>
                        </a:rPr>
                        <a:t>20%</a:t>
                      </a:r>
                    </a:p>
                  </a:txBody>
                  <a:tcPr marL="13436" marR="13436" marT="13436" marB="128990"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504086949"/>
                  </a:ext>
                </a:extLst>
              </a:tr>
              <a:tr h="881970">
                <a:tc>
                  <a:txBody>
                    <a:bodyPr/>
                    <a:lstStyle/>
                    <a:p>
                      <a:pPr algn="l" fontAlgn="b"/>
                      <a:r>
                        <a:rPr lang="en-US" sz="2300" b="0" i="0" u="none" strike="noStrike" cap="none" spc="0" dirty="0">
                          <a:solidFill>
                            <a:schemeClr val="tx1"/>
                          </a:solidFill>
                          <a:effectLst/>
                          <a:latin typeface="Calibri" panose="020F0502020204030204" pitchFamily="34" charset="0"/>
                        </a:rPr>
                        <a:t>Logistical Regression</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300" b="0" i="0" u="none" strike="noStrike" cap="none" spc="0" dirty="0">
                          <a:solidFill>
                            <a:schemeClr val="tx1"/>
                          </a:solidFill>
                          <a:effectLst/>
                          <a:latin typeface="Calibri" panose="020F0502020204030204" pitchFamily="34" charset="0"/>
                        </a:rPr>
                        <a:t>80-88%</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300" b="0" i="0" u="none" strike="noStrike" cap="none" spc="0" dirty="0">
                          <a:solidFill>
                            <a:schemeClr val="tx1"/>
                          </a:solidFill>
                          <a:effectLst/>
                          <a:latin typeface="Calibri" panose="020F0502020204030204" pitchFamily="34" charset="0"/>
                        </a:rPr>
                        <a:t>89%</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300" b="0" i="0" u="none" strike="noStrike" cap="none" spc="0" dirty="0">
                          <a:solidFill>
                            <a:schemeClr val="tx1"/>
                          </a:solidFill>
                          <a:effectLst/>
                          <a:latin typeface="Calibri" panose="020F0502020204030204" pitchFamily="34" charset="0"/>
                        </a:rPr>
                        <a:t>61%</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66264871"/>
                  </a:ext>
                </a:extLst>
              </a:tr>
              <a:tr h="537997">
                <a:tc>
                  <a:txBody>
                    <a:bodyPr/>
                    <a:lstStyle/>
                    <a:p>
                      <a:pPr algn="l" fontAlgn="b"/>
                      <a:r>
                        <a:rPr lang="en-US" sz="2300" b="0" i="0" u="none" strike="noStrike" cap="none" spc="0">
                          <a:solidFill>
                            <a:schemeClr val="tx1"/>
                          </a:solidFill>
                          <a:effectLst/>
                          <a:latin typeface="Calibri" panose="020F0502020204030204" pitchFamily="34" charset="0"/>
                        </a:rPr>
                        <a:t>Naïve Bayes</a:t>
                      </a:r>
                    </a:p>
                  </a:txBody>
                  <a:tcPr marL="13436" marR="13436" marT="13436" marB="12899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2300" b="0" i="0" u="none" strike="noStrike" cap="none" spc="0" dirty="0">
                          <a:solidFill>
                            <a:schemeClr val="tx1"/>
                          </a:solidFill>
                          <a:effectLst/>
                          <a:latin typeface="Calibri" panose="020F0502020204030204" pitchFamily="34" charset="0"/>
                        </a:rPr>
                        <a:t>78-89%</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2300" b="0" i="0" u="none" strike="noStrike" cap="none" spc="0">
                          <a:solidFill>
                            <a:schemeClr val="tx1"/>
                          </a:solidFill>
                          <a:effectLst/>
                          <a:latin typeface="Calibri" panose="020F0502020204030204" pitchFamily="34" charset="0"/>
                        </a:rPr>
                        <a:t>93%</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b"/>
                      <a:r>
                        <a:rPr lang="en-US" sz="2300" b="0" i="0" u="none" strike="noStrike" cap="none" spc="0">
                          <a:solidFill>
                            <a:schemeClr val="tx1"/>
                          </a:solidFill>
                          <a:effectLst/>
                          <a:latin typeface="Calibri" panose="020F0502020204030204" pitchFamily="34" charset="0"/>
                        </a:rPr>
                        <a:t>37%</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66784320"/>
                  </a:ext>
                </a:extLst>
              </a:tr>
              <a:tr h="537997">
                <a:tc>
                  <a:txBody>
                    <a:bodyPr/>
                    <a:lstStyle/>
                    <a:p>
                      <a:pPr algn="l" fontAlgn="b"/>
                      <a:r>
                        <a:rPr lang="en-US" sz="2300" b="0" i="0" u="none" strike="noStrike" cap="none" spc="0">
                          <a:solidFill>
                            <a:schemeClr val="tx1"/>
                          </a:solidFill>
                          <a:effectLst/>
                          <a:latin typeface="Calibri" panose="020F0502020204030204" pitchFamily="34" charset="0"/>
                        </a:rPr>
                        <a:t>Random Forest</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300" b="0" i="0" u="none" strike="noStrike" cap="none" spc="0" dirty="0">
                          <a:solidFill>
                            <a:schemeClr val="tx1"/>
                          </a:solidFill>
                          <a:effectLst/>
                          <a:latin typeface="Calibri" panose="020F0502020204030204" pitchFamily="34" charset="0"/>
                        </a:rPr>
                        <a:t>70-77%</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300" b="0" i="0" u="none" strike="noStrike" cap="none" spc="0" dirty="0">
                          <a:solidFill>
                            <a:schemeClr val="tx1"/>
                          </a:solidFill>
                          <a:effectLst/>
                          <a:latin typeface="Calibri" panose="020F0502020204030204" pitchFamily="34" charset="0"/>
                        </a:rPr>
                        <a:t>76%</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b"/>
                      <a:r>
                        <a:rPr lang="en-US" sz="2300" b="0" i="0" u="none" strike="noStrike" cap="none" spc="0" dirty="0">
                          <a:solidFill>
                            <a:schemeClr val="tx1"/>
                          </a:solidFill>
                          <a:effectLst/>
                          <a:latin typeface="Calibri" panose="020F0502020204030204" pitchFamily="34" charset="0"/>
                        </a:rPr>
                        <a:t>72%</a:t>
                      </a:r>
                    </a:p>
                  </a:txBody>
                  <a:tcPr marL="13436" marR="13436" marT="13436" marB="12899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81022255"/>
                  </a:ext>
                </a:extLst>
              </a:tr>
            </a:tbl>
          </a:graphicData>
        </a:graphic>
      </p:graphicFrame>
      <p:sp>
        <p:nvSpPr>
          <p:cNvPr id="16" name="TextBox 15">
            <a:extLst>
              <a:ext uri="{FF2B5EF4-FFF2-40B4-BE49-F238E27FC236}">
                <a16:creationId xmlns:a16="http://schemas.microsoft.com/office/drawing/2014/main" id="{025E6FA0-7D8D-478D-BAEE-F1A2A4772DB2}"/>
              </a:ext>
            </a:extLst>
          </p:cNvPr>
          <p:cNvSpPr txBox="1"/>
          <p:nvPr/>
        </p:nvSpPr>
        <p:spPr>
          <a:xfrm>
            <a:off x="8086165" y="286308"/>
            <a:ext cx="4360203" cy="523220"/>
          </a:xfrm>
          <a:prstGeom prst="rect">
            <a:avLst/>
          </a:prstGeom>
          <a:noFill/>
        </p:spPr>
        <p:txBody>
          <a:bodyPr wrap="square">
            <a:spAutoFit/>
          </a:bodyPr>
          <a:lstStyle/>
          <a:p>
            <a:r>
              <a:rPr lang="en-US" sz="2800" b="0" cap="all" dirty="0">
                <a:solidFill>
                  <a:schemeClr val="bg1"/>
                </a:solidFill>
              </a:rPr>
              <a:t>Attrition Models</a:t>
            </a:r>
            <a:endParaRPr lang="en-US" sz="2800" dirty="0"/>
          </a:p>
        </p:txBody>
      </p:sp>
    </p:spTree>
    <p:extLst>
      <p:ext uri="{BB962C8B-B14F-4D97-AF65-F5344CB8AC3E}">
        <p14:creationId xmlns:p14="http://schemas.microsoft.com/office/powerpoint/2010/main" val="82494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11">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36" name="Rectangle 15">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1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9">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1">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12A4B-213F-4FD6-8F43-734C22E31759}"/>
              </a:ext>
            </a:extLst>
          </p:cNvPr>
          <p:cNvSpPr>
            <a:spLocks noGrp="1"/>
          </p:cNvSpPr>
          <p:nvPr>
            <p:ph type="title"/>
          </p:nvPr>
        </p:nvSpPr>
        <p:spPr>
          <a:xfrm>
            <a:off x="1635102" y="4153113"/>
            <a:ext cx="9180747" cy="1248431"/>
          </a:xfrm>
        </p:spPr>
        <p:txBody>
          <a:bodyPr vert="horz" lIns="109728" tIns="109728" rIns="109728" bIns="91440" rtlCol="0" anchor="b">
            <a:normAutofit/>
          </a:bodyPr>
          <a:lstStyle/>
          <a:p>
            <a:pPr>
              <a:lnSpc>
                <a:spcPct val="115000"/>
              </a:lnSpc>
            </a:pPr>
            <a:r>
              <a:rPr lang="en-US" sz="2600" b="0" u="sng" cap="all" dirty="0">
                <a:solidFill>
                  <a:schemeClr val="bg1"/>
                </a:solidFill>
              </a:rPr>
              <a:t>Monthly Income</a:t>
            </a:r>
            <a:br>
              <a:rPr lang="en-US" sz="2600" b="0" u="sng" cap="all" dirty="0">
                <a:solidFill>
                  <a:schemeClr val="bg1"/>
                </a:solidFill>
              </a:rPr>
            </a:br>
            <a:r>
              <a:rPr lang="en-US" sz="2600" b="0" cap="all" dirty="0">
                <a:solidFill>
                  <a:schemeClr val="bg1"/>
                </a:solidFill>
              </a:rPr>
              <a:t>Top Factors</a:t>
            </a:r>
            <a:endParaRPr lang="en-US" sz="2600" b="0" u="sng" cap="all" dirty="0">
              <a:solidFill>
                <a:schemeClr val="bg1"/>
              </a:solidFill>
            </a:endParaRPr>
          </a:p>
        </p:txBody>
      </p:sp>
      <p:sp>
        <p:nvSpPr>
          <p:cNvPr id="40" name="Rectangle 23">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CD49E3E-3FC2-41E2-B284-2BD7720B71E8}"/>
              </a:ext>
            </a:extLst>
          </p:cNvPr>
          <p:cNvPicPr>
            <a:picLocks noChangeAspect="1"/>
          </p:cNvPicPr>
          <p:nvPr/>
        </p:nvPicPr>
        <p:blipFill>
          <a:blip r:embed="rId2"/>
          <a:stretch>
            <a:fillRect/>
          </a:stretch>
        </p:blipFill>
        <p:spPr>
          <a:xfrm>
            <a:off x="1948118" y="31748"/>
            <a:ext cx="3821921" cy="3831500"/>
          </a:xfrm>
          <a:prstGeom prst="rect">
            <a:avLst/>
          </a:prstGeom>
        </p:spPr>
      </p:pic>
      <p:sp>
        <p:nvSpPr>
          <p:cNvPr id="42" name="Rectangle 27">
            <a:extLst>
              <a:ext uri="{FF2B5EF4-FFF2-40B4-BE49-F238E27FC236}">
                <a16:creationId xmlns:a16="http://schemas.microsoft.com/office/drawing/2014/main" id="{A8EAC26D-6BAA-40DB-8C61-90C7CC5EF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9423" y="1933956"/>
            <a:ext cx="39319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5745B19-CE30-4826-B485-BE17DC8981FF}"/>
              </a:ext>
            </a:extLst>
          </p:cNvPr>
          <p:cNvPicPr>
            <a:picLocks noChangeAspect="1"/>
          </p:cNvPicPr>
          <p:nvPr/>
        </p:nvPicPr>
        <p:blipFill>
          <a:blip r:embed="rId3"/>
          <a:stretch>
            <a:fillRect/>
          </a:stretch>
        </p:blipFill>
        <p:spPr>
          <a:xfrm>
            <a:off x="6679389" y="-2949"/>
            <a:ext cx="5480603" cy="3919854"/>
          </a:xfrm>
          <a:prstGeom prst="rect">
            <a:avLst/>
          </a:prstGeom>
        </p:spPr>
      </p:pic>
      <p:sp>
        <p:nvSpPr>
          <p:cNvPr id="8" name="TextBox 7">
            <a:extLst>
              <a:ext uri="{FF2B5EF4-FFF2-40B4-BE49-F238E27FC236}">
                <a16:creationId xmlns:a16="http://schemas.microsoft.com/office/drawing/2014/main" id="{43C4EDE3-A726-4CB6-B3E7-B9549170B1B4}"/>
              </a:ext>
            </a:extLst>
          </p:cNvPr>
          <p:cNvSpPr txBox="1"/>
          <p:nvPr/>
        </p:nvSpPr>
        <p:spPr>
          <a:xfrm>
            <a:off x="1692193" y="5622737"/>
            <a:ext cx="7678911" cy="369332"/>
          </a:xfrm>
          <a:prstGeom prst="rect">
            <a:avLst/>
          </a:prstGeom>
          <a:noFill/>
        </p:spPr>
        <p:txBody>
          <a:bodyPr wrap="square" rtlCol="0">
            <a:spAutoFit/>
          </a:bodyPr>
          <a:lstStyle/>
          <a:p>
            <a:r>
              <a:rPr lang="en-US" dirty="0">
                <a:solidFill>
                  <a:schemeClr val="bg1"/>
                </a:solidFill>
              </a:rPr>
              <a:t>Job Level with a correlation of 95% and Job Role</a:t>
            </a:r>
          </a:p>
        </p:txBody>
      </p:sp>
    </p:spTree>
    <p:extLst>
      <p:ext uri="{BB962C8B-B14F-4D97-AF65-F5344CB8AC3E}">
        <p14:creationId xmlns:p14="http://schemas.microsoft.com/office/powerpoint/2010/main" val="416170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4" name="Rectangle 13">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1500"/>
            <a:ext cx="7534656" cy="511290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8E975A-4B47-448B-A9DA-463129144CAB}"/>
              </a:ext>
            </a:extLst>
          </p:cNvPr>
          <p:cNvPicPr>
            <a:picLocks noChangeAspect="1"/>
          </p:cNvPicPr>
          <p:nvPr/>
        </p:nvPicPr>
        <p:blipFill>
          <a:blip r:embed="rId2"/>
          <a:stretch>
            <a:fillRect/>
          </a:stretch>
        </p:blipFill>
        <p:spPr>
          <a:xfrm>
            <a:off x="148918" y="1169294"/>
            <a:ext cx="7238128" cy="4885737"/>
          </a:xfrm>
          <a:prstGeom prst="rect">
            <a:avLst/>
          </a:prstGeom>
        </p:spPr>
      </p:pic>
      <p:sp>
        <p:nvSpPr>
          <p:cNvPr id="24" name="Rectangle 23">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4DC6BF-C4FF-4BB6-8CB0-F90BED8BA96D}"/>
              </a:ext>
            </a:extLst>
          </p:cNvPr>
          <p:cNvSpPr>
            <a:spLocks noGrp="1"/>
          </p:cNvSpPr>
          <p:nvPr>
            <p:ph type="title"/>
          </p:nvPr>
        </p:nvSpPr>
        <p:spPr>
          <a:xfrm>
            <a:off x="8010636" y="2660424"/>
            <a:ext cx="3754671" cy="2528515"/>
          </a:xfrm>
        </p:spPr>
        <p:txBody>
          <a:bodyPr vert="horz" lIns="109728" tIns="109728" rIns="109728" bIns="91440" rtlCol="0" anchor="t">
            <a:normAutofit/>
          </a:bodyPr>
          <a:lstStyle/>
          <a:p>
            <a:pPr>
              <a:lnSpc>
                <a:spcPct val="115000"/>
              </a:lnSpc>
            </a:pPr>
            <a:r>
              <a:rPr lang="en-US" sz="2000" b="0" cap="all" dirty="0">
                <a:solidFill>
                  <a:schemeClr val="bg1"/>
                </a:solidFill>
              </a:rPr>
              <a:t>Linear Regression</a:t>
            </a:r>
            <a:br>
              <a:rPr lang="en-US" sz="2000" b="0" cap="all" dirty="0">
                <a:solidFill>
                  <a:schemeClr val="bg1"/>
                </a:solidFill>
              </a:rPr>
            </a:br>
            <a:br>
              <a:rPr lang="en-US" sz="2000" b="0" cap="all" dirty="0">
                <a:solidFill>
                  <a:schemeClr val="bg1"/>
                </a:solidFill>
              </a:rPr>
            </a:br>
            <a:r>
              <a:rPr lang="en-US" sz="2000" b="0" cap="all" dirty="0">
                <a:solidFill>
                  <a:schemeClr val="bg1"/>
                </a:solidFill>
              </a:rPr>
              <a:t>RMSE = $1090.97</a:t>
            </a:r>
          </a:p>
        </p:txBody>
      </p:sp>
      <p:sp>
        <p:nvSpPr>
          <p:cNvPr id="26" name="Rectangle 25">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BBD794-0858-4832-B5CE-470CCB2FFE8F}"/>
              </a:ext>
            </a:extLst>
          </p:cNvPr>
          <p:cNvSpPr txBox="1"/>
          <p:nvPr/>
        </p:nvSpPr>
        <p:spPr>
          <a:xfrm>
            <a:off x="8139994" y="270809"/>
            <a:ext cx="3889089" cy="523220"/>
          </a:xfrm>
          <a:prstGeom prst="rect">
            <a:avLst/>
          </a:prstGeom>
          <a:noFill/>
        </p:spPr>
        <p:txBody>
          <a:bodyPr wrap="square">
            <a:spAutoFit/>
          </a:bodyPr>
          <a:lstStyle/>
          <a:p>
            <a:r>
              <a:rPr lang="en-US" sz="2800" b="0" cap="all" dirty="0">
                <a:solidFill>
                  <a:schemeClr val="bg1"/>
                </a:solidFill>
              </a:rPr>
              <a:t>Monthly Income</a:t>
            </a:r>
            <a:endParaRPr lang="en-US" sz="2800" dirty="0"/>
          </a:p>
        </p:txBody>
      </p:sp>
    </p:spTree>
    <p:extLst>
      <p:ext uri="{BB962C8B-B14F-4D97-AF65-F5344CB8AC3E}">
        <p14:creationId xmlns:p14="http://schemas.microsoft.com/office/powerpoint/2010/main" val="369789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4" name="Rectangle 13">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AACB4-8EAA-43B8-8D6C-EA5505EF3001}"/>
              </a:ext>
            </a:extLst>
          </p:cNvPr>
          <p:cNvSpPr>
            <a:spLocks noGrp="1"/>
          </p:cNvSpPr>
          <p:nvPr>
            <p:ph type="title"/>
          </p:nvPr>
        </p:nvSpPr>
        <p:spPr>
          <a:xfrm>
            <a:off x="1635102" y="4153113"/>
            <a:ext cx="9180747" cy="1248431"/>
          </a:xfrm>
        </p:spPr>
        <p:txBody>
          <a:bodyPr vert="horz" lIns="109728" tIns="109728" rIns="109728" bIns="91440" rtlCol="0" anchor="b">
            <a:normAutofit/>
          </a:bodyPr>
          <a:lstStyle/>
          <a:p>
            <a:pPr>
              <a:lnSpc>
                <a:spcPct val="115000"/>
              </a:lnSpc>
            </a:pPr>
            <a:r>
              <a:rPr lang="en-US" sz="2600" b="0" u="sng" cap="all">
                <a:solidFill>
                  <a:schemeClr val="bg1"/>
                </a:solidFill>
              </a:rPr>
              <a:t>Trends</a:t>
            </a:r>
            <a:br>
              <a:rPr lang="en-US" sz="2600" b="0" cap="all">
                <a:solidFill>
                  <a:schemeClr val="bg1"/>
                </a:solidFill>
              </a:rPr>
            </a:br>
            <a:r>
              <a:rPr lang="en-US" sz="2600" b="0" cap="all">
                <a:solidFill>
                  <a:schemeClr val="bg1"/>
                </a:solidFill>
              </a:rPr>
              <a:t>Job Roles</a:t>
            </a:r>
          </a:p>
        </p:txBody>
      </p:sp>
      <p:sp>
        <p:nvSpPr>
          <p:cNvPr id="22" name="Rectangle 21">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2888EFD-C5F5-4895-BCCD-A0F4EB7B7DCE}"/>
              </a:ext>
            </a:extLst>
          </p:cNvPr>
          <p:cNvPicPr>
            <a:picLocks noChangeAspect="1"/>
          </p:cNvPicPr>
          <p:nvPr/>
        </p:nvPicPr>
        <p:blipFill>
          <a:blip r:embed="rId2"/>
          <a:stretch>
            <a:fillRect/>
          </a:stretch>
        </p:blipFill>
        <p:spPr>
          <a:xfrm>
            <a:off x="1082308" y="65088"/>
            <a:ext cx="11075948" cy="3718736"/>
          </a:xfrm>
          <a:prstGeom prst="rect">
            <a:avLst/>
          </a:prstGeom>
        </p:spPr>
      </p:pic>
      <p:sp>
        <p:nvSpPr>
          <p:cNvPr id="19" name="TextBox 18">
            <a:extLst>
              <a:ext uri="{FF2B5EF4-FFF2-40B4-BE49-F238E27FC236}">
                <a16:creationId xmlns:a16="http://schemas.microsoft.com/office/drawing/2014/main" id="{5156A3C8-27A3-4FCB-B309-737238183A65}"/>
              </a:ext>
            </a:extLst>
          </p:cNvPr>
          <p:cNvSpPr txBox="1"/>
          <p:nvPr/>
        </p:nvSpPr>
        <p:spPr>
          <a:xfrm>
            <a:off x="1687696" y="5367592"/>
            <a:ext cx="9855373" cy="923330"/>
          </a:xfrm>
          <a:prstGeom prst="rect">
            <a:avLst/>
          </a:prstGeom>
          <a:noFill/>
        </p:spPr>
        <p:txBody>
          <a:bodyPr wrap="square" rtlCol="0">
            <a:spAutoFit/>
          </a:bodyPr>
          <a:lstStyle/>
          <a:p>
            <a:r>
              <a:rPr lang="en-US" dirty="0">
                <a:solidFill>
                  <a:schemeClr val="bg1"/>
                </a:solidFill>
              </a:rPr>
              <a:t>Those who left in high paying fields like Manager, Healthcare Reps, Manufacturing Directors, and Sales Execs made more. While in lower paying fields the opposite is true.</a:t>
            </a:r>
          </a:p>
        </p:txBody>
      </p:sp>
    </p:spTree>
    <p:extLst>
      <p:ext uri="{BB962C8B-B14F-4D97-AF65-F5344CB8AC3E}">
        <p14:creationId xmlns:p14="http://schemas.microsoft.com/office/powerpoint/2010/main" val="354532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AACB4-8EAA-43B8-8D6C-EA5505EF3001}"/>
              </a:ext>
            </a:extLst>
          </p:cNvPr>
          <p:cNvSpPr>
            <a:spLocks noGrp="1"/>
          </p:cNvSpPr>
          <p:nvPr>
            <p:ph type="title"/>
          </p:nvPr>
        </p:nvSpPr>
        <p:spPr>
          <a:xfrm>
            <a:off x="1434622" y="1113327"/>
            <a:ext cx="4862811" cy="2019488"/>
          </a:xfrm>
        </p:spPr>
        <p:txBody>
          <a:bodyPr vert="horz" lIns="109728" tIns="109728" rIns="109728" bIns="91440" rtlCol="0" anchor="ctr">
            <a:normAutofit/>
          </a:bodyPr>
          <a:lstStyle/>
          <a:p>
            <a:r>
              <a:rPr lang="en-US" u="sng">
                <a:solidFill>
                  <a:schemeClr val="bg1"/>
                </a:solidFill>
              </a:rPr>
              <a:t>Trends</a:t>
            </a:r>
            <a:br>
              <a:rPr lang="en-US">
                <a:solidFill>
                  <a:schemeClr val="bg1"/>
                </a:solidFill>
              </a:rPr>
            </a:br>
            <a:r>
              <a:rPr lang="en-US">
                <a:solidFill>
                  <a:schemeClr val="bg1"/>
                </a:solidFill>
              </a:rPr>
              <a:t>Overtime Pay</a:t>
            </a:r>
          </a:p>
        </p:txBody>
      </p:sp>
      <p:sp>
        <p:nvSpPr>
          <p:cNvPr id="14" name="Rectangle 13">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67207FE-87BB-47B9-8705-A08E128207F5}"/>
              </a:ext>
            </a:extLst>
          </p:cNvPr>
          <p:cNvSpPr txBox="1"/>
          <p:nvPr/>
        </p:nvSpPr>
        <p:spPr>
          <a:xfrm>
            <a:off x="1434622" y="3707541"/>
            <a:ext cx="5117253" cy="2505801"/>
          </a:xfrm>
          <a:prstGeom prst="rect">
            <a:avLst/>
          </a:prstGeom>
        </p:spPr>
        <p:txBody>
          <a:bodyPr vert="horz" lIns="109728" tIns="109728" rIns="109728" bIns="91440" rtlCol="0" anchor="t">
            <a:normAutofit/>
          </a:bodyPr>
          <a:lstStyle/>
          <a:p>
            <a:pPr>
              <a:lnSpc>
                <a:spcPct val="130000"/>
              </a:lnSpc>
              <a:spcBef>
                <a:spcPts val="930"/>
              </a:spcBef>
              <a:buFont typeface="Corbel" panose="020B0503020204020204" pitchFamily="34" charset="0"/>
            </a:pPr>
            <a:r>
              <a:rPr lang="en-US" sz="1700" spc="150" dirty="0">
                <a:solidFill>
                  <a:schemeClr val="tx1">
                    <a:lumMod val="75000"/>
                    <a:lumOff val="25000"/>
                  </a:schemeClr>
                </a:solidFill>
              </a:rPr>
              <a:t>Working overtime is the number one reason for attrition while also resulting in no increase in Monthly Income.</a:t>
            </a:r>
          </a:p>
          <a:p>
            <a:pPr>
              <a:lnSpc>
                <a:spcPct val="130000"/>
              </a:lnSpc>
              <a:spcBef>
                <a:spcPts val="930"/>
              </a:spcBef>
              <a:buFont typeface="Corbel" panose="020B0503020204020204" pitchFamily="34" charset="0"/>
            </a:pPr>
            <a:endParaRPr lang="en-US" sz="17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700" spc="150" dirty="0">
                <a:solidFill>
                  <a:schemeClr val="tx1">
                    <a:lumMod val="75000"/>
                    <a:lumOff val="25000"/>
                  </a:schemeClr>
                </a:solidFill>
              </a:rPr>
              <a:t>Overtime has no correlation to Monthly Income</a:t>
            </a:r>
          </a:p>
        </p:txBody>
      </p:sp>
      <p:sp>
        <p:nvSpPr>
          <p:cNvPr id="24" name="Rectangle 23">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D0E66CB-BBD2-4D14-9B8F-F1B784852B58}"/>
              </a:ext>
            </a:extLst>
          </p:cNvPr>
          <p:cNvPicPr>
            <a:picLocks noChangeAspect="1"/>
          </p:cNvPicPr>
          <p:nvPr/>
        </p:nvPicPr>
        <p:blipFill>
          <a:blip r:embed="rId2"/>
          <a:stretch>
            <a:fillRect/>
          </a:stretch>
        </p:blipFill>
        <p:spPr>
          <a:xfrm>
            <a:off x="6975302" y="1221879"/>
            <a:ext cx="5148290" cy="4545372"/>
          </a:xfrm>
          <a:prstGeom prst="rect">
            <a:avLst/>
          </a:prstGeom>
        </p:spPr>
      </p:pic>
    </p:spTree>
    <p:extLst>
      <p:ext uri="{BB962C8B-B14F-4D97-AF65-F5344CB8AC3E}">
        <p14:creationId xmlns:p14="http://schemas.microsoft.com/office/powerpoint/2010/main" val="3737835036"/>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261A2E"/>
      </a:dk2>
      <a:lt2>
        <a:srgbClr val="F0F3F3"/>
      </a:lt2>
      <a:accent1>
        <a:srgbClr val="C34D61"/>
      </a:accent1>
      <a:accent2>
        <a:srgbClr val="B13B81"/>
      </a:accent2>
      <a:accent3>
        <a:srgbClr val="C34DC3"/>
      </a:accent3>
      <a:accent4>
        <a:srgbClr val="7F3BB1"/>
      </a:accent4>
      <a:accent5>
        <a:srgbClr val="604DC3"/>
      </a:accent5>
      <a:accent6>
        <a:srgbClr val="3B59B1"/>
      </a:accent6>
      <a:hlink>
        <a:srgbClr val="7853C5"/>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203</TotalTime>
  <Words>445</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Meiryo</vt:lpstr>
      <vt:lpstr>Arial</vt:lpstr>
      <vt:lpstr>Calibri</vt:lpstr>
      <vt:lpstr>Corbel</vt:lpstr>
      <vt:lpstr>ShojiVTI</vt:lpstr>
      <vt:lpstr>Employee Retention</vt:lpstr>
      <vt:lpstr>Top 3 Attrition Factors Average = 16%</vt:lpstr>
      <vt:lpstr>Top 3 Attrition Factors Average = 16%</vt:lpstr>
      <vt:lpstr>Top 3 Attrition Factors Average = 16%</vt:lpstr>
      <vt:lpstr> Linear Regression Logistical Regression Naïve Bayes Random Forest</vt:lpstr>
      <vt:lpstr>Monthly Income Top Factors</vt:lpstr>
      <vt:lpstr>Linear Regression  RMSE = $1090.97</vt:lpstr>
      <vt:lpstr>Trends Job Roles</vt:lpstr>
      <vt:lpstr>Trends Overtime Pay</vt:lpstr>
      <vt:lpstr>Trends Travel Pay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Dane Holmes</dc:creator>
  <cp:lastModifiedBy>Dane Holmes</cp:lastModifiedBy>
  <cp:revision>1</cp:revision>
  <dcterms:created xsi:type="dcterms:W3CDTF">2022-02-13T02:53:35Z</dcterms:created>
  <dcterms:modified xsi:type="dcterms:W3CDTF">2022-02-13T06:16:37Z</dcterms:modified>
</cp:coreProperties>
</file>