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67" r:id="rId3"/>
    <p:sldId id="258" r:id="rId4"/>
    <p:sldId id="257" r:id="rId5"/>
    <p:sldId id="260" r:id="rId6"/>
    <p:sldId id="268" r:id="rId7"/>
    <p:sldId id="261" r:id="rId8"/>
    <p:sldId id="262" r:id="rId9"/>
    <p:sldId id="263" r:id="rId10"/>
    <p:sldId id="265" r:id="rId11"/>
    <p:sldId id="270"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5465-E589-440D-A9B0-740531615B47}" v="6" dt="2021-12-21T21:25:58.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0" d="100"/>
          <a:sy n="160" d="100"/>
        </p:scale>
        <p:origin x="18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B0CA5465-E589-440D-A9B0-740531615B47}"/>
    <pc:docChg chg="undo custSel addSld modSld sldOrd">
      <pc:chgData name="Dane Holmes" userId="9738715a2d075a3d" providerId="LiveId" clId="{B0CA5465-E589-440D-A9B0-740531615B47}" dt="2021-12-22T03:14:12.521" v="576" actId="166"/>
      <pc:docMkLst>
        <pc:docMk/>
      </pc:docMkLst>
      <pc:sldChg chg="addSp delSp modSp mod">
        <pc:chgData name="Dane Holmes" userId="9738715a2d075a3d" providerId="LiveId" clId="{B0CA5465-E589-440D-A9B0-740531615B47}" dt="2021-12-22T03:14:12.521" v="576" actId="166"/>
        <pc:sldMkLst>
          <pc:docMk/>
          <pc:sldMk cId="756167748" sldId="257"/>
        </pc:sldMkLst>
        <pc:spChg chg="mod">
          <ac:chgData name="Dane Holmes" userId="9738715a2d075a3d" providerId="LiveId" clId="{B0CA5465-E589-440D-A9B0-740531615B47}" dt="2021-12-22T03:03:35.606" v="569" actId="20577"/>
          <ac:spMkLst>
            <pc:docMk/>
            <pc:sldMk cId="756167748" sldId="257"/>
            <ac:spMk id="2" creationId="{C5CB50A2-9C7B-4924-9CAA-3392B4E2484A}"/>
          </ac:spMkLst>
        </pc:spChg>
        <pc:picChg chg="add mod">
          <ac:chgData name="Dane Holmes" userId="9738715a2d075a3d" providerId="LiveId" clId="{B0CA5465-E589-440D-A9B0-740531615B47}" dt="2021-12-22T03:14:09.095" v="575" actId="14100"/>
          <ac:picMkLst>
            <pc:docMk/>
            <pc:sldMk cId="756167748" sldId="257"/>
            <ac:picMk id="4" creationId="{AAD33485-30B8-404A-B414-34E25EB6D6F7}"/>
          </ac:picMkLst>
        </pc:picChg>
        <pc:picChg chg="ord">
          <ac:chgData name="Dane Holmes" userId="9738715a2d075a3d" providerId="LiveId" clId="{B0CA5465-E589-440D-A9B0-740531615B47}" dt="2021-12-22T03:14:12.521" v="576" actId="166"/>
          <ac:picMkLst>
            <pc:docMk/>
            <pc:sldMk cId="756167748" sldId="257"/>
            <ac:picMk id="13" creationId="{BC31C7A1-FAE1-4B15-8686-E2C0A8B1391B}"/>
          </ac:picMkLst>
        </pc:picChg>
        <pc:picChg chg="del">
          <ac:chgData name="Dane Holmes" userId="9738715a2d075a3d" providerId="LiveId" clId="{B0CA5465-E589-440D-A9B0-740531615B47}" dt="2021-12-22T03:13:41.222" v="570" actId="478"/>
          <ac:picMkLst>
            <pc:docMk/>
            <pc:sldMk cId="756167748" sldId="257"/>
            <ac:picMk id="15" creationId="{8E74B818-1408-4B89-8311-AB74087D4848}"/>
          </ac:picMkLst>
        </pc:picChg>
      </pc:sldChg>
      <pc:sldChg chg="addSp delSp modSp mod">
        <pc:chgData name="Dane Holmes" userId="9738715a2d075a3d" providerId="LiveId" clId="{B0CA5465-E589-440D-A9B0-740531615B47}" dt="2021-12-21T21:26:44.094" v="464" actId="1076"/>
        <pc:sldMkLst>
          <pc:docMk/>
          <pc:sldMk cId="3698369124" sldId="267"/>
        </pc:sldMkLst>
        <pc:spChg chg="mod">
          <ac:chgData name="Dane Holmes" userId="9738715a2d075a3d" providerId="LiveId" clId="{B0CA5465-E589-440D-A9B0-740531615B47}" dt="2021-12-21T21:26:35.128" v="461" actId="27636"/>
          <ac:spMkLst>
            <pc:docMk/>
            <pc:sldMk cId="3698369124" sldId="267"/>
            <ac:spMk id="5" creationId="{3809C354-C661-4203-B531-DEFB262471AE}"/>
          </ac:spMkLst>
        </pc:spChg>
        <pc:spChg chg="add mod">
          <ac:chgData name="Dane Holmes" userId="9738715a2d075a3d" providerId="LiveId" clId="{B0CA5465-E589-440D-A9B0-740531615B47}" dt="2021-12-21T20:38:22.719" v="366" actId="313"/>
          <ac:spMkLst>
            <pc:docMk/>
            <pc:sldMk cId="3698369124" sldId="267"/>
            <ac:spMk id="6" creationId="{DB1D87F7-F164-47B3-A2F0-08E9356B094E}"/>
          </ac:spMkLst>
        </pc:spChg>
        <pc:spChg chg="add del mod">
          <ac:chgData name="Dane Holmes" userId="9738715a2d075a3d" providerId="LiveId" clId="{B0CA5465-E589-440D-A9B0-740531615B47}" dt="2021-12-21T21:25:53.947" v="428"/>
          <ac:spMkLst>
            <pc:docMk/>
            <pc:sldMk cId="3698369124" sldId="267"/>
            <ac:spMk id="9" creationId="{16627B1C-A965-4A0C-89C0-0449C2ACFDB6}"/>
          </ac:spMkLst>
        </pc:spChg>
        <pc:spChg chg="add mod">
          <ac:chgData name="Dane Holmes" userId="9738715a2d075a3d" providerId="LiveId" clId="{B0CA5465-E589-440D-A9B0-740531615B47}" dt="2021-12-21T21:26:44.094" v="464" actId="1076"/>
          <ac:spMkLst>
            <pc:docMk/>
            <pc:sldMk cId="3698369124" sldId="267"/>
            <ac:spMk id="10" creationId="{FAA24963-8B33-48A6-95FA-21AD1C1D4F01}"/>
          </ac:spMkLst>
        </pc:spChg>
        <pc:spChg chg="mod">
          <ac:chgData name="Dane Holmes" userId="9738715a2d075a3d" providerId="LiveId" clId="{B0CA5465-E589-440D-A9B0-740531615B47}" dt="2021-12-21T20:36:40.776" v="319" actId="122"/>
          <ac:spMkLst>
            <pc:docMk/>
            <pc:sldMk cId="3698369124" sldId="267"/>
            <ac:spMk id="13" creationId="{2A504421-7722-447A-986C-1201B81E7852}"/>
          </ac:spMkLst>
        </pc:spChg>
        <pc:picChg chg="add mod">
          <ac:chgData name="Dane Holmes" userId="9738715a2d075a3d" providerId="LiveId" clId="{B0CA5465-E589-440D-A9B0-740531615B47}" dt="2021-12-21T20:36:07.461" v="310" actId="1076"/>
          <ac:picMkLst>
            <pc:docMk/>
            <pc:sldMk cId="3698369124" sldId="267"/>
            <ac:picMk id="4" creationId="{FBA7C434-8949-418D-BC42-98CEE5FE6EA5}"/>
          </ac:picMkLst>
        </pc:picChg>
        <pc:picChg chg="mod">
          <ac:chgData name="Dane Holmes" userId="9738715a2d075a3d" providerId="LiveId" clId="{B0CA5465-E589-440D-A9B0-740531615B47}" dt="2021-12-21T20:36:13.571" v="311" actId="1076"/>
          <ac:picMkLst>
            <pc:docMk/>
            <pc:sldMk cId="3698369124" sldId="267"/>
            <ac:picMk id="7" creationId="{22A178B7-68AE-444D-8A4E-FAF4AD1EC097}"/>
          </ac:picMkLst>
        </pc:picChg>
        <pc:picChg chg="add mod">
          <ac:chgData name="Dane Holmes" userId="9738715a2d075a3d" providerId="LiveId" clId="{B0CA5465-E589-440D-A9B0-740531615B47}" dt="2021-12-21T21:26:42.534" v="463" actId="1076"/>
          <ac:picMkLst>
            <pc:docMk/>
            <pc:sldMk cId="3698369124" sldId="267"/>
            <ac:picMk id="8" creationId="{AE62C8F0-8BF3-4A7C-816C-F152D1783427}"/>
          </ac:picMkLst>
        </pc:picChg>
      </pc:sldChg>
      <pc:sldChg chg="addSp modSp mod">
        <pc:chgData name="Dane Holmes" userId="9738715a2d075a3d" providerId="LiveId" clId="{B0CA5465-E589-440D-A9B0-740531615B47}" dt="2021-12-22T00:47:16.829" v="562" actId="20577"/>
        <pc:sldMkLst>
          <pc:docMk/>
          <pc:sldMk cId="2909093754" sldId="268"/>
        </pc:sldMkLst>
        <pc:spChg chg="mod">
          <ac:chgData name="Dane Holmes" userId="9738715a2d075a3d" providerId="LiveId" clId="{B0CA5465-E589-440D-A9B0-740531615B47}" dt="2021-12-22T00:47:16.829" v="562" actId="20577"/>
          <ac:spMkLst>
            <pc:docMk/>
            <pc:sldMk cId="2909093754" sldId="268"/>
            <ac:spMk id="7" creationId="{7DC97F81-8D10-4B72-8E0D-46A46A16EA67}"/>
          </ac:spMkLst>
        </pc:spChg>
        <pc:spChg chg="add mod">
          <ac:chgData name="Dane Holmes" userId="9738715a2d075a3d" providerId="LiveId" clId="{B0CA5465-E589-440D-A9B0-740531615B47}" dt="2021-12-22T00:43:08.475" v="497" actId="33524"/>
          <ac:spMkLst>
            <pc:docMk/>
            <pc:sldMk cId="2909093754" sldId="268"/>
            <ac:spMk id="9" creationId="{98084F2E-44C2-441B-A643-6FA894AA8DD7}"/>
          </ac:spMkLst>
        </pc:spChg>
      </pc:sldChg>
      <pc:sldChg chg="addSp delSp modSp add mod ord setBg">
        <pc:chgData name="Dane Holmes" userId="9738715a2d075a3d" providerId="LiveId" clId="{B0CA5465-E589-440D-A9B0-740531615B47}" dt="2021-12-21T21:04:06.576" v="420" actId="1076"/>
        <pc:sldMkLst>
          <pc:docMk/>
          <pc:sldMk cId="405626480" sldId="269"/>
        </pc:sldMkLst>
        <pc:spChg chg="mod">
          <ac:chgData name="Dane Holmes" userId="9738715a2d075a3d" providerId="LiveId" clId="{B0CA5465-E589-440D-A9B0-740531615B47}" dt="2021-12-21T20:33:19.977" v="280" actId="26606"/>
          <ac:spMkLst>
            <pc:docMk/>
            <pc:sldMk cId="405626480" sldId="269"/>
            <ac:spMk id="2" creationId="{C5CB50A2-9C7B-4924-9CAA-3392B4E2484A}"/>
          </ac:spMkLst>
        </pc:spChg>
        <pc:spChg chg="del">
          <ac:chgData name="Dane Holmes" userId="9738715a2d075a3d" providerId="LiveId" clId="{B0CA5465-E589-440D-A9B0-740531615B47}" dt="2021-12-21T20:07:11.568" v="2" actId="478"/>
          <ac:spMkLst>
            <pc:docMk/>
            <pc:sldMk cId="405626480" sldId="269"/>
            <ac:spMk id="6" creationId="{7F789BC9-3F9D-4D54-9A50-ABE082B5CCDD}"/>
          </ac:spMkLst>
        </pc:spChg>
        <pc:spChg chg="add mod">
          <ac:chgData name="Dane Holmes" userId="9738715a2d075a3d" providerId="LiveId" clId="{B0CA5465-E589-440D-A9B0-740531615B47}" dt="2021-12-21T20:40:42.392" v="375" actId="20577"/>
          <ac:spMkLst>
            <pc:docMk/>
            <pc:sldMk cId="405626480" sldId="269"/>
            <ac:spMk id="7" creationId="{9DBF81BF-7A41-4559-9FFE-355CC8D27A52}"/>
          </ac:spMkLst>
        </pc:spChg>
        <pc:spChg chg="add">
          <ac:chgData name="Dane Holmes" userId="9738715a2d075a3d" providerId="LiveId" clId="{B0CA5465-E589-440D-A9B0-740531615B47}" dt="2021-12-21T20:33:19.977" v="280" actId="26606"/>
          <ac:spMkLst>
            <pc:docMk/>
            <pc:sldMk cId="405626480" sldId="269"/>
            <ac:spMk id="12" creationId="{DA1766D0-745A-4921-A68E-56642A6508CF}"/>
          </ac:spMkLst>
        </pc:spChg>
        <pc:spChg chg="add">
          <ac:chgData name="Dane Holmes" userId="9738715a2d075a3d" providerId="LiveId" clId="{B0CA5465-E589-440D-A9B0-740531615B47}" dt="2021-12-21T20:33:19.977" v="280" actId="26606"/>
          <ac:spMkLst>
            <pc:docMk/>
            <pc:sldMk cId="405626480" sldId="269"/>
            <ac:spMk id="14" creationId="{583F1E3F-D7BF-4DB5-8016-70B9E385E338}"/>
          </ac:spMkLst>
        </pc:spChg>
        <pc:spChg chg="add">
          <ac:chgData name="Dane Holmes" userId="9738715a2d075a3d" providerId="LiveId" clId="{B0CA5465-E589-440D-A9B0-740531615B47}" dt="2021-12-21T20:33:19.977" v="280" actId="26606"/>
          <ac:spMkLst>
            <pc:docMk/>
            <pc:sldMk cId="405626480" sldId="269"/>
            <ac:spMk id="16" creationId="{DD0D3E7A-8DF6-4A78-A03C-86AD697468BE}"/>
          </ac:spMkLst>
        </pc:spChg>
        <pc:picChg chg="del">
          <ac:chgData name="Dane Holmes" userId="9738715a2d075a3d" providerId="LiveId" clId="{B0CA5465-E589-440D-A9B0-740531615B47}" dt="2021-12-21T20:07:10.705" v="1" actId="478"/>
          <ac:picMkLst>
            <pc:docMk/>
            <pc:sldMk cId="405626480" sldId="269"/>
            <ac:picMk id="4" creationId="{55299E53-D5F1-4453-A94C-2BC604389F67}"/>
          </ac:picMkLst>
        </pc:picChg>
        <pc:picChg chg="add mod">
          <ac:chgData name="Dane Holmes" userId="9738715a2d075a3d" providerId="LiveId" clId="{B0CA5465-E589-440D-A9B0-740531615B47}" dt="2021-12-21T21:04:06.576" v="420" actId="1076"/>
          <ac:picMkLst>
            <pc:docMk/>
            <pc:sldMk cId="405626480" sldId="269"/>
            <ac:picMk id="4" creationId="{F9DFB66B-F348-4D5D-BED3-A9A8E0CB3CE4}"/>
          </ac:picMkLst>
        </pc:picChg>
        <pc:picChg chg="add mod ord">
          <ac:chgData name="Dane Holmes" userId="9738715a2d075a3d" providerId="LiveId" clId="{B0CA5465-E589-440D-A9B0-740531615B47}" dt="2021-12-21T20:33:56.023" v="304" actId="1076"/>
          <ac:picMkLst>
            <pc:docMk/>
            <pc:sldMk cId="405626480" sldId="269"/>
            <ac:picMk id="5" creationId="{90CA9305-22C2-4C60-BADB-80E6146A4FFD}"/>
          </ac:picMkLst>
        </pc:picChg>
        <pc:picChg chg="add del mod">
          <ac:chgData name="Dane Holmes" userId="9738715a2d075a3d" providerId="LiveId" clId="{B0CA5465-E589-440D-A9B0-740531615B47}" dt="2021-12-21T20:45:02.642" v="383" actId="478"/>
          <ac:picMkLst>
            <pc:docMk/>
            <pc:sldMk cId="405626480" sldId="269"/>
            <ac:picMk id="9" creationId="{53930C8E-CBFB-4790-AB1E-5394B809765A}"/>
          </ac:picMkLst>
        </pc:picChg>
        <pc:picChg chg="add del mod">
          <ac:chgData name="Dane Holmes" userId="9738715a2d075a3d" providerId="LiveId" clId="{B0CA5465-E589-440D-A9B0-740531615B47}" dt="2021-12-21T21:03:51.353" v="413" actId="478"/>
          <ac:picMkLst>
            <pc:docMk/>
            <pc:sldMk cId="405626480" sldId="269"/>
            <ac:picMk id="11" creationId="{0CD583AA-1ECC-44C3-8EB4-FB74DF21E07E}"/>
          </ac:picMkLst>
        </pc:picChg>
      </pc:sldChg>
      <pc:sldChg chg="addSp delSp modSp add mod">
        <pc:chgData name="Dane Holmes" userId="9738715a2d075a3d" providerId="LiveId" clId="{B0CA5465-E589-440D-A9B0-740531615B47}" dt="2021-12-21T20:58:39.748" v="412" actId="1076"/>
        <pc:sldMkLst>
          <pc:docMk/>
          <pc:sldMk cId="4041114332" sldId="270"/>
        </pc:sldMkLst>
        <pc:spChg chg="mod">
          <ac:chgData name="Dane Holmes" userId="9738715a2d075a3d" providerId="LiveId" clId="{B0CA5465-E589-440D-A9B0-740531615B47}" dt="2021-12-21T20:58:26.612" v="409" actId="21"/>
          <ac:spMkLst>
            <pc:docMk/>
            <pc:sldMk cId="4041114332" sldId="270"/>
            <ac:spMk id="2" creationId="{C5CB50A2-9C7B-4924-9CAA-3392B4E2484A}"/>
          </ac:spMkLst>
        </pc:spChg>
        <pc:spChg chg="del">
          <ac:chgData name="Dane Holmes" userId="9738715a2d075a3d" providerId="LiveId" clId="{B0CA5465-E589-440D-A9B0-740531615B47}" dt="2021-12-21T20:57:36.382" v="394" actId="478"/>
          <ac:spMkLst>
            <pc:docMk/>
            <pc:sldMk cId="4041114332" sldId="270"/>
            <ac:spMk id="6" creationId="{7F789BC9-3F9D-4D54-9A50-ABE082B5CCDD}"/>
          </ac:spMkLst>
        </pc:spChg>
        <pc:spChg chg="add mod">
          <ac:chgData name="Dane Holmes" userId="9738715a2d075a3d" providerId="LiveId" clId="{B0CA5465-E589-440D-A9B0-740531615B47}" dt="2021-12-21T20:58:39.748" v="412" actId="1076"/>
          <ac:spMkLst>
            <pc:docMk/>
            <pc:sldMk cId="4041114332" sldId="270"/>
            <ac:spMk id="8" creationId="{03E014B6-E43C-4EF0-A6F7-8C5D5561AA80}"/>
          </ac:spMkLst>
        </pc:spChg>
        <pc:picChg chg="del">
          <ac:chgData name="Dane Holmes" userId="9738715a2d075a3d" providerId="LiveId" clId="{B0CA5465-E589-440D-A9B0-740531615B47}" dt="2021-12-21T20:57:35.685" v="393" actId="478"/>
          <ac:picMkLst>
            <pc:docMk/>
            <pc:sldMk cId="4041114332" sldId="270"/>
            <ac:picMk id="4" creationId="{55299E53-D5F1-4453-A94C-2BC604389F67}"/>
          </ac:picMkLst>
        </pc:picChg>
        <pc:picChg chg="add mod">
          <ac:chgData name="Dane Holmes" userId="9738715a2d075a3d" providerId="LiveId" clId="{B0CA5465-E589-440D-A9B0-740531615B47}" dt="2021-12-21T20:57:58.002" v="398" actId="1076"/>
          <ac:picMkLst>
            <pc:docMk/>
            <pc:sldMk cId="4041114332" sldId="270"/>
            <ac:picMk id="5" creationId="{AA844C9B-A35C-42F8-868A-00B30503D2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12/21/2021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850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549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7908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4350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0171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071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19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5148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5021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2505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12/21/2021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743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12/21/2021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36004562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E8C84-352B-4554-8A12-BF6C821119D0}"/>
              </a:ext>
            </a:extLst>
          </p:cNvPr>
          <p:cNvSpPr>
            <a:spLocks noGrp="1"/>
          </p:cNvSpPr>
          <p:nvPr>
            <p:ph type="ctrTitle"/>
          </p:nvPr>
        </p:nvSpPr>
        <p:spPr>
          <a:xfrm>
            <a:off x="1742037" y="4115942"/>
            <a:ext cx="8657450" cy="539730"/>
          </a:xfrm>
        </p:spPr>
        <p:txBody>
          <a:bodyPr anchor="b">
            <a:normAutofit fontScale="90000"/>
          </a:bodyPr>
          <a:lstStyle/>
          <a:p>
            <a:r>
              <a:rPr lang="en-US" dirty="0"/>
              <a:t>DDS Project 1: Beer/Brewery Analysis</a:t>
            </a:r>
          </a:p>
        </p:txBody>
      </p:sp>
      <p:sp>
        <p:nvSpPr>
          <p:cNvPr id="3" name="Subtitle 2">
            <a:extLst>
              <a:ext uri="{FF2B5EF4-FFF2-40B4-BE49-F238E27FC236}">
                <a16:creationId xmlns:a16="http://schemas.microsoft.com/office/drawing/2014/main" id="{9BBD9D2B-EABC-4798-8E0A-6F548DECE2A8}"/>
              </a:ext>
            </a:extLst>
          </p:cNvPr>
          <p:cNvSpPr>
            <a:spLocks noGrp="1"/>
          </p:cNvSpPr>
          <p:nvPr>
            <p:ph type="subTitle" idx="1"/>
          </p:nvPr>
        </p:nvSpPr>
        <p:spPr>
          <a:xfrm>
            <a:off x="1742037" y="4655672"/>
            <a:ext cx="8657450" cy="1388344"/>
          </a:xfrm>
        </p:spPr>
        <p:txBody>
          <a:bodyPr anchor="t">
            <a:normAutofit/>
          </a:bodyPr>
          <a:lstStyle/>
          <a:p>
            <a:pPr>
              <a:lnSpc>
                <a:spcPct val="110000"/>
              </a:lnSpc>
            </a:pPr>
            <a:r>
              <a:rPr lang="en-US" dirty="0"/>
              <a:t>by Dane Holmes &amp; Milan Patel</a:t>
            </a:r>
          </a:p>
        </p:txBody>
      </p:sp>
      <p:sp>
        <p:nvSpPr>
          <p:cNvPr id="32" name="Freeform: Shape 26">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3" descr="Closeup image of beer bubbles">
            <a:extLst>
              <a:ext uri="{FF2B5EF4-FFF2-40B4-BE49-F238E27FC236}">
                <a16:creationId xmlns:a16="http://schemas.microsoft.com/office/drawing/2014/main" id="{5E77CD4B-D5AA-46E6-A862-0CF256482EAB}"/>
              </a:ext>
            </a:extLst>
          </p:cNvPr>
          <p:cNvPicPr>
            <a:picLocks noChangeAspect="1"/>
          </p:cNvPicPr>
          <p:nvPr/>
        </p:nvPicPr>
        <p:blipFill rotWithShape="1">
          <a:blip r:embed="rId2"/>
          <a:srcRect t="41766" r="-1" b="9204"/>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29" name="Rectangle 28">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2897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Category vs ABV Category</a:t>
            </a:r>
          </a:p>
        </p:txBody>
      </p:sp>
      <p:pic>
        <p:nvPicPr>
          <p:cNvPr id="4" name="Picture 3">
            <a:extLst>
              <a:ext uri="{FF2B5EF4-FFF2-40B4-BE49-F238E27FC236}">
                <a16:creationId xmlns:a16="http://schemas.microsoft.com/office/drawing/2014/main" id="{55299E53-D5F1-4453-A94C-2BC604389F67}"/>
              </a:ext>
            </a:extLst>
          </p:cNvPr>
          <p:cNvPicPr>
            <a:picLocks noChangeAspect="1"/>
          </p:cNvPicPr>
          <p:nvPr/>
        </p:nvPicPr>
        <p:blipFill>
          <a:blip r:embed="rId2"/>
          <a:stretch>
            <a:fillRect/>
          </a:stretch>
        </p:blipFill>
        <p:spPr>
          <a:xfrm>
            <a:off x="1164536" y="1332754"/>
            <a:ext cx="10226276" cy="3825194"/>
          </a:xfrm>
          <a:prstGeom prst="rect">
            <a:avLst/>
          </a:prstGeom>
        </p:spPr>
      </p:pic>
      <p:sp>
        <p:nvSpPr>
          <p:cNvPr id="6" name="TextBox 5">
            <a:extLst>
              <a:ext uri="{FF2B5EF4-FFF2-40B4-BE49-F238E27FC236}">
                <a16:creationId xmlns:a16="http://schemas.microsoft.com/office/drawing/2014/main" id="{7F789BC9-3F9D-4D54-9A50-ABE082B5CCDD}"/>
              </a:ext>
            </a:extLst>
          </p:cNvPr>
          <p:cNvSpPr txBox="1"/>
          <p:nvPr/>
        </p:nvSpPr>
        <p:spPr>
          <a:xfrm>
            <a:off x="1476188" y="5396753"/>
            <a:ext cx="5354918" cy="1200329"/>
          </a:xfrm>
          <a:prstGeom prst="rect">
            <a:avLst/>
          </a:prstGeom>
          <a:noFill/>
        </p:spPr>
        <p:txBody>
          <a:bodyPr wrap="square" rtlCol="0">
            <a:spAutoFit/>
          </a:bodyPr>
          <a:lstStyle/>
          <a:p>
            <a:r>
              <a:rPr lang="en-US" dirty="0"/>
              <a:t>At the lower categories of ABV, there are far less high IBU beers.</a:t>
            </a:r>
          </a:p>
          <a:p>
            <a:r>
              <a:rPr lang="en-US" dirty="0"/>
              <a:t>At category 3 and up is weighted more towards high IBU beers.</a:t>
            </a:r>
          </a:p>
        </p:txBody>
      </p:sp>
    </p:spTree>
    <p:extLst>
      <p:ext uri="{BB962C8B-B14F-4D97-AF65-F5344CB8AC3E}">
        <p14:creationId xmlns:p14="http://schemas.microsoft.com/office/powerpoint/2010/main" val="130426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Category vs ABV Category</a:t>
            </a:r>
          </a:p>
        </p:txBody>
      </p:sp>
      <p:pic>
        <p:nvPicPr>
          <p:cNvPr id="5" name="Picture 4">
            <a:extLst>
              <a:ext uri="{FF2B5EF4-FFF2-40B4-BE49-F238E27FC236}">
                <a16:creationId xmlns:a16="http://schemas.microsoft.com/office/drawing/2014/main" id="{AA844C9B-A35C-42F8-868A-00B30503D27A}"/>
              </a:ext>
            </a:extLst>
          </p:cNvPr>
          <p:cNvPicPr>
            <a:picLocks noChangeAspect="1"/>
          </p:cNvPicPr>
          <p:nvPr/>
        </p:nvPicPr>
        <p:blipFill>
          <a:blip r:embed="rId2"/>
          <a:stretch>
            <a:fillRect/>
          </a:stretch>
        </p:blipFill>
        <p:spPr>
          <a:xfrm>
            <a:off x="730718" y="1763827"/>
            <a:ext cx="10383920" cy="4088333"/>
          </a:xfrm>
          <a:prstGeom prst="rect">
            <a:avLst/>
          </a:prstGeom>
        </p:spPr>
      </p:pic>
      <p:sp>
        <p:nvSpPr>
          <p:cNvPr id="8" name="TextBox 7">
            <a:extLst>
              <a:ext uri="{FF2B5EF4-FFF2-40B4-BE49-F238E27FC236}">
                <a16:creationId xmlns:a16="http://schemas.microsoft.com/office/drawing/2014/main" id="{03E014B6-E43C-4EF0-A6F7-8C5D5561AA80}"/>
              </a:ext>
            </a:extLst>
          </p:cNvPr>
          <p:cNvSpPr txBox="1"/>
          <p:nvPr/>
        </p:nvSpPr>
        <p:spPr>
          <a:xfrm>
            <a:off x="1284065" y="1232746"/>
            <a:ext cx="6096000" cy="369332"/>
          </a:xfrm>
          <a:prstGeom prst="rect">
            <a:avLst/>
          </a:prstGeom>
          <a:noFill/>
        </p:spPr>
        <p:txBody>
          <a:bodyPr wrap="square">
            <a:spAutoFit/>
          </a:bodyPr>
          <a:lstStyle/>
          <a:p>
            <a:r>
              <a:rPr lang="en-US" dirty="0"/>
              <a:t>(</a:t>
            </a:r>
            <a:r>
              <a:rPr lang="en-US" sz="1800" dirty="0"/>
              <a:t>cont.)</a:t>
            </a:r>
            <a:endParaRPr lang="en-US" dirty="0"/>
          </a:p>
        </p:txBody>
      </p:sp>
    </p:spTree>
    <p:extLst>
      <p:ext uri="{BB962C8B-B14F-4D97-AF65-F5344CB8AC3E}">
        <p14:creationId xmlns:p14="http://schemas.microsoft.com/office/powerpoint/2010/main" val="404111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Beer Styles by State</a:t>
            </a:r>
          </a:p>
        </p:txBody>
      </p:sp>
      <p:pic>
        <p:nvPicPr>
          <p:cNvPr id="4" name="Picture 3">
            <a:extLst>
              <a:ext uri="{FF2B5EF4-FFF2-40B4-BE49-F238E27FC236}">
                <a16:creationId xmlns:a16="http://schemas.microsoft.com/office/drawing/2014/main" id="{DA6C58BB-7FC9-492D-938D-010F1C415EA4}"/>
              </a:ext>
            </a:extLst>
          </p:cNvPr>
          <p:cNvPicPr>
            <a:picLocks noChangeAspect="1"/>
          </p:cNvPicPr>
          <p:nvPr/>
        </p:nvPicPr>
        <p:blipFill>
          <a:blip r:embed="rId2"/>
          <a:stretch>
            <a:fillRect/>
          </a:stretch>
        </p:blipFill>
        <p:spPr>
          <a:xfrm>
            <a:off x="137159" y="3579565"/>
            <a:ext cx="6557129" cy="3200400"/>
          </a:xfrm>
          <a:prstGeom prst="rect">
            <a:avLst/>
          </a:prstGeom>
        </p:spPr>
      </p:pic>
      <p:pic>
        <p:nvPicPr>
          <p:cNvPr id="6" name="Picture 5">
            <a:extLst>
              <a:ext uri="{FF2B5EF4-FFF2-40B4-BE49-F238E27FC236}">
                <a16:creationId xmlns:a16="http://schemas.microsoft.com/office/drawing/2014/main" id="{0F677970-E4EB-460E-BD78-DB549C44289B}"/>
              </a:ext>
            </a:extLst>
          </p:cNvPr>
          <p:cNvPicPr>
            <a:picLocks noChangeAspect="1"/>
          </p:cNvPicPr>
          <p:nvPr/>
        </p:nvPicPr>
        <p:blipFill>
          <a:blip r:embed="rId3"/>
          <a:stretch>
            <a:fillRect/>
          </a:stretch>
        </p:blipFill>
        <p:spPr>
          <a:xfrm>
            <a:off x="5392156" y="1208719"/>
            <a:ext cx="6565814" cy="3200400"/>
          </a:xfrm>
          <a:prstGeom prst="rect">
            <a:avLst/>
          </a:prstGeom>
        </p:spPr>
      </p:pic>
      <p:pic>
        <p:nvPicPr>
          <p:cNvPr id="8" name="Picture 7">
            <a:extLst>
              <a:ext uri="{FF2B5EF4-FFF2-40B4-BE49-F238E27FC236}">
                <a16:creationId xmlns:a16="http://schemas.microsoft.com/office/drawing/2014/main" id="{B0A59054-2856-43AE-AE61-414107EF521B}"/>
              </a:ext>
            </a:extLst>
          </p:cNvPr>
          <p:cNvPicPr>
            <a:picLocks noChangeAspect="1"/>
          </p:cNvPicPr>
          <p:nvPr/>
        </p:nvPicPr>
        <p:blipFill>
          <a:blip r:embed="rId4"/>
          <a:stretch>
            <a:fillRect/>
          </a:stretch>
        </p:blipFill>
        <p:spPr>
          <a:xfrm>
            <a:off x="7774305" y="4832435"/>
            <a:ext cx="1933845" cy="1524213"/>
          </a:xfrm>
          <a:prstGeom prst="rect">
            <a:avLst/>
          </a:prstGeom>
        </p:spPr>
      </p:pic>
    </p:spTree>
    <p:extLst>
      <p:ext uri="{BB962C8B-B14F-4D97-AF65-F5344CB8AC3E}">
        <p14:creationId xmlns:p14="http://schemas.microsoft.com/office/powerpoint/2010/main" val="327261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ABV Category with Normalized Counts</a:t>
            </a:r>
          </a:p>
        </p:txBody>
      </p:sp>
      <p:sp>
        <p:nvSpPr>
          <p:cNvPr id="7" name="TextBox 6">
            <a:extLst>
              <a:ext uri="{FF2B5EF4-FFF2-40B4-BE49-F238E27FC236}">
                <a16:creationId xmlns:a16="http://schemas.microsoft.com/office/drawing/2014/main" id="{9DBF81BF-7A41-4559-9FFE-355CC8D27A52}"/>
              </a:ext>
            </a:extLst>
          </p:cNvPr>
          <p:cNvSpPr txBox="1"/>
          <p:nvPr/>
        </p:nvSpPr>
        <p:spPr>
          <a:xfrm>
            <a:off x="1077364" y="2427316"/>
            <a:ext cx="4140096" cy="3513514"/>
          </a:xfrm>
          <a:prstGeom prst="rect">
            <a:avLst/>
          </a:prstGeom>
        </p:spPr>
        <p:txBody>
          <a:bodyPr vert="horz" lIns="91440" tIns="45720" rIns="91440" bIns="45720" rtlCol="0">
            <a:normAutofit/>
          </a:bodyPr>
          <a:lstStyle/>
          <a:p>
            <a:pPr defTabSz="914400">
              <a:lnSpc>
                <a:spcPct val="120000"/>
              </a:lnSpc>
              <a:spcAft>
                <a:spcPts val="600"/>
              </a:spcAft>
            </a:pPr>
            <a:r>
              <a:rPr lang="en-US" dirty="0"/>
              <a:t>Ale’s account for significantly more of the total beer count.</a:t>
            </a:r>
          </a:p>
          <a:p>
            <a:pPr defTabSz="914400">
              <a:lnSpc>
                <a:spcPct val="120000"/>
              </a:lnSpc>
              <a:spcAft>
                <a:spcPts val="600"/>
              </a:spcAft>
            </a:pPr>
            <a:r>
              <a:rPr lang="en-US" dirty="0"/>
              <a:t>For this reason, we normalized the count when comparing the distribution between ABV Categories.</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CA9305-22C2-4C60-BADB-80E6146A4FFD}"/>
              </a:ext>
            </a:extLst>
          </p:cNvPr>
          <p:cNvPicPr>
            <a:picLocks noChangeAspect="1"/>
          </p:cNvPicPr>
          <p:nvPr/>
        </p:nvPicPr>
        <p:blipFill>
          <a:blip r:embed="rId2"/>
          <a:stretch>
            <a:fillRect/>
          </a:stretch>
        </p:blipFill>
        <p:spPr>
          <a:xfrm>
            <a:off x="5301131" y="1611092"/>
            <a:ext cx="6350772" cy="3635816"/>
          </a:xfrm>
          <a:prstGeom prst="rect">
            <a:avLst/>
          </a:prstGeom>
        </p:spPr>
      </p:pic>
      <p:pic>
        <p:nvPicPr>
          <p:cNvPr id="4" name="Picture 3">
            <a:extLst>
              <a:ext uri="{FF2B5EF4-FFF2-40B4-BE49-F238E27FC236}">
                <a16:creationId xmlns:a16="http://schemas.microsoft.com/office/drawing/2014/main" id="{F9DFB66B-F348-4D5D-BED3-A9A8E0CB3CE4}"/>
              </a:ext>
            </a:extLst>
          </p:cNvPr>
          <p:cNvPicPr>
            <a:picLocks noChangeAspect="1"/>
          </p:cNvPicPr>
          <p:nvPr/>
        </p:nvPicPr>
        <p:blipFill>
          <a:blip r:embed="rId3"/>
          <a:stretch>
            <a:fillRect/>
          </a:stretch>
        </p:blipFill>
        <p:spPr>
          <a:xfrm>
            <a:off x="1077363" y="4400572"/>
            <a:ext cx="4223767" cy="2337119"/>
          </a:xfrm>
          <a:prstGeom prst="rect">
            <a:avLst/>
          </a:prstGeom>
        </p:spPr>
      </p:pic>
    </p:spTree>
    <p:extLst>
      <p:ext uri="{BB962C8B-B14F-4D97-AF65-F5344CB8AC3E}">
        <p14:creationId xmlns:p14="http://schemas.microsoft.com/office/powerpoint/2010/main" val="40562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3188106" cy="1507375"/>
          </a:xfrm>
        </p:spPr>
        <p:txBody>
          <a:bodyPr vert="horz" lIns="91440" tIns="45720" rIns="91440" bIns="45720" rtlCol="0" anchor="b">
            <a:normAutofit/>
          </a:bodyPr>
          <a:lstStyle/>
          <a:p>
            <a:r>
              <a:rPr lang="en-US" b="1" kern="1200" dirty="0">
                <a:solidFill>
                  <a:schemeClr val="tx1"/>
                </a:solidFill>
                <a:effectLst/>
                <a:latin typeface="+mj-lt"/>
                <a:ea typeface="+mj-ea"/>
                <a:cs typeface="+mj-cs"/>
              </a:rPr>
              <a:t>Clean Data</a:t>
            </a:r>
          </a:p>
        </p:txBody>
      </p:sp>
      <p:sp>
        <p:nvSpPr>
          <p:cNvPr id="5" name="TextBox 4">
            <a:extLst>
              <a:ext uri="{FF2B5EF4-FFF2-40B4-BE49-F238E27FC236}">
                <a16:creationId xmlns:a16="http://schemas.microsoft.com/office/drawing/2014/main" id="{3809C354-C661-4203-B531-DEFB262471AE}"/>
              </a:ext>
            </a:extLst>
          </p:cNvPr>
          <p:cNvSpPr txBox="1"/>
          <p:nvPr/>
        </p:nvSpPr>
        <p:spPr>
          <a:xfrm>
            <a:off x="1077362" y="2434975"/>
            <a:ext cx="3082262" cy="2573308"/>
          </a:xfrm>
          <a:prstGeom prst="rect">
            <a:avLst/>
          </a:prstGeom>
        </p:spPr>
        <p:txBody>
          <a:bodyPr vert="horz" lIns="91440" tIns="45720" rIns="91440" bIns="45720" rtlCol="0">
            <a:normAutofit fontScale="92500" lnSpcReduction="10000"/>
          </a:bodyPr>
          <a:lstStyle/>
          <a:p>
            <a:pPr defTabSz="914400">
              <a:lnSpc>
                <a:spcPct val="120000"/>
              </a:lnSpc>
              <a:spcAft>
                <a:spcPts val="600"/>
              </a:spcAft>
            </a:pPr>
            <a:r>
              <a:rPr lang="en-US" dirty="0"/>
              <a:t>Beer Advocate – Beer Styles</a:t>
            </a:r>
          </a:p>
          <a:p>
            <a:pPr defTabSz="914400">
              <a:lnSpc>
                <a:spcPct val="120000"/>
              </a:lnSpc>
              <a:spcAft>
                <a:spcPts val="600"/>
              </a:spcAft>
            </a:pPr>
            <a:r>
              <a:rPr lang="en-US" dirty="0"/>
              <a:t>Using an outside source to group beers into more manageable style groups allowed for better and less busy plots.</a:t>
            </a:r>
            <a:br>
              <a:rPr lang="en-US" dirty="0"/>
            </a:br>
            <a:endParaRPr lang="en-US" dirty="0"/>
          </a:p>
          <a:p>
            <a:pPr defTabSz="914400">
              <a:lnSpc>
                <a:spcPct val="120000"/>
              </a:lnSpc>
              <a:spcAft>
                <a:spcPts val="600"/>
              </a:spcAft>
            </a:pPr>
            <a:r>
              <a:rPr lang="en-US" dirty="0"/>
              <a:t>Web Scraping with rvest</a:t>
            </a:r>
          </a:p>
        </p:txBody>
      </p:sp>
      <p:sp>
        <p:nvSpPr>
          <p:cNvPr id="13" name="TextBox 12">
            <a:extLst>
              <a:ext uri="{FF2B5EF4-FFF2-40B4-BE49-F238E27FC236}">
                <a16:creationId xmlns:a16="http://schemas.microsoft.com/office/drawing/2014/main" id="{2A504421-7722-447A-986C-1201B81E7852}"/>
              </a:ext>
            </a:extLst>
          </p:cNvPr>
          <p:cNvSpPr txBox="1"/>
          <p:nvPr/>
        </p:nvSpPr>
        <p:spPr>
          <a:xfrm>
            <a:off x="5738923" y="6407053"/>
            <a:ext cx="3865264" cy="307777"/>
          </a:xfrm>
          <a:prstGeom prst="rect">
            <a:avLst/>
          </a:prstGeom>
          <a:noFill/>
        </p:spPr>
        <p:txBody>
          <a:bodyPr wrap="square">
            <a:spAutoFit/>
          </a:bodyPr>
          <a:lstStyle/>
          <a:p>
            <a:pPr algn="ctr"/>
            <a:r>
              <a:rPr lang="en-US" sz="1400" dirty="0"/>
              <a:t>https://www.beeradvocate.com/beer/styles/</a:t>
            </a:r>
          </a:p>
        </p:txBody>
      </p:sp>
      <p:pic>
        <p:nvPicPr>
          <p:cNvPr id="7" name="Picture 6">
            <a:extLst>
              <a:ext uri="{FF2B5EF4-FFF2-40B4-BE49-F238E27FC236}">
                <a16:creationId xmlns:a16="http://schemas.microsoft.com/office/drawing/2014/main" id="{22A178B7-68AE-444D-8A4E-FAF4AD1EC097}"/>
              </a:ext>
            </a:extLst>
          </p:cNvPr>
          <p:cNvPicPr>
            <a:picLocks noChangeAspect="1"/>
          </p:cNvPicPr>
          <p:nvPr/>
        </p:nvPicPr>
        <p:blipFill>
          <a:blip r:embed="rId2"/>
          <a:stretch>
            <a:fillRect/>
          </a:stretch>
        </p:blipFill>
        <p:spPr>
          <a:xfrm>
            <a:off x="5738922" y="1516815"/>
            <a:ext cx="3865264" cy="4890238"/>
          </a:xfrm>
          <a:prstGeom prst="rect">
            <a:avLst/>
          </a:prstGeom>
        </p:spPr>
      </p:pic>
      <p:pic>
        <p:nvPicPr>
          <p:cNvPr id="4" name="Picture 3">
            <a:extLst>
              <a:ext uri="{FF2B5EF4-FFF2-40B4-BE49-F238E27FC236}">
                <a16:creationId xmlns:a16="http://schemas.microsoft.com/office/drawing/2014/main" id="{FBA7C434-8949-418D-BC42-98CEE5FE6EA5}"/>
              </a:ext>
            </a:extLst>
          </p:cNvPr>
          <p:cNvPicPr>
            <a:picLocks noChangeAspect="1"/>
          </p:cNvPicPr>
          <p:nvPr/>
        </p:nvPicPr>
        <p:blipFill>
          <a:blip r:embed="rId3"/>
          <a:stretch>
            <a:fillRect/>
          </a:stretch>
        </p:blipFill>
        <p:spPr>
          <a:xfrm>
            <a:off x="9687857" y="1516815"/>
            <a:ext cx="2242556" cy="3020964"/>
          </a:xfrm>
          <a:prstGeom prst="rect">
            <a:avLst/>
          </a:prstGeom>
        </p:spPr>
      </p:pic>
      <p:sp>
        <p:nvSpPr>
          <p:cNvPr id="6" name="TextBox 5">
            <a:extLst>
              <a:ext uri="{FF2B5EF4-FFF2-40B4-BE49-F238E27FC236}">
                <a16:creationId xmlns:a16="http://schemas.microsoft.com/office/drawing/2014/main" id="{DB1D87F7-F164-47B3-A2F0-08E9356B094E}"/>
              </a:ext>
            </a:extLst>
          </p:cNvPr>
          <p:cNvSpPr txBox="1"/>
          <p:nvPr/>
        </p:nvSpPr>
        <p:spPr>
          <a:xfrm>
            <a:off x="9687857" y="4537779"/>
            <a:ext cx="2242556" cy="276999"/>
          </a:xfrm>
          <a:prstGeom prst="rect">
            <a:avLst/>
          </a:prstGeom>
          <a:noFill/>
        </p:spPr>
        <p:txBody>
          <a:bodyPr wrap="square" rtlCol="0">
            <a:spAutoFit/>
          </a:bodyPr>
          <a:lstStyle/>
          <a:p>
            <a:pPr algn="ctr"/>
            <a:r>
              <a:rPr lang="en-US" sz="1200" dirty="0"/>
              <a:t>“Other” Category (Top 15)</a:t>
            </a:r>
          </a:p>
        </p:txBody>
      </p:sp>
      <p:pic>
        <p:nvPicPr>
          <p:cNvPr id="8" name="Picture 7">
            <a:extLst>
              <a:ext uri="{FF2B5EF4-FFF2-40B4-BE49-F238E27FC236}">
                <a16:creationId xmlns:a16="http://schemas.microsoft.com/office/drawing/2014/main" id="{AE62C8F0-8BF3-4A7C-816C-F152D1783427}"/>
              </a:ext>
            </a:extLst>
          </p:cNvPr>
          <p:cNvPicPr>
            <a:picLocks noChangeAspect="1"/>
          </p:cNvPicPr>
          <p:nvPr/>
        </p:nvPicPr>
        <p:blipFill>
          <a:blip r:embed="rId4"/>
          <a:stretch>
            <a:fillRect/>
          </a:stretch>
        </p:blipFill>
        <p:spPr>
          <a:xfrm>
            <a:off x="1077362" y="5732464"/>
            <a:ext cx="3658348" cy="674589"/>
          </a:xfrm>
          <a:prstGeom prst="rect">
            <a:avLst/>
          </a:prstGeom>
        </p:spPr>
      </p:pic>
      <p:sp>
        <p:nvSpPr>
          <p:cNvPr id="10" name="TextBox 9">
            <a:extLst>
              <a:ext uri="{FF2B5EF4-FFF2-40B4-BE49-F238E27FC236}">
                <a16:creationId xmlns:a16="http://schemas.microsoft.com/office/drawing/2014/main" id="{FAA24963-8B33-48A6-95FA-21AD1C1D4F01}"/>
              </a:ext>
            </a:extLst>
          </p:cNvPr>
          <p:cNvSpPr txBox="1"/>
          <p:nvPr/>
        </p:nvSpPr>
        <p:spPr>
          <a:xfrm>
            <a:off x="1077362" y="5393910"/>
            <a:ext cx="3188106" cy="338554"/>
          </a:xfrm>
          <a:prstGeom prst="rect">
            <a:avLst/>
          </a:prstGeom>
          <a:noFill/>
        </p:spPr>
        <p:txBody>
          <a:bodyPr wrap="square" rtlCol="0">
            <a:spAutoFit/>
          </a:bodyPr>
          <a:lstStyle/>
          <a:p>
            <a:r>
              <a:rPr lang="en-US" sz="1600" dirty="0"/>
              <a:t>ABV &amp; IBU Categories</a:t>
            </a:r>
          </a:p>
        </p:txBody>
      </p:sp>
    </p:spTree>
    <p:extLst>
      <p:ext uri="{BB962C8B-B14F-4D97-AF65-F5344CB8AC3E}">
        <p14:creationId xmlns:p14="http://schemas.microsoft.com/office/powerpoint/2010/main" val="36983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318810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Missing Values</a:t>
            </a:r>
          </a:p>
        </p:txBody>
      </p:sp>
      <p:sp>
        <p:nvSpPr>
          <p:cNvPr id="5" name="TextBox 4">
            <a:extLst>
              <a:ext uri="{FF2B5EF4-FFF2-40B4-BE49-F238E27FC236}">
                <a16:creationId xmlns:a16="http://schemas.microsoft.com/office/drawing/2014/main" id="{3809C354-C661-4203-B531-DEFB262471AE}"/>
              </a:ext>
            </a:extLst>
          </p:cNvPr>
          <p:cNvSpPr txBox="1"/>
          <p:nvPr/>
        </p:nvSpPr>
        <p:spPr>
          <a:xfrm>
            <a:off x="1077362" y="2434974"/>
            <a:ext cx="3188106" cy="3505855"/>
          </a:xfrm>
          <a:prstGeom prst="rect">
            <a:avLst/>
          </a:prstGeom>
        </p:spPr>
        <p:txBody>
          <a:bodyPr vert="horz" lIns="91440" tIns="45720" rIns="91440" bIns="45720" rtlCol="0">
            <a:normAutofit/>
          </a:bodyPr>
          <a:lstStyle/>
          <a:p>
            <a:pPr defTabSz="914400">
              <a:lnSpc>
                <a:spcPct val="120000"/>
              </a:lnSpc>
              <a:spcAft>
                <a:spcPts val="600"/>
              </a:spcAft>
            </a:pPr>
            <a:r>
              <a:rPr lang="en-US" dirty="0"/>
              <a:t>ABV and IBU will have to be filtered each time they are used in a plot or data frame.</a:t>
            </a:r>
          </a:p>
          <a:p>
            <a:pPr defTabSz="914400">
              <a:lnSpc>
                <a:spcPct val="120000"/>
              </a:lnSpc>
              <a:spcAft>
                <a:spcPts val="600"/>
              </a:spcAft>
            </a:pPr>
            <a:endParaRPr lang="en-US" dirty="0"/>
          </a:p>
          <a:p>
            <a:pPr defTabSz="914400">
              <a:lnSpc>
                <a:spcPct val="120000"/>
              </a:lnSpc>
              <a:spcAft>
                <a:spcPts val="600"/>
              </a:spcAft>
            </a:pPr>
            <a:r>
              <a:rPr lang="en-US" dirty="0"/>
              <a:t>If they were to be filtered beforehand, a significant number of lines would be removed if IBU or ABV were not needed.</a:t>
            </a:r>
          </a:p>
        </p:txBody>
      </p:sp>
      <p:sp>
        <p:nvSpPr>
          <p:cNvPr id="20" name="Freeform: Shape 11">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3">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5">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D443314D-A0CE-4870-8928-AC7DF0321EF3}"/>
              </a:ext>
            </a:extLst>
          </p:cNvPr>
          <p:cNvPicPr>
            <a:picLocks noChangeAspect="1"/>
          </p:cNvPicPr>
          <p:nvPr/>
        </p:nvPicPr>
        <p:blipFill>
          <a:blip r:embed="rId2"/>
          <a:stretch>
            <a:fillRect/>
          </a:stretch>
        </p:blipFill>
        <p:spPr>
          <a:xfrm>
            <a:off x="6023064" y="1620556"/>
            <a:ext cx="5943409" cy="1122644"/>
          </a:xfrm>
          <a:prstGeom prst="rect">
            <a:avLst/>
          </a:prstGeom>
        </p:spPr>
      </p:pic>
    </p:spTree>
    <p:extLst>
      <p:ext uri="{BB962C8B-B14F-4D97-AF65-F5344CB8AC3E}">
        <p14:creationId xmlns:p14="http://schemas.microsoft.com/office/powerpoint/2010/main" val="255099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Beers by State</a:t>
            </a:r>
          </a:p>
        </p:txBody>
      </p:sp>
      <p:pic>
        <p:nvPicPr>
          <p:cNvPr id="4" name="Picture 3">
            <a:extLst>
              <a:ext uri="{FF2B5EF4-FFF2-40B4-BE49-F238E27FC236}">
                <a16:creationId xmlns:a16="http://schemas.microsoft.com/office/drawing/2014/main" id="{AAD33485-30B8-404A-B414-34E25EB6D6F7}"/>
              </a:ext>
            </a:extLst>
          </p:cNvPr>
          <p:cNvPicPr>
            <a:picLocks noChangeAspect="1"/>
          </p:cNvPicPr>
          <p:nvPr/>
        </p:nvPicPr>
        <p:blipFill>
          <a:blip r:embed="rId2"/>
          <a:stretch>
            <a:fillRect/>
          </a:stretch>
        </p:blipFill>
        <p:spPr>
          <a:xfrm>
            <a:off x="1077362" y="1332754"/>
            <a:ext cx="8359485" cy="5247830"/>
          </a:xfrm>
          <a:prstGeom prst="rect">
            <a:avLst/>
          </a:prstGeom>
        </p:spPr>
      </p:pic>
      <p:pic>
        <p:nvPicPr>
          <p:cNvPr id="13" name="Picture 12">
            <a:extLst>
              <a:ext uri="{FF2B5EF4-FFF2-40B4-BE49-F238E27FC236}">
                <a16:creationId xmlns:a16="http://schemas.microsoft.com/office/drawing/2014/main" id="{BC31C7A1-FAE1-4B15-8686-E2C0A8B1391B}"/>
              </a:ext>
            </a:extLst>
          </p:cNvPr>
          <p:cNvPicPr>
            <a:picLocks noChangeAspect="1"/>
          </p:cNvPicPr>
          <p:nvPr/>
        </p:nvPicPr>
        <p:blipFill>
          <a:blip r:embed="rId3"/>
          <a:stretch>
            <a:fillRect/>
          </a:stretch>
        </p:blipFill>
        <p:spPr>
          <a:xfrm>
            <a:off x="4927035" y="1254034"/>
            <a:ext cx="6730437" cy="3540035"/>
          </a:xfrm>
          <a:prstGeom prst="rect">
            <a:avLst/>
          </a:prstGeom>
        </p:spPr>
      </p:pic>
    </p:spTree>
    <p:extLst>
      <p:ext uri="{BB962C8B-B14F-4D97-AF65-F5344CB8AC3E}">
        <p14:creationId xmlns:p14="http://schemas.microsoft.com/office/powerpoint/2010/main" val="75616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Median ABV/IBU by State</a:t>
            </a:r>
          </a:p>
        </p:txBody>
      </p:sp>
      <p:pic>
        <p:nvPicPr>
          <p:cNvPr id="9" name="Picture 8">
            <a:extLst>
              <a:ext uri="{FF2B5EF4-FFF2-40B4-BE49-F238E27FC236}">
                <a16:creationId xmlns:a16="http://schemas.microsoft.com/office/drawing/2014/main" id="{C8FC784E-F026-4D14-8170-A3F3F20FF57B}"/>
              </a:ext>
            </a:extLst>
          </p:cNvPr>
          <p:cNvPicPr>
            <a:picLocks noChangeAspect="1"/>
          </p:cNvPicPr>
          <p:nvPr/>
        </p:nvPicPr>
        <p:blipFill>
          <a:blip r:embed="rId2"/>
          <a:stretch>
            <a:fillRect/>
          </a:stretch>
        </p:blipFill>
        <p:spPr>
          <a:xfrm>
            <a:off x="1077362" y="1332752"/>
            <a:ext cx="8311073" cy="2651760"/>
          </a:xfrm>
          <a:prstGeom prst="rect">
            <a:avLst/>
          </a:prstGeom>
        </p:spPr>
      </p:pic>
      <p:pic>
        <p:nvPicPr>
          <p:cNvPr id="11" name="Picture 10">
            <a:extLst>
              <a:ext uri="{FF2B5EF4-FFF2-40B4-BE49-F238E27FC236}">
                <a16:creationId xmlns:a16="http://schemas.microsoft.com/office/drawing/2014/main" id="{83BB5DAC-8A79-4EC3-9018-C160F5A2C06B}"/>
              </a:ext>
            </a:extLst>
          </p:cNvPr>
          <p:cNvPicPr>
            <a:picLocks noChangeAspect="1"/>
          </p:cNvPicPr>
          <p:nvPr/>
        </p:nvPicPr>
        <p:blipFill>
          <a:blip r:embed="rId3"/>
          <a:stretch>
            <a:fillRect/>
          </a:stretch>
        </p:blipFill>
        <p:spPr>
          <a:xfrm>
            <a:off x="1077362" y="3984512"/>
            <a:ext cx="8339673" cy="2651760"/>
          </a:xfrm>
          <a:prstGeom prst="rect">
            <a:avLst/>
          </a:prstGeom>
        </p:spPr>
      </p:pic>
    </p:spTree>
    <p:extLst>
      <p:ext uri="{BB962C8B-B14F-4D97-AF65-F5344CB8AC3E}">
        <p14:creationId xmlns:p14="http://schemas.microsoft.com/office/powerpoint/2010/main" val="254623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Utah ABV/IBU</a:t>
            </a:r>
          </a:p>
        </p:txBody>
      </p:sp>
      <p:sp>
        <p:nvSpPr>
          <p:cNvPr id="7" name="TextBox 6">
            <a:extLst>
              <a:ext uri="{FF2B5EF4-FFF2-40B4-BE49-F238E27FC236}">
                <a16:creationId xmlns:a16="http://schemas.microsoft.com/office/drawing/2014/main" id="{7DC97F81-8D10-4B72-8E0D-46A46A16EA67}"/>
              </a:ext>
            </a:extLst>
          </p:cNvPr>
          <p:cNvSpPr txBox="1"/>
          <p:nvPr/>
        </p:nvSpPr>
        <p:spPr>
          <a:xfrm>
            <a:off x="1077364" y="2427316"/>
            <a:ext cx="4140096" cy="3513514"/>
          </a:xfrm>
          <a:prstGeom prst="rect">
            <a:avLst/>
          </a:prstGeom>
        </p:spPr>
        <p:txBody>
          <a:bodyPr vert="horz" lIns="91440" tIns="45720" rIns="91440" bIns="45720" rtlCol="0">
            <a:normAutofit/>
          </a:bodyPr>
          <a:lstStyle/>
          <a:p>
            <a:pPr defTabSz="914400">
              <a:lnSpc>
                <a:spcPct val="120000"/>
              </a:lnSpc>
              <a:spcAft>
                <a:spcPts val="600"/>
              </a:spcAft>
            </a:pPr>
            <a:r>
              <a:rPr lang="en-US" dirty="0"/>
              <a:t>Utah has a negative correlation for IBU vs. ABV.</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5DFBCB3-42D2-460A-A522-C42F14947FBC}"/>
              </a:ext>
            </a:extLst>
          </p:cNvPr>
          <p:cNvPicPr>
            <a:picLocks noChangeAspect="1"/>
          </p:cNvPicPr>
          <p:nvPr/>
        </p:nvPicPr>
        <p:blipFill>
          <a:blip r:embed="rId2"/>
          <a:stretch>
            <a:fillRect/>
          </a:stretch>
        </p:blipFill>
        <p:spPr>
          <a:xfrm>
            <a:off x="6146464" y="1333873"/>
            <a:ext cx="4788861" cy="4190252"/>
          </a:xfrm>
          <a:prstGeom prst="rect">
            <a:avLst/>
          </a:prstGeom>
        </p:spPr>
      </p:pic>
      <p:sp>
        <p:nvSpPr>
          <p:cNvPr id="9" name="TextBox 8">
            <a:extLst>
              <a:ext uri="{FF2B5EF4-FFF2-40B4-BE49-F238E27FC236}">
                <a16:creationId xmlns:a16="http://schemas.microsoft.com/office/drawing/2014/main" id="{98084F2E-44C2-441B-A643-6FA894AA8DD7}"/>
              </a:ext>
            </a:extLst>
          </p:cNvPr>
          <p:cNvSpPr txBox="1"/>
          <p:nvPr/>
        </p:nvSpPr>
        <p:spPr>
          <a:xfrm>
            <a:off x="1077364" y="3733799"/>
            <a:ext cx="4140096" cy="2462213"/>
          </a:xfrm>
          <a:prstGeom prst="rect">
            <a:avLst/>
          </a:prstGeom>
          <a:noFill/>
        </p:spPr>
        <p:txBody>
          <a:bodyPr wrap="square">
            <a:spAutoFit/>
          </a:bodyPr>
          <a:lstStyle/>
          <a:p>
            <a:r>
              <a:rPr lang="en-US" sz="1400" dirty="0"/>
              <a:t>On November 1</a:t>
            </a:r>
            <a:r>
              <a:rPr lang="en-US" sz="1400"/>
              <a:t>, 2019, </a:t>
            </a:r>
            <a:r>
              <a:rPr lang="en-US" sz="1400" dirty="0"/>
              <a:t>Utah alcohol laws were updated once again.  This time it was in favor of higher alcohol beer in grocery stores and convenience stores.  Previously, Utah law only allowed these locations to sell retail beer with alcohol content up to 4% alcohol by volume.  The new law allows for retail beer up to 5% ABV.  Beer with higher than 5% ABV will continue to be sold in state-run liquor stores just as it was before.</a:t>
            </a:r>
          </a:p>
          <a:p>
            <a:endParaRPr lang="en-US" sz="1400" dirty="0"/>
          </a:p>
          <a:p>
            <a:r>
              <a:rPr lang="en-US" sz="1400" dirty="0"/>
              <a:t>From - Utah.com</a:t>
            </a:r>
          </a:p>
        </p:txBody>
      </p:sp>
    </p:spTree>
    <p:extLst>
      <p:ext uri="{BB962C8B-B14F-4D97-AF65-F5344CB8AC3E}">
        <p14:creationId xmlns:p14="http://schemas.microsoft.com/office/powerpoint/2010/main" val="290909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5"/>
            <a:ext cx="6608086" cy="1507375"/>
          </a:xfrm>
        </p:spPr>
        <p:txBody>
          <a:bodyPr vert="horz" lIns="91440" tIns="45720" rIns="91440" bIns="45720" rtlCol="0" anchor="b">
            <a:normAutofit/>
          </a:bodyPr>
          <a:lstStyle/>
          <a:p>
            <a:r>
              <a:rPr lang="en-US" b="1" kern="1200">
                <a:solidFill>
                  <a:schemeClr val="tx1"/>
                </a:solidFill>
                <a:effectLst/>
                <a:latin typeface="+mj-lt"/>
                <a:ea typeface="+mj-ea"/>
                <a:cs typeface="+mj-cs"/>
              </a:rPr>
              <a:t>Max ABV/IBU State</a:t>
            </a:r>
          </a:p>
        </p:txBody>
      </p:sp>
      <p:sp>
        <p:nvSpPr>
          <p:cNvPr id="3" name="TextBox 2">
            <a:extLst>
              <a:ext uri="{FF2B5EF4-FFF2-40B4-BE49-F238E27FC236}">
                <a16:creationId xmlns:a16="http://schemas.microsoft.com/office/drawing/2014/main" id="{F8AED1F1-B96B-4AB3-977C-B719CF91F203}"/>
              </a:ext>
            </a:extLst>
          </p:cNvPr>
          <p:cNvSpPr txBox="1"/>
          <p:nvPr/>
        </p:nvSpPr>
        <p:spPr>
          <a:xfrm>
            <a:off x="1077362" y="2434974"/>
            <a:ext cx="6608086" cy="3505855"/>
          </a:xfrm>
          <a:prstGeom prst="rect">
            <a:avLst/>
          </a:prstGeom>
        </p:spPr>
        <p:txBody>
          <a:bodyPr vert="horz" lIns="91440" tIns="45720" rIns="91440" bIns="45720" rtlCol="0">
            <a:normAutofit/>
          </a:bodyPr>
          <a:lstStyle/>
          <a:p>
            <a:pPr defTabSz="914400">
              <a:lnSpc>
                <a:spcPct val="120000"/>
              </a:lnSpc>
              <a:spcAft>
                <a:spcPts val="600"/>
              </a:spcAft>
            </a:pPr>
            <a:r>
              <a:rPr lang="en-US" dirty="0"/>
              <a:t>ABV</a:t>
            </a:r>
          </a:p>
          <a:p>
            <a:pPr defTabSz="914400">
              <a:lnSpc>
                <a:spcPct val="120000"/>
              </a:lnSpc>
              <a:spcAft>
                <a:spcPts val="600"/>
              </a:spcAft>
            </a:pPr>
            <a:r>
              <a:rPr lang="en-US" dirty="0"/>
              <a:t>Colorado – 12.8 %</a:t>
            </a:r>
          </a:p>
          <a:p>
            <a:pPr defTabSz="914400">
              <a:lnSpc>
                <a:spcPct val="120000"/>
              </a:lnSpc>
              <a:spcAft>
                <a:spcPts val="600"/>
              </a:spcAft>
            </a:pPr>
            <a:endParaRPr lang="en-US" dirty="0"/>
          </a:p>
          <a:p>
            <a:pPr defTabSz="914400">
              <a:lnSpc>
                <a:spcPct val="120000"/>
              </a:lnSpc>
              <a:spcAft>
                <a:spcPts val="600"/>
              </a:spcAft>
            </a:pPr>
            <a:r>
              <a:rPr lang="en-US" dirty="0"/>
              <a:t>IBU</a:t>
            </a:r>
          </a:p>
          <a:p>
            <a:pPr defTabSz="914400">
              <a:lnSpc>
                <a:spcPct val="120000"/>
              </a:lnSpc>
              <a:spcAft>
                <a:spcPts val="600"/>
              </a:spcAft>
            </a:pPr>
            <a:r>
              <a:rPr lang="en-US" dirty="0"/>
              <a:t>Oregon - 138</a:t>
            </a:r>
          </a:p>
        </p:txBody>
      </p:sp>
      <p:sp>
        <p:nvSpPr>
          <p:cNvPr id="26"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36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8340F3A2-B107-4EE1-80FA-E8C7444C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84728" y="1597961"/>
            <a:ext cx="3348727" cy="3162300"/>
          </a:xfrm>
        </p:spPr>
        <p:txBody>
          <a:bodyPr vert="horz" lIns="91440" tIns="45720" rIns="91440" bIns="45720" rtlCol="0" anchor="t">
            <a:normAutofit/>
          </a:bodyPr>
          <a:lstStyle/>
          <a:p>
            <a:r>
              <a:rPr lang="en-US" dirty="0"/>
              <a:t>ABV Summary</a:t>
            </a:r>
          </a:p>
        </p:txBody>
      </p:sp>
      <p:sp>
        <p:nvSpPr>
          <p:cNvPr id="17" name="Rectangle 16">
            <a:extLst>
              <a:ext uri="{FF2B5EF4-FFF2-40B4-BE49-F238E27FC236}">
                <a16:creationId xmlns:a16="http://schemas.microsoft.com/office/drawing/2014/main" id="{055742D0-215A-4FA1-90CC-9D2A295D6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68945" y="-37540"/>
            <a:ext cx="3416676" cy="34806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1E6305B-CC17-49DD-88AC-8E9E53B82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5919" y="-39516"/>
            <a:ext cx="3410365" cy="34909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5BC889E-1118-4579-B708-8924005F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5622" y="3401684"/>
            <a:ext cx="3463323" cy="348067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34">
            <a:extLst>
              <a:ext uri="{FF2B5EF4-FFF2-40B4-BE49-F238E27FC236}">
                <a16:creationId xmlns:a16="http://schemas.microsoft.com/office/drawing/2014/main" id="{93223E26-18CA-4306-AA87-7D48EF776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906" y="3401683"/>
            <a:ext cx="3463324" cy="3480672"/>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2A572E8-54DB-4FDB-9C9C-CFE44D037680}"/>
              </a:ext>
            </a:extLst>
          </p:cNvPr>
          <p:cNvSpPr txBox="1"/>
          <p:nvPr/>
        </p:nvSpPr>
        <p:spPr>
          <a:xfrm>
            <a:off x="1077362" y="2434974"/>
            <a:ext cx="3188106" cy="3505855"/>
          </a:xfrm>
          <a:prstGeom prst="rect">
            <a:avLst/>
          </a:prstGeom>
        </p:spPr>
        <p:txBody>
          <a:bodyPr vert="horz" lIns="91440" tIns="45720" rIns="91440" bIns="45720" rtlCol="0">
            <a:normAutofit fontScale="85000" lnSpcReduction="10000"/>
          </a:bodyPr>
          <a:lstStyle/>
          <a:p>
            <a:pPr defTabSz="914400">
              <a:lnSpc>
                <a:spcPct val="120000"/>
              </a:lnSpc>
              <a:spcAft>
                <a:spcPts val="600"/>
              </a:spcAft>
            </a:pPr>
            <a:r>
              <a:rPr lang="en-US" dirty="0"/>
              <a:t>While ABV has a large range, the 50% of beers fall between 5.0% and 6.7%</a:t>
            </a:r>
          </a:p>
          <a:p>
            <a:pPr defTabSz="914400">
              <a:lnSpc>
                <a:spcPct val="120000"/>
              </a:lnSpc>
              <a:spcAft>
                <a:spcPts val="600"/>
              </a:spcAft>
            </a:pPr>
            <a:endParaRPr lang="en-US" dirty="0"/>
          </a:p>
          <a:p>
            <a:pPr defTabSz="914400">
              <a:lnSpc>
                <a:spcPct val="120000"/>
              </a:lnSpc>
              <a:spcAft>
                <a:spcPts val="600"/>
              </a:spcAft>
            </a:pPr>
            <a:r>
              <a:rPr lang="en-US" dirty="0"/>
              <a:t>Its distribution is close to normal but is slightly right skewed.</a:t>
            </a:r>
          </a:p>
          <a:p>
            <a:pPr defTabSz="914400">
              <a:lnSpc>
                <a:spcPct val="120000"/>
              </a:lnSpc>
              <a:spcAft>
                <a:spcPts val="600"/>
              </a:spcAft>
            </a:pPr>
            <a:endParaRPr lang="en-US" dirty="0"/>
          </a:p>
          <a:p>
            <a:pPr defTabSz="914400">
              <a:lnSpc>
                <a:spcPct val="120000"/>
              </a:lnSpc>
              <a:spcAft>
                <a:spcPts val="600"/>
              </a:spcAft>
            </a:pPr>
            <a:r>
              <a:rPr lang="en-US" dirty="0"/>
              <a:t>We decided to remove “Scotty K NA” from the dataset because it’s ABV was so significantly less than any other beer we considered it an outlier.</a:t>
            </a:r>
          </a:p>
        </p:txBody>
      </p:sp>
      <p:pic>
        <p:nvPicPr>
          <p:cNvPr id="20" name="Picture 19">
            <a:extLst>
              <a:ext uri="{FF2B5EF4-FFF2-40B4-BE49-F238E27FC236}">
                <a16:creationId xmlns:a16="http://schemas.microsoft.com/office/drawing/2014/main" id="{C087F79A-ABDC-4FFF-9398-4F5297C7ACDF}"/>
              </a:ext>
            </a:extLst>
          </p:cNvPr>
          <p:cNvPicPr>
            <a:picLocks noChangeAspect="1"/>
          </p:cNvPicPr>
          <p:nvPr/>
        </p:nvPicPr>
        <p:blipFill>
          <a:blip r:embed="rId2"/>
          <a:stretch>
            <a:fillRect/>
          </a:stretch>
        </p:blipFill>
        <p:spPr>
          <a:xfrm>
            <a:off x="8717617" y="3394674"/>
            <a:ext cx="3466402" cy="3426048"/>
          </a:xfrm>
          <a:prstGeom prst="rect">
            <a:avLst/>
          </a:prstGeom>
        </p:spPr>
      </p:pic>
      <p:pic>
        <p:nvPicPr>
          <p:cNvPr id="27" name="Picture 26">
            <a:extLst>
              <a:ext uri="{FF2B5EF4-FFF2-40B4-BE49-F238E27FC236}">
                <a16:creationId xmlns:a16="http://schemas.microsoft.com/office/drawing/2014/main" id="{5042C15B-6326-4843-8FCD-C5FE96233407}"/>
              </a:ext>
            </a:extLst>
          </p:cNvPr>
          <p:cNvPicPr>
            <a:picLocks noChangeAspect="1"/>
          </p:cNvPicPr>
          <p:nvPr/>
        </p:nvPicPr>
        <p:blipFill>
          <a:blip r:embed="rId3"/>
          <a:stretch>
            <a:fillRect/>
          </a:stretch>
        </p:blipFill>
        <p:spPr>
          <a:xfrm>
            <a:off x="5228967" y="-9778"/>
            <a:ext cx="3472983" cy="3404452"/>
          </a:xfrm>
          <a:prstGeom prst="rect">
            <a:avLst/>
          </a:prstGeom>
        </p:spPr>
      </p:pic>
    </p:spTree>
    <p:extLst>
      <p:ext uri="{BB962C8B-B14F-4D97-AF65-F5344CB8AC3E}">
        <p14:creationId xmlns:p14="http://schemas.microsoft.com/office/powerpoint/2010/main" val="44262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5167E6-399F-4F96-9EDD-3D630FC1C7A7}"/>
              </a:ext>
            </a:extLst>
          </p:cNvPr>
          <p:cNvPicPr>
            <a:picLocks noChangeAspect="1"/>
          </p:cNvPicPr>
          <p:nvPr/>
        </p:nvPicPr>
        <p:blipFill>
          <a:blip r:embed="rId2"/>
          <a:stretch>
            <a:fillRect/>
          </a:stretch>
        </p:blipFill>
        <p:spPr>
          <a:xfrm>
            <a:off x="5347702" y="1518544"/>
            <a:ext cx="5494469" cy="4584312"/>
          </a:xfrm>
          <a:prstGeom prst="rect">
            <a:avLst/>
          </a:prstGeom>
        </p:spPr>
      </p:pic>
      <p:sp>
        <p:nvSpPr>
          <p:cNvPr id="2" name="Title 1">
            <a:extLst>
              <a:ext uri="{FF2B5EF4-FFF2-40B4-BE49-F238E27FC236}">
                <a16:creationId xmlns:a16="http://schemas.microsoft.com/office/drawing/2014/main" id="{C5CB50A2-9C7B-4924-9CAA-3392B4E2484A}"/>
              </a:ext>
            </a:extLst>
          </p:cNvPr>
          <p:cNvSpPr>
            <a:spLocks noGrp="1"/>
          </p:cNvSpPr>
          <p:nvPr>
            <p:ph type="title"/>
          </p:nvPr>
        </p:nvSpPr>
        <p:spPr>
          <a:xfrm>
            <a:off x="1077362" y="720434"/>
            <a:ext cx="9950103" cy="612319"/>
          </a:xfrm>
        </p:spPr>
        <p:txBody>
          <a:bodyPr/>
          <a:lstStyle/>
          <a:p>
            <a:r>
              <a:rPr lang="en-US" dirty="0"/>
              <a:t>IBU vs. ABV Relationship</a:t>
            </a:r>
          </a:p>
        </p:txBody>
      </p:sp>
      <p:pic>
        <p:nvPicPr>
          <p:cNvPr id="10" name="Picture 9">
            <a:extLst>
              <a:ext uri="{FF2B5EF4-FFF2-40B4-BE49-F238E27FC236}">
                <a16:creationId xmlns:a16="http://schemas.microsoft.com/office/drawing/2014/main" id="{2CD47DF6-947F-4AC1-AAD4-7DA47EB3F05A}"/>
              </a:ext>
            </a:extLst>
          </p:cNvPr>
          <p:cNvPicPr>
            <a:picLocks noChangeAspect="1"/>
          </p:cNvPicPr>
          <p:nvPr/>
        </p:nvPicPr>
        <p:blipFill>
          <a:blip r:embed="rId3"/>
          <a:stretch>
            <a:fillRect/>
          </a:stretch>
        </p:blipFill>
        <p:spPr>
          <a:xfrm>
            <a:off x="1077362" y="1518543"/>
            <a:ext cx="3853867" cy="3221645"/>
          </a:xfrm>
          <a:prstGeom prst="rect">
            <a:avLst/>
          </a:prstGeom>
        </p:spPr>
      </p:pic>
      <p:sp>
        <p:nvSpPr>
          <p:cNvPr id="11" name="TextBox 10">
            <a:extLst>
              <a:ext uri="{FF2B5EF4-FFF2-40B4-BE49-F238E27FC236}">
                <a16:creationId xmlns:a16="http://schemas.microsoft.com/office/drawing/2014/main" id="{80822605-65D7-47FF-839B-313E026513F6}"/>
              </a:ext>
            </a:extLst>
          </p:cNvPr>
          <p:cNvSpPr txBox="1"/>
          <p:nvPr/>
        </p:nvSpPr>
        <p:spPr>
          <a:xfrm>
            <a:off x="1077362" y="4740188"/>
            <a:ext cx="3801292" cy="2031325"/>
          </a:xfrm>
          <a:prstGeom prst="rect">
            <a:avLst/>
          </a:prstGeom>
          <a:noFill/>
        </p:spPr>
        <p:txBody>
          <a:bodyPr wrap="square" rtlCol="0">
            <a:spAutoFit/>
          </a:bodyPr>
          <a:lstStyle/>
          <a:p>
            <a:r>
              <a:rPr lang="en-US" dirty="0"/>
              <a:t>IBU and ABV have a very positive correlation that weakens at the lower and upper limits of IBU. </a:t>
            </a:r>
          </a:p>
          <a:p>
            <a:endParaRPr lang="en-US" dirty="0"/>
          </a:p>
          <a:p>
            <a:r>
              <a:rPr lang="en-US" dirty="0"/>
              <a:t>Excluding Bock due to lack of data, the relationship is maintained throughout the various styles.</a:t>
            </a:r>
          </a:p>
        </p:txBody>
      </p:sp>
    </p:spTree>
    <p:extLst>
      <p:ext uri="{BB962C8B-B14F-4D97-AF65-F5344CB8AC3E}">
        <p14:creationId xmlns:p14="http://schemas.microsoft.com/office/powerpoint/2010/main" val="2178746636"/>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TM03457485[[fn=Mesh]]</Template>
  <TotalTime>465</TotalTime>
  <Words>428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Avenir Next LT Pro Light</vt:lpstr>
      <vt:lpstr>BlocksVTI</vt:lpstr>
      <vt:lpstr>DDS Project 1: Beer/Brewery Analysis</vt:lpstr>
      <vt:lpstr>Clean Data</vt:lpstr>
      <vt:lpstr>Missing Values</vt:lpstr>
      <vt:lpstr>Beers by State</vt:lpstr>
      <vt:lpstr>Median ABV/IBU by State</vt:lpstr>
      <vt:lpstr>Utah ABV/IBU</vt:lpstr>
      <vt:lpstr>Max ABV/IBU State</vt:lpstr>
      <vt:lpstr>ABV Summary</vt:lpstr>
      <vt:lpstr>IBU vs. ABV Relationship</vt:lpstr>
      <vt:lpstr>IBU Category vs ABV Category</vt:lpstr>
      <vt:lpstr>IBU Category vs ABV Category</vt:lpstr>
      <vt:lpstr>Beer Styles by State</vt:lpstr>
      <vt:lpstr>ABV Category with Normalized 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Project 1: Beer/Brewery Analysis</dc:title>
  <dc:creator>Dane Holmes</dc:creator>
  <cp:lastModifiedBy>Dane Holmes</cp:lastModifiedBy>
  <cp:revision>1</cp:revision>
  <dcterms:created xsi:type="dcterms:W3CDTF">2021-12-21T00:27:17Z</dcterms:created>
  <dcterms:modified xsi:type="dcterms:W3CDTF">2021-12-22T03:14:20Z</dcterms:modified>
</cp:coreProperties>
</file>