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8" r:id="rId4"/>
    <p:sldId id="257" r:id="rId5"/>
    <p:sldId id="260" r:id="rId6"/>
    <p:sldId id="261" r:id="rId7"/>
    <p:sldId id="262" r:id="rId8"/>
    <p:sldId id="263" r:id="rId9"/>
    <p:sldId id="271" r:id="rId10"/>
    <p:sldId id="272" r:id="rId11"/>
    <p:sldId id="277" r:id="rId12"/>
    <p:sldId id="273" r:id="rId13"/>
    <p:sldId id="274" r:id="rId14"/>
    <p:sldId id="27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A5465-E589-440D-A9B0-740531615B47}" v="6" dt="2021-12-21T21:25:58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946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B0CA5465-E589-440D-A9B0-740531615B47}"/>
    <pc:docChg chg="undo custSel addSld modSld sldOrd">
      <pc:chgData name="Dane Holmes" userId="9738715a2d075a3d" providerId="LiveId" clId="{B0CA5465-E589-440D-A9B0-740531615B47}" dt="2021-12-22T03:14:12.521" v="576" actId="166"/>
      <pc:docMkLst>
        <pc:docMk/>
      </pc:docMkLst>
      <pc:sldChg chg="addSp delSp modSp mod">
        <pc:chgData name="Dane Holmes" userId="9738715a2d075a3d" providerId="LiveId" clId="{B0CA5465-E589-440D-A9B0-740531615B47}" dt="2021-12-22T03:14:12.521" v="576" actId="166"/>
        <pc:sldMkLst>
          <pc:docMk/>
          <pc:sldMk cId="756167748" sldId="257"/>
        </pc:sldMkLst>
        <pc:spChg chg="mod">
          <ac:chgData name="Dane Holmes" userId="9738715a2d075a3d" providerId="LiveId" clId="{B0CA5465-E589-440D-A9B0-740531615B47}" dt="2021-12-22T03:03:35.606" v="569" actId="20577"/>
          <ac:spMkLst>
            <pc:docMk/>
            <pc:sldMk cId="756167748" sldId="257"/>
            <ac:spMk id="2" creationId="{C5CB50A2-9C7B-4924-9CAA-3392B4E2484A}"/>
          </ac:spMkLst>
        </pc:spChg>
        <pc:picChg chg="add mod">
          <ac:chgData name="Dane Holmes" userId="9738715a2d075a3d" providerId="LiveId" clId="{B0CA5465-E589-440D-A9B0-740531615B47}" dt="2021-12-22T03:14:09.095" v="575" actId="14100"/>
          <ac:picMkLst>
            <pc:docMk/>
            <pc:sldMk cId="756167748" sldId="257"/>
            <ac:picMk id="4" creationId="{AAD33485-30B8-404A-B414-34E25EB6D6F7}"/>
          </ac:picMkLst>
        </pc:picChg>
        <pc:picChg chg="ord">
          <ac:chgData name="Dane Holmes" userId="9738715a2d075a3d" providerId="LiveId" clId="{B0CA5465-E589-440D-A9B0-740531615B47}" dt="2021-12-22T03:14:12.521" v="576" actId="166"/>
          <ac:picMkLst>
            <pc:docMk/>
            <pc:sldMk cId="756167748" sldId="257"/>
            <ac:picMk id="13" creationId="{BC31C7A1-FAE1-4B15-8686-E2C0A8B1391B}"/>
          </ac:picMkLst>
        </pc:picChg>
        <pc:picChg chg="del">
          <ac:chgData name="Dane Holmes" userId="9738715a2d075a3d" providerId="LiveId" clId="{B0CA5465-E589-440D-A9B0-740531615B47}" dt="2021-12-22T03:13:41.222" v="570" actId="478"/>
          <ac:picMkLst>
            <pc:docMk/>
            <pc:sldMk cId="756167748" sldId="257"/>
            <ac:picMk id="15" creationId="{8E74B818-1408-4B89-8311-AB74087D4848}"/>
          </ac:picMkLst>
        </pc:picChg>
      </pc:sldChg>
      <pc:sldChg chg="addSp delSp modSp mod">
        <pc:chgData name="Dane Holmes" userId="9738715a2d075a3d" providerId="LiveId" clId="{B0CA5465-E589-440D-A9B0-740531615B47}" dt="2021-12-21T21:26:44.094" v="464" actId="1076"/>
        <pc:sldMkLst>
          <pc:docMk/>
          <pc:sldMk cId="3698369124" sldId="267"/>
        </pc:sldMkLst>
        <pc:spChg chg="mod">
          <ac:chgData name="Dane Holmes" userId="9738715a2d075a3d" providerId="LiveId" clId="{B0CA5465-E589-440D-A9B0-740531615B47}" dt="2021-12-21T21:26:35.128" v="461" actId="27636"/>
          <ac:spMkLst>
            <pc:docMk/>
            <pc:sldMk cId="3698369124" sldId="267"/>
            <ac:spMk id="5" creationId="{3809C354-C661-4203-B531-DEFB262471AE}"/>
          </ac:spMkLst>
        </pc:spChg>
        <pc:spChg chg="add mod">
          <ac:chgData name="Dane Holmes" userId="9738715a2d075a3d" providerId="LiveId" clId="{B0CA5465-E589-440D-A9B0-740531615B47}" dt="2021-12-21T20:38:22.719" v="366" actId="313"/>
          <ac:spMkLst>
            <pc:docMk/>
            <pc:sldMk cId="3698369124" sldId="267"/>
            <ac:spMk id="6" creationId="{DB1D87F7-F164-47B3-A2F0-08E9356B094E}"/>
          </ac:spMkLst>
        </pc:spChg>
        <pc:spChg chg="add del mod">
          <ac:chgData name="Dane Holmes" userId="9738715a2d075a3d" providerId="LiveId" clId="{B0CA5465-E589-440D-A9B0-740531615B47}" dt="2021-12-21T21:25:53.947" v="428"/>
          <ac:spMkLst>
            <pc:docMk/>
            <pc:sldMk cId="3698369124" sldId="267"/>
            <ac:spMk id="9" creationId="{16627B1C-A965-4A0C-89C0-0449C2ACFDB6}"/>
          </ac:spMkLst>
        </pc:spChg>
        <pc:spChg chg="add mod">
          <ac:chgData name="Dane Holmes" userId="9738715a2d075a3d" providerId="LiveId" clId="{B0CA5465-E589-440D-A9B0-740531615B47}" dt="2021-12-21T21:26:44.094" v="464" actId="1076"/>
          <ac:spMkLst>
            <pc:docMk/>
            <pc:sldMk cId="3698369124" sldId="267"/>
            <ac:spMk id="10" creationId="{FAA24963-8B33-48A6-95FA-21AD1C1D4F01}"/>
          </ac:spMkLst>
        </pc:spChg>
        <pc:spChg chg="mod">
          <ac:chgData name="Dane Holmes" userId="9738715a2d075a3d" providerId="LiveId" clId="{B0CA5465-E589-440D-A9B0-740531615B47}" dt="2021-12-21T20:36:40.776" v="319" actId="122"/>
          <ac:spMkLst>
            <pc:docMk/>
            <pc:sldMk cId="3698369124" sldId="267"/>
            <ac:spMk id="13" creationId="{2A504421-7722-447A-986C-1201B81E7852}"/>
          </ac:spMkLst>
        </pc:spChg>
        <pc:picChg chg="add mod">
          <ac:chgData name="Dane Holmes" userId="9738715a2d075a3d" providerId="LiveId" clId="{B0CA5465-E589-440D-A9B0-740531615B47}" dt="2021-12-21T20:36:07.461" v="310" actId="1076"/>
          <ac:picMkLst>
            <pc:docMk/>
            <pc:sldMk cId="3698369124" sldId="267"/>
            <ac:picMk id="4" creationId="{FBA7C434-8949-418D-BC42-98CEE5FE6EA5}"/>
          </ac:picMkLst>
        </pc:picChg>
        <pc:picChg chg="mod">
          <ac:chgData name="Dane Holmes" userId="9738715a2d075a3d" providerId="LiveId" clId="{B0CA5465-E589-440D-A9B0-740531615B47}" dt="2021-12-21T20:36:13.571" v="311" actId="1076"/>
          <ac:picMkLst>
            <pc:docMk/>
            <pc:sldMk cId="3698369124" sldId="267"/>
            <ac:picMk id="7" creationId="{22A178B7-68AE-444D-8A4E-FAF4AD1EC097}"/>
          </ac:picMkLst>
        </pc:picChg>
        <pc:picChg chg="add mod">
          <ac:chgData name="Dane Holmes" userId="9738715a2d075a3d" providerId="LiveId" clId="{B0CA5465-E589-440D-A9B0-740531615B47}" dt="2021-12-21T21:26:42.534" v="463" actId="1076"/>
          <ac:picMkLst>
            <pc:docMk/>
            <pc:sldMk cId="3698369124" sldId="267"/>
            <ac:picMk id="8" creationId="{AE62C8F0-8BF3-4A7C-816C-F152D1783427}"/>
          </ac:picMkLst>
        </pc:picChg>
      </pc:sldChg>
      <pc:sldChg chg="addSp modSp mod">
        <pc:chgData name="Dane Holmes" userId="9738715a2d075a3d" providerId="LiveId" clId="{B0CA5465-E589-440D-A9B0-740531615B47}" dt="2021-12-22T00:47:16.829" v="562" actId="20577"/>
        <pc:sldMkLst>
          <pc:docMk/>
          <pc:sldMk cId="2909093754" sldId="268"/>
        </pc:sldMkLst>
        <pc:spChg chg="mod">
          <ac:chgData name="Dane Holmes" userId="9738715a2d075a3d" providerId="LiveId" clId="{B0CA5465-E589-440D-A9B0-740531615B47}" dt="2021-12-22T00:47:16.829" v="562" actId="20577"/>
          <ac:spMkLst>
            <pc:docMk/>
            <pc:sldMk cId="2909093754" sldId="268"/>
            <ac:spMk id="7" creationId="{7DC97F81-8D10-4B72-8E0D-46A46A16EA67}"/>
          </ac:spMkLst>
        </pc:spChg>
        <pc:spChg chg="add mod">
          <ac:chgData name="Dane Holmes" userId="9738715a2d075a3d" providerId="LiveId" clId="{B0CA5465-E589-440D-A9B0-740531615B47}" dt="2021-12-22T00:43:08.475" v="497" actId="33524"/>
          <ac:spMkLst>
            <pc:docMk/>
            <pc:sldMk cId="2909093754" sldId="268"/>
            <ac:spMk id="9" creationId="{98084F2E-44C2-441B-A643-6FA894AA8DD7}"/>
          </ac:spMkLst>
        </pc:spChg>
      </pc:sldChg>
      <pc:sldChg chg="addSp delSp modSp add mod ord setBg">
        <pc:chgData name="Dane Holmes" userId="9738715a2d075a3d" providerId="LiveId" clId="{B0CA5465-E589-440D-A9B0-740531615B47}" dt="2021-12-21T21:04:06.576" v="420" actId="1076"/>
        <pc:sldMkLst>
          <pc:docMk/>
          <pc:sldMk cId="405626480" sldId="269"/>
        </pc:sldMkLst>
        <pc:spChg chg="mo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07:11.568" v="2" actId="478"/>
          <ac:spMkLst>
            <pc:docMk/>
            <pc:sldMk cId="405626480" sldId="269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40:42.392" v="375" actId="20577"/>
          <ac:spMkLst>
            <pc:docMk/>
            <pc:sldMk cId="405626480" sldId="269"/>
            <ac:spMk id="7" creationId="{9DBF81BF-7A41-4559-9FFE-355CC8D27A52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2" creationId="{DA1766D0-745A-4921-A68E-56642A6508CF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4" creationId="{583F1E3F-D7BF-4DB5-8016-70B9E385E338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6" creationId="{DD0D3E7A-8DF6-4A78-A03C-86AD697468BE}"/>
          </ac:spMkLst>
        </pc:spChg>
        <pc:picChg chg="del">
          <ac:chgData name="Dane Holmes" userId="9738715a2d075a3d" providerId="LiveId" clId="{B0CA5465-E589-440D-A9B0-740531615B47}" dt="2021-12-21T20:07:10.705" v="1" actId="478"/>
          <ac:picMkLst>
            <pc:docMk/>
            <pc:sldMk cId="405626480" sldId="269"/>
            <ac:picMk id="4" creationId="{55299E53-D5F1-4453-A94C-2BC604389F67}"/>
          </ac:picMkLst>
        </pc:picChg>
        <pc:picChg chg="add mod">
          <ac:chgData name="Dane Holmes" userId="9738715a2d075a3d" providerId="LiveId" clId="{B0CA5465-E589-440D-A9B0-740531615B47}" dt="2021-12-21T21:04:06.576" v="420" actId="1076"/>
          <ac:picMkLst>
            <pc:docMk/>
            <pc:sldMk cId="405626480" sldId="269"/>
            <ac:picMk id="4" creationId="{F9DFB66B-F348-4D5D-BED3-A9A8E0CB3CE4}"/>
          </ac:picMkLst>
        </pc:picChg>
        <pc:picChg chg="add mod ord">
          <ac:chgData name="Dane Holmes" userId="9738715a2d075a3d" providerId="LiveId" clId="{B0CA5465-E589-440D-A9B0-740531615B47}" dt="2021-12-21T20:33:56.023" v="304" actId="1076"/>
          <ac:picMkLst>
            <pc:docMk/>
            <pc:sldMk cId="405626480" sldId="269"/>
            <ac:picMk id="5" creationId="{90CA9305-22C2-4C60-BADB-80E6146A4FFD}"/>
          </ac:picMkLst>
        </pc:picChg>
        <pc:picChg chg="add del mod">
          <ac:chgData name="Dane Holmes" userId="9738715a2d075a3d" providerId="LiveId" clId="{B0CA5465-E589-440D-A9B0-740531615B47}" dt="2021-12-21T20:45:02.642" v="383" actId="478"/>
          <ac:picMkLst>
            <pc:docMk/>
            <pc:sldMk cId="405626480" sldId="269"/>
            <ac:picMk id="9" creationId="{53930C8E-CBFB-4790-AB1E-5394B809765A}"/>
          </ac:picMkLst>
        </pc:picChg>
        <pc:picChg chg="add del mod">
          <ac:chgData name="Dane Holmes" userId="9738715a2d075a3d" providerId="LiveId" clId="{B0CA5465-E589-440D-A9B0-740531615B47}" dt="2021-12-21T21:03:51.353" v="413" actId="478"/>
          <ac:picMkLst>
            <pc:docMk/>
            <pc:sldMk cId="405626480" sldId="269"/>
            <ac:picMk id="11" creationId="{0CD583AA-1ECC-44C3-8EB4-FB74DF21E07E}"/>
          </ac:picMkLst>
        </pc:picChg>
      </pc:sldChg>
      <pc:sldChg chg="addSp delSp modSp add mod">
        <pc:chgData name="Dane Holmes" userId="9738715a2d075a3d" providerId="LiveId" clId="{B0CA5465-E589-440D-A9B0-740531615B47}" dt="2021-12-21T20:58:39.748" v="412" actId="1076"/>
        <pc:sldMkLst>
          <pc:docMk/>
          <pc:sldMk cId="4041114332" sldId="270"/>
        </pc:sldMkLst>
        <pc:spChg chg="mod">
          <ac:chgData name="Dane Holmes" userId="9738715a2d075a3d" providerId="LiveId" clId="{B0CA5465-E589-440D-A9B0-740531615B47}" dt="2021-12-21T20:58:26.612" v="409" actId="21"/>
          <ac:spMkLst>
            <pc:docMk/>
            <pc:sldMk cId="4041114332" sldId="270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57:36.382" v="394" actId="478"/>
          <ac:spMkLst>
            <pc:docMk/>
            <pc:sldMk cId="4041114332" sldId="270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58:39.748" v="412" actId="1076"/>
          <ac:spMkLst>
            <pc:docMk/>
            <pc:sldMk cId="4041114332" sldId="270"/>
            <ac:spMk id="8" creationId="{03E014B6-E43C-4EF0-A6F7-8C5D5561AA80}"/>
          </ac:spMkLst>
        </pc:spChg>
        <pc:picChg chg="del">
          <ac:chgData name="Dane Holmes" userId="9738715a2d075a3d" providerId="LiveId" clId="{B0CA5465-E589-440D-A9B0-740531615B47}" dt="2021-12-21T20:57:35.685" v="393" actId="478"/>
          <ac:picMkLst>
            <pc:docMk/>
            <pc:sldMk cId="4041114332" sldId="270"/>
            <ac:picMk id="4" creationId="{55299E53-D5F1-4453-A94C-2BC604389F67}"/>
          </ac:picMkLst>
        </pc:picChg>
        <pc:picChg chg="add mod">
          <ac:chgData name="Dane Holmes" userId="9738715a2d075a3d" providerId="LiveId" clId="{B0CA5465-E589-440D-A9B0-740531615B47}" dt="2021-12-21T20:57:58.002" v="398" actId="1076"/>
          <ac:picMkLst>
            <pc:docMk/>
            <pc:sldMk cId="4041114332" sldId="270"/>
            <ac:picMk id="5" creationId="{AA844C9B-A35C-42F8-868A-00B30503D2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E8C84-352B-4554-8A12-BF6C8211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2"/>
            <a:ext cx="8657450" cy="53973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DDS Project 1: Executive Beer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D9D2B-EABC-4798-8E0A-6F548DEC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4655672"/>
            <a:ext cx="8657450" cy="138834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by Dane Holmes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3" descr="Closeup image of beer bubbles">
            <a:extLst>
              <a:ext uri="{FF2B5EF4-FFF2-40B4-BE49-F238E27FC236}">
                <a16:creationId xmlns:a16="http://schemas.microsoft.com/office/drawing/2014/main" id="{5E77CD4B-D5AA-46E6-A862-0CF25648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6" r="-1" b="9204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37698-0FDA-48C8-A882-C813D94A40D2}"/>
              </a:ext>
            </a:extLst>
          </p:cNvPr>
          <p:cNvSpPr txBox="1"/>
          <p:nvPr/>
        </p:nvSpPr>
        <p:spPr>
          <a:xfrm>
            <a:off x="1212347" y="1254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D3339A-0F53-479E-8DFD-4DDE8312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>
            <a:normAutofit/>
          </a:bodyPr>
          <a:lstStyle/>
          <a:p>
            <a:r>
              <a:rPr lang="en-US" dirty="0"/>
              <a:t>IBU vs. ABV Relationship (Ales &amp; IPAs)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D6645-32F2-42BF-8804-8722D300AB7F}"/>
              </a:ext>
            </a:extLst>
          </p:cNvPr>
          <p:cNvSpPr txBox="1"/>
          <p:nvPr/>
        </p:nvSpPr>
        <p:spPr>
          <a:xfrm>
            <a:off x="1055534" y="3521336"/>
            <a:ext cx="380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setting an upper and lower ABV/IBU limit based on a visual analysis of the previous chart, we find our assumption to be true.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5B0A11-AFA8-4608-9D44-A2190F730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07055"/>
              </p:ext>
            </p:extLst>
          </p:nvPr>
        </p:nvGraphicFramePr>
        <p:xfrm>
          <a:off x="6494601" y="2107913"/>
          <a:ext cx="2595609" cy="924906"/>
        </p:xfrm>
        <a:graphic>
          <a:graphicData uri="http://schemas.openxmlformats.org/drawingml/2006/table">
            <a:tbl>
              <a:tblPr/>
              <a:tblGrid>
                <a:gridCol w="1181831">
                  <a:extLst>
                    <a:ext uri="{9D8B030D-6E8A-4147-A177-3AD203B41FA5}">
                      <a16:colId xmlns:a16="http://schemas.microsoft.com/office/drawing/2014/main" val="1125187553"/>
                    </a:ext>
                  </a:extLst>
                </a:gridCol>
                <a:gridCol w="706889">
                  <a:extLst>
                    <a:ext uri="{9D8B030D-6E8A-4147-A177-3AD203B41FA5}">
                      <a16:colId xmlns:a16="http://schemas.microsoft.com/office/drawing/2014/main" val="3194266258"/>
                    </a:ext>
                  </a:extLst>
                </a:gridCol>
                <a:gridCol w="706889">
                  <a:extLst>
                    <a:ext uri="{9D8B030D-6E8A-4147-A177-3AD203B41FA5}">
                      <a16:colId xmlns:a16="http://schemas.microsoft.com/office/drawing/2014/main" val="2167163588"/>
                    </a:ext>
                  </a:extLst>
                </a:gridCol>
              </a:tblGrid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Lower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21649"/>
                  </a:ext>
                </a:extLst>
              </a:tr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5726"/>
                  </a:ext>
                </a:extLst>
              </a:tr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8149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640ABB-6F15-4836-8D90-308BC894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85666"/>
              </p:ext>
            </p:extLst>
          </p:nvPr>
        </p:nvGraphicFramePr>
        <p:xfrm>
          <a:off x="6494602" y="3659048"/>
          <a:ext cx="2595609" cy="924906"/>
        </p:xfrm>
        <a:graphic>
          <a:graphicData uri="http://schemas.openxmlformats.org/drawingml/2006/table">
            <a:tbl>
              <a:tblPr/>
              <a:tblGrid>
                <a:gridCol w="1181831">
                  <a:extLst>
                    <a:ext uri="{9D8B030D-6E8A-4147-A177-3AD203B41FA5}">
                      <a16:colId xmlns:a16="http://schemas.microsoft.com/office/drawing/2014/main" val="2248265884"/>
                    </a:ext>
                  </a:extLst>
                </a:gridCol>
                <a:gridCol w="706889">
                  <a:extLst>
                    <a:ext uri="{9D8B030D-6E8A-4147-A177-3AD203B41FA5}">
                      <a16:colId xmlns:a16="http://schemas.microsoft.com/office/drawing/2014/main" val="2440144777"/>
                    </a:ext>
                  </a:extLst>
                </a:gridCol>
                <a:gridCol w="706889">
                  <a:extLst>
                    <a:ext uri="{9D8B030D-6E8A-4147-A177-3AD203B41FA5}">
                      <a16:colId xmlns:a16="http://schemas.microsoft.com/office/drawing/2014/main" val="2577689188"/>
                    </a:ext>
                  </a:extLst>
                </a:gridCol>
              </a:tblGrid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Upper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57037"/>
                  </a:ext>
                </a:extLst>
              </a:tr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038247"/>
                  </a:ext>
                </a:extLst>
              </a:tr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7335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5CF5384-C0D8-408D-A393-453B83284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52874"/>
              </p:ext>
            </p:extLst>
          </p:nvPr>
        </p:nvGraphicFramePr>
        <p:xfrm>
          <a:off x="1930305" y="2107914"/>
          <a:ext cx="1912566" cy="924906"/>
        </p:xfrm>
        <a:graphic>
          <a:graphicData uri="http://schemas.openxmlformats.org/drawingml/2006/table">
            <a:tbl>
              <a:tblPr/>
              <a:tblGrid>
                <a:gridCol w="956283">
                  <a:extLst>
                    <a:ext uri="{9D8B030D-6E8A-4147-A177-3AD203B41FA5}">
                      <a16:colId xmlns:a16="http://schemas.microsoft.com/office/drawing/2014/main" val="3887619861"/>
                    </a:ext>
                  </a:extLst>
                </a:gridCol>
                <a:gridCol w="956283">
                  <a:extLst>
                    <a:ext uri="{9D8B030D-6E8A-4147-A177-3AD203B41FA5}">
                      <a16:colId xmlns:a16="http://schemas.microsoft.com/office/drawing/2014/main" val="3892173924"/>
                    </a:ext>
                  </a:extLst>
                </a:gridCol>
              </a:tblGrid>
              <a:tr h="308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C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52635"/>
                  </a:ext>
                </a:extLst>
              </a:tr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569607"/>
                  </a:ext>
                </a:extLst>
              </a:tr>
              <a:tr h="308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5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Beer Styles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C58BB-7FC9-492D-938D-010F1C41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3579565"/>
            <a:ext cx="655712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77970-E4EB-460E-BD78-DB549C44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56" y="1208719"/>
            <a:ext cx="6565814" cy="32004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666F1-67E6-48E9-B1D9-A528FC97DE8F}"/>
              </a:ext>
            </a:extLst>
          </p:cNvPr>
          <p:cNvGraphicFramePr>
            <a:graphicFrameLocks noGrp="1"/>
          </p:cNvGraphicFramePr>
          <p:nvPr/>
        </p:nvGraphicFramePr>
        <p:xfrm>
          <a:off x="7765349" y="4792031"/>
          <a:ext cx="1498600" cy="171450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186995575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4415217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91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926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549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6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64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091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Wheat Beer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55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618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23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71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37698-0FDA-48C8-A882-C813D94A40D2}"/>
              </a:ext>
            </a:extLst>
          </p:cNvPr>
          <p:cNvSpPr txBox="1"/>
          <p:nvPr/>
        </p:nvSpPr>
        <p:spPr>
          <a:xfrm>
            <a:off x="1212347" y="1254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D3339A-0F53-479E-8DFD-4DDE8312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>
            <a:normAutofit/>
          </a:bodyPr>
          <a:lstStyle/>
          <a:p>
            <a:r>
              <a:rPr lang="en-US" dirty="0"/>
              <a:t>IBU vs. ABV Relationship (Ales &amp; IPAs)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9ACF-A23C-48E3-865E-AF7BE833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704444"/>
            <a:ext cx="9241261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37698-0FDA-48C8-A882-C813D94A40D2}"/>
              </a:ext>
            </a:extLst>
          </p:cNvPr>
          <p:cNvSpPr txBox="1"/>
          <p:nvPr/>
        </p:nvSpPr>
        <p:spPr>
          <a:xfrm>
            <a:off x="1212347" y="1254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to sell…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D3339A-0F53-479E-8DFD-4DDE8312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>
            <a:normAutofit/>
          </a:bodyPr>
          <a:lstStyle/>
          <a:p>
            <a:r>
              <a:rPr lang="en-US" dirty="0"/>
              <a:t>IBU vs. ABV Relationship (Ales &amp; IPAs)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A315A-189A-4064-B506-D0BBA958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708985"/>
            <a:ext cx="8496945" cy="4385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823F8-7724-459B-B8F4-1995F6B2ABD8}"/>
              </a:ext>
            </a:extLst>
          </p:cNvPr>
          <p:cNvSpPr txBox="1"/>
          <p:nvPr/>
        </p:nvSpPr>
        <p:spPr>
          <a:xfrm>
            <a:off x="1143617" y="630997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Positive is better</a:t>
            </a:r>
          </a:p>
        </p:txBody>
      </p:sp>
    </p:spTree>
    <p:extLst>
      <p:ext uri="{BB962C8B-B14F-4D97-AF65-F5344CB8AC3E}">
        <p14:creationId xmlns:p14="http://schemas.microsoft.com/office/powerpoint/2010/main" val="325490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37698-0FDA-48C8-A882-C813D94A40D2}"/>
              </a:ext>
            </a:extLst>
          </p:cNvPr>
          <p:cNvSpPr txBox="1"/>
          <p:nvPr/>
        </p:nvSpPr>
        <p:spPr>
          <a:xfrm>
            <a:off x="1212347" y="1254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to sell…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D3339A-0F53-479E-8DFD-4DDE8312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>
            <a:normAutofit/>
          </a:bodyPr>
          <a:lstStyle/>
          <a:p>
            <a:r>
              <a:rPr lang="en-US" dirty="0"/>
              <a:t>IBU vs. ABV Relationship (Ales &amp; IPAs)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823F8-7724-459B-B8F4-1995F6B2ABD8}"/>
              </a:ext>
            </a:extLst>
          </p:cNvPr>
          <p:cNvSpPr txBox="1"/>
          <p:nvPr/>
        </p:nvSpPr>
        <p:spPr>
          <a:xfrm>
            <a:off x="1143617" y="630997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Positive is better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FAC1D-5834-4563-9FB2-3C69A6B0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748446"/>
            <a:ext cx="853039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5"/>
            <a:ext cx="5078401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</a:t>
            </a:r>
            <a:r>
              <a:rPr lang="en-US" dirty="0"/>
              <a:t>clusion &amp; Questions</a:t>
            </a:r>
            <a:endParaRPr lang="en-US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88FAD-77CC-4EEA-8C46-37E76B1477CE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Thank you for the opportunity to present.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80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Clean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5"/>
            <a:ext cx="3082262" cy="3702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Beer Advocate – Beer Styles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Using an independent outside source to group beers into more manageable style groups allowed for better and less busy plots.</a:t>
            </a:r>
            <a:br>
              <a:rPr lang="en-US" dirty="0"/>
            </a:b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 decided to remove “Scotty K NA” from the dataset because it’s ABV was so significantly less than any other beer we considered it an outlier.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04421-7722-447A-986C-1201B81E7852}"/>
              </a:ext>
            </a:extLst>
          </p:cNvPr>
          <p:cNvSpPr txBox="1"/>
          <p:nvPr/>
        </p:nvSpPr>
        <p:spPr>
          <a:xfrm>
            <a:off x="5529746" y="6166748"/>
            <a:ext cx="3865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https://www.beeradvocate.com/beer/styles/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78B7-68AE-444D-8A4E-FAF4AD1E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46" y="1276510"/>
            <a:ext cx="3865264" cy="48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E4C1DE9-5E1B-46E3-BA0E-821C1334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1" y="2434974"/>
            <a:ext cx="3739673" cy="350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All lines with missing beer names were removed.</a:t>
            </a:r>
            <a:br>
              <a:rPr lang="en-US" dirty="0"/>
            </a:b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 and IBU will have to be filtered each time they are used in a plot or data frame.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If they were to be filtered beforehand, a significant number of lines would be removed if IBU or ABV were not needed.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61752EE-2019-48E4-B891-13C83EDC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253435" y="-25387"/>
            <a:ext cx="3426280" cy="3477937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07D3F89-C58A-45F7-8E26-2B6B48112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35837" y="3400142"/>
            <a:ext cx="3429000" cy="3484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C542152-E969-4F41-AFD8-4B5354BE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55042" y="3400619"/>
            <a:ext cx="3429945" cy="3484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2EDDE5C-FB26-46E8-9F4C-3548CC15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35091" y="3401091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732F58-6337-454F-A525-2FBE405E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18772"/>
              </p:ext>
            </p:extLst>
          </p:nvPr>
        </p:nvGraphicFramePr>
        <p:xfrm>
          <a:off x="7455455" y="1196178"/>
          <a:ext cx="2513938" cy="1238796"/>
        </p:xfrm>
        <a:graphic>
          <a:graphicData uri="http://schemas.openxmlformats.org/drawingml/2006/table">
            <a:tbl>
              <a:tblPr/>
              <a:tblGrid>
                <a:gridCol w="1256969">
                  <a:extLst>
                    <a:ext uri="{9D8B030D-6E8A-4147-A177-3AD203B41FA5}">
                      <a16:colId xmlns:a16="http://schemas.microsoft.com/office/drawing/2014/main" val="2671305118"/>
                    </a:ext>
                  </a:extLst>
                </a:gridCol>
                <a:gridCol w="1256969">
                  <a:extLst>
                    <a:ext uri="{9D8B030D-6E8A-4147-A177-3AD203B41FA5}">
                      <a16:colId xmlns:a16="http://schemas.microsoft.com/office/drawing/2014/main" val="1258373697"/>
                    </a:ext>
                  </a:extLst>
                </a:gridCol>
              </a:tblGrid>
              <a:tr h="4129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 Values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C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53342"/>
                  </a:ext>
                </a:extLst>
              </a:tr>
              <a:tr h="41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83968"/>
                  </a:ext>
                </a:extLst>
              </a:tr>
              <a:tr h="41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7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7CD2F-1646-483D-9186-DCAF6C0B1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046"/>
          <a:stretch/>
        </p:blipFill>
        <p:spPr>
          <a:xfrm>
            <a:off x="1077362" y="1332754"/>
            <a:ext cx="9472346" cy="4754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1DF45-F9D0-4954-B16E-F75C8C25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09" y="904541"/>
            <a:ext cx="6850360" cy="34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Median ABV/IBU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5A4B6-E46A-46BA-8DF9-42C906B9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1" y="1332752"/>
            <a:ext cx="8255835" cy="256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8F43F-7593-4154-A22F-53157D9E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0" y="3893072"/>
            <a:ext cx="821524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Max ABV/IBU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D1F1-B96B-4AB3-977C-B719CF91F203}"/>
              </a:ext>
            </a:extLst>
          </p:cNvPr>
          <p:cNvSpPr txBox="1"/>
          <p:nvPr/>
        </p:nvSpPr>
        <p:spPr>
          <a:xfrm>
            <a:off x="1077362" y="2434974"/>
            <a:ext cx="660808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Colorado – 12.8 %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IBU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Oregon - 138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40F3A2-B107-4EE1-80FA-E8C7444C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348727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ABV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742D0-215A-4FA1-90CC-9D2A295D6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68945" y="-37540"/>
            <a:ext cx="3416676" cy="3480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E6305B-CC17-49DD-88AC-8E9E53B82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5919" y="-39516"/>
            <a:ext cx="3410365" cy="34909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BC889E-1118-4579-B708-8924005F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5622" y="3401684"/>
            <a:ext cx="3463323" cy="348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93223E26-18CA-4306-AA87-7D48EF776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906" y="3401683"/>
            <a:ext cx="3463324" cy="3480672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A572E8-54DB-4FDB-9C9C-CFE44D037680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While ABV has a large range, the 50% of beers fall between 5.0% and 6.7%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Its distribution is close to normal but is slightly right skewed.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BA450-4FE5-486A-A879-A8B24936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19" y="3410357"/>
            <a:ext cx="3466402" cy="344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0A19D-06D1-45AE-8F50-53DEA2C15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84" y="-1"/>
            <a:ext cx="3490935" cy="340341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126AEE-4461-4559-87C6-09EE32B4C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74880"/>
              </p:ext>
            </p:extLst>
          </p:nvPr>
        </p:nvGraphicFramePr>
        <p:xfrm>
          <a:off x="1683543" y="4939511"/>
          <a:ext cx="1651328" cy="1718283"/>
        </p:xfrm>
        <a:graphic>
          <a:graphicData uri="http://schemas.openxmlformats.org/drawingml/2006/table">
            <a:tbl>
              <a:tblPr/>
              <a:tblGrid>
                <a:gridCol w="825664">
                  <a:extLst>
                    <a:ext uri="{9D8B030D-6E8A-4147-A177-3AD203B41FA5}">
                      <a16:colId xmlns:a16="http://schemas.microsoft.com/office/drawing/2014/main" val="1380259480"/>
                    </a:ext>
                  </a:extLst>
                </a:gridCol>
                <a:gridCol w="825664">
                  <a:extLst>
                    <a:ext uri="{9D8B030D-6E8A-4147-A177-3AD203B41FA5}">
                      <a16:colId xmlns:a16="http://schemas.microsoft.com/office/drawing/2014/main" val="4100869554"/>
                    </a:ext>
                  </a:extLst>
                </a:gridCol>
              </a:tblGrid>
              <a:tr h="2454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Summary Statistics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C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73"/>
                  </a:ext>
                </a:extLst>
              </a:tr>
              <a:tr h="245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42995"/>
                  </a:ext>
                </a:extLst>
              </a:tr>
              <a:tr h="245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498049"/>
                  </a:ext>
                </a:extLst>
              </a:tr>
              <a:tr h="245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728498"/>
                  </a:ext>
                </a:extLst>
              </a:tr>
              <a:tr h="245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953561"/>
                  </a:ext>
                </a:extLst>
              </a:tr>
              <a:tr h="245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818799"/>
                  </a:ext>
                </a:extLst>
              </a:tr>
              <a:tr h="245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11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2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vs. ABV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22605-65D7-47FF-839B-313E026513F6}"/>
              </a:ext>
            </a:extLst>
          </p:cNvPr>
          <p:cNvSpPr txBox="1"/>
          <p:nvPr/>
        </p:nvSpPr>
        <p:spPr>
          <a:xfrm>
            <a:off x="1077362" y="4740188"/>
            <a:ext cx="380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and ABV have a very positive correlation that weakens at the lower and upper limits of IBU. </a:t>
            </a:r>
          </a:p>
          <a:p>
            <a:endParaRPr lang="en-US" dirty="0"/>
          </a:p>
          <a:p>
            <a:r>
              <a:rPr lang="en-US" dirty="0"/>
              <a:t>Excluding Bock due to lack of data, the relationship is maintained throughout the various styles.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F373A-E02B-4B48-B13D-828A2132C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76"/>
          <a:stretch/>
        </p:blipFill>
        <p:spPr>
          <a:xfrm>
            <a:off x="1077363" y="1332753"/>
            <a:ext cx="4245751" cy="3392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92704-6EE9-48B7-9C6F-43DDD838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91" y="1332753"/>
            <a:ext cx="5842005" cy="46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>
            <a:normAutofit/>
          </a:bodyPr>
          <a:lstStyle/>
          <a:p>
            <a:r>
              <a:rPr lang="en-US" dirty="0"/>
              <a:t>IBU vs. ABV Relationship (Ales &amp; IPAs)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22605-65D7-47FF-839B-313E026513F6}"/>
              </a:ext>
            </a:extLst>
          </p:cNvPr>
          <p:cNvSpPr txBox="1"/>
          <p:nvPr/>
        </p:nvSpPr>
        <p:spPr>
          <a:xfrm>
            <a:off x="1077362" y="1698164"/>
            <a:ext cx="38012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linear relationship is present.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However, we see Ales appear to be mostly on the low end…</a:t>
            </a:r>
            <a:br>
              <a:rPr lang="en-US" dirty="0"/>
            </a:br>
            <a:r>
              <a:rPr lang="en-US" dirty="0"/>
              <a:t>while IPAs appear on the high end.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the KNN model to predict style, we were able to achieve 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Accuracy: 	87%</a:t>
            </a:r>
            <a:br>
              <a:rPr lang="en-US" dirty="0"/>
            </a:br>
            <a:r>
              <a:rPr lang="en-US" dirty="0"/>
              <a:t>	Sensitivity: 	90%</a:t>
            </a:r>
            <a:br>
              <a:rPr lang="en-US" dirty="0"/>
            </a:br>
            <a:r>
              <a:rPr lang="en-US" dirty="0"/>
              <a:t>	Specificity: 	81%</a:t>
            </a:r>
          </a:p>
          <a:p>
            <a:endParaRPr lang="en-US" dirty="0"/>
          </a:p>
          <a:p>
            <a:r>
              <a:rPr lang="en-US" dirty="0"/>
              <a:t>KNN-7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0E794-DFCE-445F-A4E6-43BD4F95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79" y="1469913"/>
            <a:ext cx="5729517" cy="4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94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628</TotalTime>
  <Words>490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BlocksVTI</vt:lpstr>
      <vt:lpstr>DDS Project 1: Executive Beer Analysis</vt:lpstr>
      <vt:lpstr>Clean Data</vt:lpstr>
      <vt:lpstr>Missing Values</vt:lpstr>
      <vt:lpstr>Breweries by State</vt:lpstr>
      <vt:lpstr>Median ABV/IBU by State</vt:lpstr>
      <vt:lpstr>Max ABV/IBU State</vt:lpstr>
      <vt:lpstr>ABV Summary</vt:lpstr>
      <vt:lpstr>IBU vs. ABV Relationship</vt:lpstr>
      <vt:lpstr>IBU vs. ABV Relationship (Ales &amp; IPAs)</vt:lpstr>
      <vt:lpstr>IBU vs. ABV Relationship (Ales &amp; IPAs)</vt:lpstr>
      <vt:lpstr>Beer Styles by State</vt:lpstr>
      <vt:lpstr>IBU vs. ABV Relationship (Ales &amp; IPAs)</vt:lpstr>
      <vt:lpstr>IBU vs. ABV Relationship (Ales &amp; IPAs)</vt:lpstr>
      <vt:lpstr>IBU vs. ABV Relationship (Ales &amp; IPAs)</vt:lpstr>
      <vt:lpstr>Conclusion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 1: Beer/Brewery Analysis</dc:title>
  <dc:creator>Dane Holmes</dc:creator>
  <cp:lastModifiedBy>Dane Holmes</cp:lastModifiedBy>
  <cp:revision>3</cp:revision>
  <dcterms:created xsi:type="dcterms:W3CDTF">2021-12-21T00:27:17Z</dcterms:created>
  <dcterms:modified xsi:type="dcterms:W3CDTF">2022-01-03T05:22:20Z</dcterms:modified>
</cp:coreProperties>
</file>