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58" r:id="rId4"/>
    <p:sldId id="257" r:id="rId5"/>
    <p:sldId id="260" r:id="rId6"/>
    <p:sldId id="268" r:id="rId7"/>
    <p:sldId id="261" r:id="rId8"/>
    <p:sldId id="262" r:id="rId9"/>
    <p:sldId id="263" r:id="rId10"/>
    <p:sldId id="265" r:id="rId11"/>
    <p:sldId id="270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A5465-E589-440D-A9B0-740531615B47}" v="6" dt="2021-12-21T21:25:5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B0CA5465-E589-440D-A9B0-740531615B47}"/>
    <pc:docChg chg="undo custSel addSld modSld sldOrd">
      <pc:chgData name="Dane Holmes" userId="9738715a2d075a3d" providerId="LiveId" clId="{B0CA5465-E589-440D-A9B0-740531615B47}" dt="2021-12-21T21:26:44.094" v="464" actId="1076"/>
      <pc:docMkLst>
        <pc:docMk/>
      </pc:docMkLst>
      <pc:sldChg chg="addSp delSp modSp mod">
        <pc:chgData name="Dane Holmes" userId="9738715a2d075a3d" providerId="LiveId" clId="{B0CA5465-E589-440D-A9B0-740531615B47}" dt="2021-12-21T21:26:44.094" v="464" actId="1076"/>
        <pc:sldMkLst>
          <pc:docMk/>
          <pc:sldMk cId="3698369124" sldId="267"/>
        </pc:sldMkLst>
        <pc:spChg chg="mod">
          <ac:chgData name="Dane Holmes" userId="9738715a2d075a3d" providerId="LiveId" clId="{B0CA5465-E589-440D-A9B0-740531615B47}" dt="2021-12-21T21:26:35.128" v="461" actId="27636"/>
          <ac:spMkLst>
            <pc:docMk/>
            <pc:sldMk cId="3698369124" sldId="267"/>
            <ac:spMk id="5" creationId="{3809C354-C661-4203-B531-DEFB262471AE}"/>
          </ac:spMkLst>
        </pc:spChg>
        <pc:spChg chg="add mod">
          <ac:chgData name="Dane Holmes" userId="9738715a2d075a3d" providerId="LiveId" clId="{B0CA5465-E589-440D-A9B0-740531615B47}" dt="2021-12-21T20:38:22.719" v="366" actId="313"/>
          <ac:spMkLst>
            <pc:docMk/>
            <pc:sldMk cId="3698369124" sldId="267"/>
            <ac:spMk id="6" creationId="{DB1D87F7-F164-47B3-A2F0-08E9356B094E}"/>
          </ac:spMkLst>
        </pc:spChg>
        <pc:spChg chg="add del mod">
          <ac:chgData name="Dane Holmes" userId="9738715a2d075a3d" providerId="LiveId" clId="{B0CA5465-E589-440D-A9B0-740531615B47}" dt="2021-12-21T21:25:53.947" v="428"/>
          <ac:spMkLst>
            <pc:docMk/>
            <pc:sldMk cId="3698369124" sldId="267"/>
            <ac:spMk id="9" creationId="{16627B1C-A965-4A0C-89C0-0449C2ACFDB6}"/>
          </ac:spMkLst>
        </pc:spChg>
        <pc:spChg chg="add mod">
          <ac:chgData name="Dane Holmes" userId="9738715a2d075a3d" providerId="LiveId" clId="{B0CA5465-E589-440D-A9B0-740531615B47}" dt="2021-12-21T21:26:44.094" v="464" actId="1076"/>
          <ac:spMkLst>
            <pc:docMk/>
            <pc:sldMk cId="3698369124" sldId="267"/>
            <ac:spMk id="10" creationId="{FAA24963-8B33-48A6-95FA-21AD1C1D4F01}"/>
          </ac:spMkLst>
        </pc:spChg>
        <pc:spChg chg="mod">
          <ac:chgData name="Dane Holmes" userId="9738715a2d075a3d" providerId="LiveId" clId="{B0CA5465-E589-440D-A9B0-740531615B47}" dt="2021-12-21T20:36:40.776" v="319" actId="122"/>
          <ac:spMkLst>
            <pc:docMk/>
            <pc:sldMk cId="3698369124" sldId="267"/>
            <ac:spMk id="13" creationId="{2A504421-7722-447A-986C-1201B81E7852}"/>
          </ac:spMkLst>
        </pc:spChg>
        <pc:picChg chg="add mod">
          <ac:chgData name="Dane Holmes" userId="9738715a2d075a3d" providerId="LiveId" clId="{B0CA5465-E589-440D-A9B0-740531615B47}" dt="2021-12-21T20:36:07.461" v="310" actId="1076"/>
          <ac:picMkLst>
            <pc:docMk/>
            <pc:sldMk cId="3698369124" sldId="267"/>
            <ac:picMk id="4" creationId="{FBA7C434-8949-418D-BC42-98CEE5FE6EA5}"/>
          </ac:picMkLst>
        </pc:picChg>
        <pc:picChg chg="mod">
          <ac:chgData name="Dane Holmes" userId="9738715a2d075a3d" providerId="LiveId" clId="{B0CA5465-E589-440D-A9B0-740531615B47}" dt="2021-12-21T20:36:13.571" v="311" actId="1076"/>
          <ac:picMkLst>
            <pc:docMk/>
            <pc:sldMk cId="3698369124" sldId="267"/>
            <ac:picMk id="7" creationId="{22A178B7-68AE-444D-8A4E-FAF4AD1EC097}"/>
          </ac:picMkLst>
        </pc:picChg>
        <pc:picChg chg="add mod">
          <ac:chgData name="Dane Holmes" userId="9738715a2d075a3d" providerId="LiveId" clId="{B0CA5465-E589-440D-A9B0-740531615B47}" dt="2021-12-21T21:26:42.534" v="463" actId="1076"/>
          <ac:picMkLst>
            <pc:docMk/>
            <pc:sldMk cId="3698369124" sldId="267"/>
            <ac:picMk id="8" creationId="{AE62C8F0-8BF3-4A7C-816C-F152D1783427}"/>
          </ac:picMkLst>
        </pc:picChg>
      </pc:sldChg>
      <pc:sldChg chg="addSp delSp modSp add mod ord setBg">
        <pc:chgData name="Dane Holmes" userId="9738715a2d075a3d" providerId="LiveId" clId="{B0CA5465-E589-440D-A9B0-740531615B47}" dt="2021-12-21T21:04:06.576" v="420" actId="1076"/>
        <pc:sldMkLst>
          <pc:docMk/>
          <pc:sldMk cId="405626480" sldId="269"/>
        </pc:sldMkLst>
        <pc:spChg chg="mo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2" creationId="{C5CB50A2-9C7B-4924-9CAA-3392B4E2484A}"/>
          </ac:spMkLst>
        </pc:spChg>
        <pc:spChg chg="del">
          <ac:chgData name="Dane Holmes" userId="9738715a2d075a3d" providerId="LiveId" clId="{B0CA5465-E589-440D-A9B0-740531615B47}" dt="2021-12-21T20:07:11.568" v="2" actId="478"/>
          <ac:spMkLst>
            <pc:docMk/>
            <pc:sldMk cId="405626480" sldId="269"/>
            <ac:spMk id="6" creationId="{7F789BC9-3F9D-4D54-9A50-ABE082B5CCDD}"/>
          </ac:spMkLst>
        </pc:spChg>
        <pc:spChg chg="add mod">
          <ac:chgData name="Dane Holmes" userId="9738715a2d075a3d" providerId="LiveId" clId="{B0CA5465-E589-440D-A9B0-740531615B47}" dt="2021-12-21T20:40:42.392" v="375" actId="20577"/>
          <ac:spMkLst>
            <pc:docMk/>
            <pc:sldMk cId="405626480" sldId="269"/>
            <ac:spMk id="7" creationId="{9DBF81BF-7A41-4559-9FFE-355CC8D27A52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2" creationId="{DA1766D0-745A-4921-A68E-56642A6508CF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4" creationId="{583F1E3F-D7BF-4DB5-8016-70B9E385E338}"/>
          </ac:spMkLst>
        </pc:spChg>
        <pc:spChg chg="add">
          <ac:chgData name="Dane Holmes" userId="9738715a2d075a3d" providerId="LiveId" clId="{B0CA5465-E589-440D-A9B0-740531615B47}" dt="2021-12-21T20:33:19.977" v="280" actId="26606"/>
          <ac:spMkLst>
            <pc:docMk/>
            <pc:sldMk cId="405626480" sldId="269"/>
            <ac:spMk id="16" creationId="{DD0D3E7A-8DF6-4A78-A03C-86AD697468BE}"/>
          </ac:spMkLst>
        </pc:spChg>
        <pc:picChg chg="del">
          <ac:chgData name="Dane Holmes" userId="9738715a2d075a3d" providerId="LiveId" clId="{B0CA5465-E589-440D-A9B0-740531615B47}" dt="2021-12-21T20:07:10.705" v="1" actId="478"/>
          <ac:picMkLst>
            <pc:docMk/>
            <pc:sldMk cId="405626480" sldId="269"/>
            <ac:picMk id="4" creationId="{55299E53-D5F1-4453-A94C-2BC604389F67}"/>
          </ac:picMkLst>
        </pc:picChg>
        <pc:picChg chg="add mod">
          <ac:chgData name="Dane Holmes" userId="9738715a2d075a3d" providerId="LiveId" clId="{B0CA5465-E589-440D-A9B0-740531615B47}" dt="2021-12-21T21:04:06.576" v="420" actId="1076"/>
          <ac:picMkLst>
            <pc:docMk/>
            <pc:sldMk cId="405626480" sldId="269"/>
            <ac:picMk id="4" creationId="{F9DFB66B-F348-4D5D-BED3-A9A8E0CB3CE4}"/>
          </ac:picMkLst>
        </pc:picChg>
        <pc:picChg chg="add mod ord">
          <ac:chgData name="Dane Holmes" userId="9738715a2d075a3d" providerId="LiveId" clId="{B0CA5465-E589-440D-A9B0-740531615B47}" dt="2021-12-21T20:33:56.023" v="304" actId="1076"/>
          <ac:picMkLst>
            <pc:docMk/>
            <pc:sldMk cId="405626480" sldId="269"/>
            <ac:picMk id="5" creationId="{90CA9305-22C2-4C60-BADB-80E6146A4FFD}"/>
          </ac:picMkLst>
        </pc:picChg>
        <pc:picChg chg="add del mod">
          <ac:chgData name="Dane Holmes" userId="9738715a2d075a3d" providerId="LiveId" clId="{B0CA5465-E589-440D-A9B0-740531615B47}" dt="2021-12-21T20:45:02.642" v="383" actId="478"/>
          <ac:picMkLst>
            <pc:docMk/>
            <pc:sldMk cId="405626480" sldId="269"/>
            <ac:picMk id="9" creationId="{53930C8E-CBFB-4790-AB1E-5394B809765A}"/>
          </ac:picMkLst>
        </pc:picChg>
        <pc:picChg chg="add del mod">
          <ac:chgData name="Dane Holmes" userId="9738715a2d075a3d" providerId="LiveId" clId="{B0CA5465-E589-440D-A9B0-740531615B47}" dt="2021-12-21T21:03:51.353" v="413" actId="478"/>
          <ac:picMkLst>
            <pc:docMk/>
            <pc:sldMk cId="405626480" sldId="269"/>
            <ac:picMk id="11" creationId="{0CD583AA-1ECC-44C3-8EB4-FB74DF21E07E}"/>
          </ac:picMkLst>
        </pc:picChg>
      </pc:sldChg>
      <pc:sldChg chg="addSp delSp modSp add mod">
        <pc:chgData name="Dane Holmes" userId="9738715a2d075a3d" providerId="LiveId" clId="{B0CA5465-E589-440D-A9B0-740531615B47}" dt="2021-12-21T20:58:39.748" v="412" actId="1076"/>
        <pc:sldMkLst>
          <pc:docMk/>
          <pc:sldMk cId="4041114332" sldId="270"/>
        </pc:sldMkLst>
        <pc:spChg chg="mod">
          <ac:chgData name="Dane Holmes" userId="9738715a2d075a3d" providerId="LiveId" clId="{B0CA5465-E589-440D-A9B0-740531615B47}" dt="2021-12-21T20:58:26.612" v="409" actId="21"/>
          <ac:spMkLst>
            <pc:docMk/>
            <pc:sldMk cId="4041114332" sldId="270"/>
            <ac:spMk id="2" creationId="{C5CB50A2-9C7B-4924-9CAA-3392B4E2484A}"/>
          </ac:spMkLst>
        </pc:spChg>
        <pc:spChg chg="del">
          <ac:chgData name="Dane Holmes" userId="9738715a2d075a3d" providerId="LiveId" clId="{B0CA5465-E589-440D-A9B0-740531615B47}" dt="2021-12-21T20:57:36.382" v="394" actId="478"/>
          <ac:spMkLst>
            <pc:docMk/>
            <pc:sldMk cId="4041114332" sldId="270"/>
            <ac:spMk id="6" creationId="{7F789BC9-3F9D-4D54-9A50-ABE082B5CCDD}"/>
          </ac:spMkLst>
        </pc:spChg>
        <pc:spChg chg="add mod">
          <ac:chgData name="Dane Holmes" userId="9738715a2d075a3d" providerId="LiveId" clId="{B0CA5465-E589-440D-A9B0-740531615B47}" dt="2021-12-21T20:58:39.748" v="412" actId="1076"/>
          <ac:spMkLst>
            <pc:docMk/>
            <pc:sldMk cId="4041114332" sldId="270"/>
            <ac:spMk id="8" creationId="{03E014B6-E43C-4EF0-A6F7-8C5D5561AA80}"/>
          </ac:spMkLst>
        </pc:spChg>
        <pc:picChg chg="del">
          <ac:chgData name="Dane Holmes" userId="9738715a2d075a3d" providerId="LiveId" clId="{B0CA5465-E589-440D-A9B0-740531615B47}" dt="2021-12-21T20:57:35.685" v="393" actId="478"/>
          <ac:picMkLst>
            <pc:docMk/>
            <pc:sldMk cId="4041114332" sldId="270"/>
            <ac:picMk id="4" creationId="{55299E53-D5F1-4453-A94C-2BC604389F67}"/>
          </ac:picMkLst>
        </pc:picChg>
        <pc:picChg chg="add mod">
          <ac:chgData name="Dane Holmes" userId="9738715a2d075a3d" providerId="LiveId" clId="{B0CA5465-E589-440D-A9B0-740531615B47}" dt="2021-12-21T20:57:58.002" v="398" actId="1076"/>
          <ac:picMkLst>
            <pc:docMk/>
            <pc:sldMk cId="4041114332" sldId="270"/>
            <ac:picMk id="5" creationId="{AA844C9B-A35C-42F8-868A-00B30503D2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4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E8C84-352B-4554-8A12-BF6C8211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2"/>
            <a:ext cx="8657450" cy="53973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DDS Project 1: Beer/Brewery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D9D2B-EABC-4798-8E0A-6F548DECE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4655672"/>
            <a:ext cx="8657450" cy="138834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by Dane Holmes &amp; Milan Patel</a:t>
            </a:r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3" descr="Closeup image of beer bubbles">
            <a:extLst>
              <a:ext uri="{FF2B5EF4-FFF2-40B4-BE49-F238E27FC236}">
                <a16:creationId xmlns:a16="http://schemas.microsoft.com/office/drawing/2014/main" id="{5E77CD4B-D5AA-46E6-A862-0CF256482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66" r="-1" b="9204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Category vs ABV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99E53-D5F1-4453-A94C-2BC60438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6" y="1332754"/>
            <a:ext cx="10226276" cy="3825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89BC9-3F9D-4D54-9A50-ABE082B5CCDD}"/>
              </a:ext>
            </a:extLst>
          </p:cNvPr>
          <p:cNvSpPr txBox="1"/>
          <p:nvPr/>
        </p:nvSpPr>
        <p:spPr>
          <a:xfrm>
            <a:off x="1476188" y="5396753"/>
            <a:ext cx="5354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lower categories of ABV, there are far less high IBU beers.</a:t>
            </a:r>
          </a:p>
          <a:p>
            <a:r>
              <a:rPr lang="en-US" dirty="0"/>
              <a:t>At category 3 and up is weighted more towards high IBU beers.</a:t>
            </a:r>
          </a:p>
        </p:txBody>
      </p:sp>
    </p:spTree>
    <p:extLst>
      <p:ext uri="{BB962C8B-B14F-4D97-AF65-F5344CB8AC3E}">
        <p14:creationId xmlns:p14="http://schemas.microsoft.com/office/powerpoint/2010/main" val="130426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Category vs ABV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44C9B-A35C-42F8-868A-00B30503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18" y="1763827"/>
            <a:ext cx="10383920" cy="4088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014B6-E43C-4EF0-A6F7-8C5D5561AA80}"/>
              </a:ext>
            </a:extLst>
          </p:cNvPr>
          <p:cNvSpPr txBox="1"/>
          <p:nvPr/>
        </p:nvSpPr>
        <p:spPr>
          <a:xfrm>
            <a:off x="1284065" y="1232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sz="1800" dirty="0"/>
              <a:t>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1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Beer Styles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C58BB-7FC9-492D-938D-010F1C41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" y="3579565"/>
            <a:ext cx="6557129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77970-E4EB-460E-BD78-DB549C44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56" y="1208719"/>
            <a:ext cx="6565814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59054-2856-43AE-AE61-414107EF5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05" y="4832435"/>
            <a:ext cx="193384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ABV Category with Normalized Counts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F81BF-7A41-4559-9FFE-355CC8D27A52}"/>
              </a:ext>
            </a:extLst>
          </p:cNvPr>
          <p:cNvSpPr txBox="1"/>
          <p:nvPr/>
        </p:nvSpPr>
        <p:spPr>
          <a:xfrm>
            <a:off x="1077364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Ale’s account for significantly more of the total beer count.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For this reason, we normalized the count when comparing the distribution between ABV Categories.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A9305-22C2-4C60-BADB-80E6146A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31" y="1611092"/>
            <a:ext cx="6350772" cy="3635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DFB66B-F348-4D5D-BED3-A9A8E0CB3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3" y="4400572"/>
            <a:ext cx="4223767" cy="23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8810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Clean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9C354-C661-4203-B531-DEFB262471AE}"/>
              </a:ext>
            </a:extLst>
          </p:cNvPr>
          <p:cNvSpPr txBox="1"/>
          <p:nvPr/>
        </p:nvSpPr>
        <p:spPr>
          <a:xfrm>
            <a:off x="1077362" y="2434975"/>
            <a:ext cx="3082262" cy="2573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Beer Advocate – Beer Styles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Using an outside source to group beers into more manageable style groups allowed for better and less busy plots.</a:t>
            </a:r>
            <a:br>
              <a:rPr lang="en-US" dirty="0"/>
            </a:b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Web Scraping with rvest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04421-7722-447A-986C-1201B81E7852}"/>
              </a:ext>
            </a:extLst>
          </p:cNvPr>
          <p:cNvSpPr txBox="1"/>
          <p:nvPr/>
        </p:nvSpPr>
        <p:spPr>
          <a:xfrm>
            <a:off x="5738923" y="6407053"/>
            <a:ext cx="3865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https://www.beeradvocate.com/beer/styles/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178B7-68AE-444D-8A4E-FAF4AD1E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22" y="1516815"/>
            <a:ext cx="3865264" cy="4890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A7C434-8949-418D-BC42-98CEE5FE6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857" y="1516815"/>
            <a:ext cx="2242556" cy="3020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D87F7-F164-47B3-A2F0-08E9356B094E}"/>
              </a:ext>
            </a:extLst>
          </p:cNvPr>
          <p:cNvSpPr txBox="1"/>
          <p:nvPr/>
        </p:nvSpPr>
        <p:spPr>
          <a:xfrm>
            <a:off x="9687857" y="4537779"/>
            <a:ext cx="2242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“Other” Category (Top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2C8F0-8BF3-4A7C-816C-F152D1783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62" y="5732464"/>
            <a:ext cx="3658348" cy="674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A24963-8B33-48A6-95FA-21AD1C1D4F01}"/>
              </a:ext>
            </a:extLst>
          </p:cNvPr>
          <p:cNvSpPr txBox="1"/>
          <p:nvPr/>
        </p:nvSpPr>
        <p:spPr>
          <a:xfrm>
            <a:off x="1077362" y="5393910"/>
            <a:ext cx="3188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ABV &amp; IBU Categories</a:t>
            </a:r>
          </a:p>
        </p:txBody>
      </p:sp>
    </p:spTree>
    <p:extLst>
      <p:ext uri="{BB962C8B-B14F-4D97-AF65-F5344CB8AC3E}">
        <p14:creationId xmlns:p14="http://schemas.microsoft.com/office/powerpoint/2010/main" val="36983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E4C1DE9-5E1B-46E3-BA0E-821C13342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18810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Missing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9C354-C661-4203-B531-DEFB262471AE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ABV and IBU will have to be filtered each time they are used in a plot or data frame.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If they were to be filtered beforehand, a significant number of lines would be removed if IBU or ABV were not needed.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B61752EE-2019-48E4-B891-13C83EDC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253435" y="-25387"/>
            <a:ext cx="3426280" cy="3477937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07D3F89-C58A-45F7-8E26-2B6B48112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735837" y="3400142"/>
            <a:ext cx="3429000" cy="3484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C542152-E969-4F41-AFD8-4B5354BE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55042" y="3400619"/>
            <a:ext cx="3429945" cy="3484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C2EDDE5C-FB26-46E8-9F4C-3548CC15C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35091" y="3401091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3314D-A0CE-4870-8928-AC7DF032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064" y="1620556"/>
            <a:ext cx="5943409" cy="11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E74B818-1408-4B89-8311-AB74087D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502570"/>
            <a:ext cx="9502057" cy="4721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Breweries by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1C7A1-FAE1-4B15-8686-E2C0A8B1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35" y="1254034"/>
            <a:ext cx="6730437" cy="35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Median ABV/IBU by State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C784E-F026-4D14-8170-A3F3F20F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332752"/>
            <a:ext cx="8311073" cy="2651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BB5DAC-8A79-4EC3-9018-C160F5A2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3984512"/>
            <a:ext cx="833967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Utah ABV/IBU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97F81-8D10-4B72-8E0D-46A46A16EA67}"/>
              </a:ext>
            </a:extLst>
          </p:cNvPr>
          <p:cNvSpPr txBox="1"/>
          <p:nvPr/>
        </p:nvSpPr>
        <p:spPr>
          <a:xfrm>
            <a:off x="1077364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Utah has a negative correlation for IBU vs. ABV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FBCB3-42D2-460A-A522-C42F1494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333873"/>
            <a:ext cx="4788861" cy="41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Max ABV/IBU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ED1F1-B96B-4AB3-977C-B719CF91F203}"/>
              </a:ext>
            </a:extLst>
          </p:cNvPr>
          <p:cNvSpPr txBox="1"/>
          <p:nvPr/>
        </p:nvSpPr>
        <p:spPr>
          <a:xfrm>
            <a:off x="1077362" y="2434974"/>
            <a:ext cx="6608086" cy="350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ABV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Colorado – 12.8 %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IBU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Oregon - 138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40F3A2-B107-4EE1-80FA-E8C7444C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348727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ABV 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742D0-215A-4FA1-90CC-9D2A295D6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68945" y="-37540"/>
            <a:ext cx="3416676" cy="34806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E6305B-CC17-49DD-88AC-8E9E53B82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5919" y="-39516"/>
            <a:ext cx="3410365" cy="34909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BC889E-1118-4579-B708-8924005F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5622" y="3401684"/>
            <a:ext cx="3463323" cy="3480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4">
            <a:extLst>
              <a:ext uri="{FF2B5EF4-FFF2-40B4-BE49-F238E27FC236}">
                <a16:creationId xmlns:a16="http://schemas.microsoft.com/office/drawing/2014/main" id="{93223E26-18CA-4306-AA87-7D48EF776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906" y="3401683"/>
            <a:ext cx="3463324" cy="3480672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A572E8-54DB-4FDB-9C9C-CFE44D037680}"/>
              </a:ext>
            </a:extLst>
          </p:cNvPr>
          <p:cNvSpPr txBox="1"/>
          <p:nvPr/>
        </p:nvSpPr>
        <p:spPr>
          <a:xfrm>
            <a:off x="1077362" y="2434974"/>
            <a:ext cx="3188106" cy="3505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While ABV has a large range, the 50% of beers fall between 5.0% and 6.7%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Its distribution is close to normal but is slightly right skewed.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We decided to remove “Scotty K NA” from the dataset because it’s ABV was so significantly less than any other beer we considered it an outlier.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87F79A-ABDC-4FFF-9398-4F5297C7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617" y="3394674"/>
            <a:ext cx="3466402" cy="34260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042C15B-6326-4843-8FCD-C5FE9623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67" y="-9778"/>
            <a:ext cx="3472983" cy="34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2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5167E6-399F-4F96-9EDD-3D630FC1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02" y="1518544"/>
            <a:ext cx="5494469" cy="4584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B50A2-9C7B-4924-9CAA-3392B4E2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2319"/>
          </a:xfrm>
        </p:spPr>
        <p:txBody>
          <a:bodyPr/>
          <a:lstStyle/>
          <a:p>
            <a:r>
              <a:rPr lang="en-US" dirty="0"/>
              <a:t>IBU vs. ABV Relationship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D47DF6-947F-4AC1-AAD4-7DA47EB3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1518543"/>
            <a:ext cx="3853867" cy="32216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22605-65D7-47FF-839B-313E026513F6}"/>
              </a:ext>
            </a:extLst>
          </p:cNvPr>
          <p:cNvSpPr txBox="1"/>
          <p:nvPr/>
        </p:nvSpPr>
        <p:spPr>
          <a:xfrm>
            <a:off x="1077362" y="4740188"/>
            <a:ext cx="3801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and ABV have a very positive correlation that weakens at the lower and upper limits of IBU. </a:t>
            </a:r>
          </a:p>
          <a:p>
            <a:endParaRPr lang="en-US" dirty="0"/>
          </a:p>
          <a:p>
            <a:r>
              <a:rPr lang="en-US" dirty="0"/>
              <a:t>Excluding Bock due to lack of data, the relationship is maintained throughout the various styles.</a:t>
            </a:r>
          </a:p>
        </p:txBody>
      </p:sp>
    </p:spTree>
    <p:extLst>
      <p:ext uri="{BB962C8B-B14F-4D97-AF65-F5344CB8AC3E}">
        <p14:creationId xmlns:p14="http://schemas.microsoft.com/office/powerpoint/2010/main" val="217874663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321</TotalTime>
  <Words>333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BlocksVTI</vt:lpstr>
      <vt:lpstr>DDS Project 1: Beer/Brewery Analysis</vt:lpstr>
      <vt:lpstr>Clean Data</vt:lpstr>
      <vt:lpstr>Missing Values</vt:lpstr>
      <vt:lpstr>Breweries by State</vt:lpstr>
      <vt:lpstr>Median ABV/IBU by State</vt:lpstr>
      <vt:lpstr>Utah ABV/IBU</vt:lpstr>
      <vt:lpstr>Max ABV/IBU State</vt:lpstr>
      <vt:lpstr>ABV Summary</vt:lpstr>
      <vt:lpstr>IBU vs. ABV Relationship</vt:lpstr>
      <vt:lpstr>IBU Category vs ABV Category</vt:lpstr>
      <vt:lpstr>IBU Category vs ABV Category</vt:lpstr>
      <vt:lpstr>Beer Styles by State</vt:lpstr>
      <vt:lpstr>ABV Category with Normalized Counts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Project 1: Beer/Brewery Analysis</dc:title>
  <dc:creator>Dane Holmes</dc:creator>
  <cp:lastModifiedBy>Dane Holmes</cp:lastModifiedBy>
  <cp:revision>1</cp:revision>
  <dcterms:created xsi:type="dcterms:W3CDTF">2021-12-21T00:27:17Z</dcterms:created>
  <dcterms:modified xsi:type="dcterms:W3CDTF">2021-12-21T21:26:53Z</dcterms:modified>
</cp:coreProperties>
</file>