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0"/>
  </p:notesMasterIdLst>
  <p:sldIdLst>
    <p:sldId id="256" r:id="rId2"/>
    <p:sldId id="257" r:id="rId3"/>
    <p:sldId id="258" r:id="rId4"/>
    <p:sldId id="259" r:id="rId5"/>
    <p:sldId id="262"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469FCD-2140-4BEA-B21D-60AD9519352F}" v="19" dt="2021-12-07T20:56:17.8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151" d="100"/>
          <a:sy n="151" d="100"/>
        </p:scale>
        <p:origin x="284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e Holmes" userId="9738715a2d075a3d" providerId="LiveId" clId="{38469FCD-2140-4BEA-B21D-60AD9519352F}"/>
    <pc:docChg chg="undo custSel addSld modSld">
      <pc:chgData name="Dane Holmes" userId="9738715a2d075a3d" providerId="LiveId" clId="{38469FCD-2140-4BEA-B21D-60AD9519352F}" dt="2021-12-07T20:56:39.786" v="928" actId="20577"/>
      <pc:docMkLst>
        <pc:docMk/>
      </pc:docMkLst>
      <pc:sldChg chg="addSp delSp modSp mod">
        <pc:chgData name="Dane Holmes" userId="9738715a2d075a3d" providerId="LiveId" clId="{38469FCD-2140-4BEA-B21D-60AD9519352F}" dt="2021-12-07T20:56:22.109" v="920" actId="1076"/>
        <pc:sldMkLst>
          <pc:docMk/>
          <pc:sldMk cId="2229659677" sldId="257"/>
        </pc:sldMkLst>
        <pc:spChg chg="del mod">
          <ac:chgData name="Dane Holmes" userId="9738715a2d075a3d" providerId="LiveId" clId="{38469FCD-2140-4BEA-B21D-60AD9519352F}" dt="2021-12-07T20:56:17.658" v="918" actId="478"/>
          <ac:spMkLst>
            <pc:docMk/>
            <pc:sldMk cId="2229659677" sldId="257"/>
            <ac:spMk id="7" creationId="{F43FCEB4-294F-404C-B905-3116F90481CB}"/>
          </ac:spMkLst>
        </pc:spChg>
        <pc:spChg chg="add mod">
          <ac:chgData name="Dane Holmes" userId="9738715a2d075a3d" providerId="LiveId" clId="{38469FCD-2140-4BEA-B21D-60AD9519352F}" dt="2021-12-07T20:56:22.109" v="920" actId="1076"/>
          <ac:spMkLst>
            <pc:docMk/>
            <pc:sldMk cId="2229659677" sldId="257"/>
            <ac:spMk id="8" creationId="{DD31CF95-267E-4CB1-9629-10BA85FDE305}"/>
          </ac:spMkLst>
        </pc:spChg>
      </pc:sldChg>
      <pc:sldChg chg="delSp modSp mod">
        <pc:chgData name="Dane Holmes" userId="9738715a2d075a3d" providerId="LiveId" clId="{38469FCD-2140-4BEA-B21D-60AD9519352F}" dt="2021-12-07T18:27:15.229" v="789" actId="478"/>
        <pc:sldMkLst>
          <pc:docMk/>
          <pc:sldMk cId="2970111479" sldId="258"/>
        </pc:sldMkLst>
        <pc:spChg chg="del mod">
          <ac:chgData name="Dane Holmes" userId="9738715a2d075a3d" providerId="LiveId" clId="{38469FCD-2140-4BEA-B21D-60AD9519352F}" dt="2021-12-07T18:27:15.229" v="789" actId="478"/>
          <ac:spMkLst>
            <pc:docMk/>
            <pc:sldMk cId="2970111479" sldId="258"/>
            <ac:spMk id="4" creationId="{860DFF68-58CD-48E8-8997-4FEC74F50729}"/>
          </ac:spMkLst>
        </pc:spChg>
      </pc:sldChg>
      <pc:sldChg chg="addSp modSp mod">
        <pc:chgData name="Dane Holmes" userId="9738715a2d075a3d" providerId="LiveId" clId="{38469FCD-2140-4BEA-B21D-60AD9519352F}" dt="2021-12-07T20:56:25.625" v="922" actId="20577"/>
        <pc:sldMkLst>
          <pc:docMk/>
          <pc:sldMk cId="2496899053" sldId="259"/>
        </pc:sldMkLst>
        <pc:spChg chg="mod">
          <ac:chgData name="Dane Holmes" userId="9738715a2d075a3d" providerId="LiveId" clId="{38469FCD-2140-4BEA-B21D-60AD9519352F}" dt="2021-12-07T18:03:41.288" v="10" actId="27636"/>
          <ac:spMkLst>
            <pc:docMk/>
            <pc:sldMk cId="2496899053" sldId="259"/>
            <ac:spMk id="3" creationId="{EA7C9BB8-133A-4B4F-9677-841402C766AE}"/>
          </ac:spMkLst>
        </pc:spChg>
        <pc:spChg chg="add mod">
          <ac:chgData name="Dane Holmes" userId="9738715a2d075a3d" providerId="LiveId" clId="{38469FCD-2140-4BEA-B21D-60AD9519352F}" dt="2021-12-07T20:56:25.625" v="922" actId="20577"/>
          <ac:spMkLst>
            <pc:docMk/>
            <pc:sldMk cId="2496899053" sldId="259"/>
            <ac:spMk id="6" creationId="{06D2006A-98F2-4D9F-8B6F-60592CA8BFE1}"/>
          </ac:spMkLst>
        </pc:spChg>
      </pc:sldChg>
      <pc:sldChg chg="addSp modSp mod">
        <pc:chgData name="Dane Holmes" userId="9738715a2d075a3d" providerId="LiveId" clId="{38469FCD-2140-4BEA-B21D-60AD9519352F}" dt="2021-12-07T20:56:36.497" v="926" actId="20577"/>
        <pc:sldMkLst>
          <pc:docMk/>
          <pc:sldMk cId="3778764605" sldId="260"/>
        </pc:sldMkLst>
        <pc:spChg chg="mod">
          <ac:chgData name="Dane Holmes" userId="9738715a2d075a3d" providerId="LiveId" clId="{38469FCD-2140-4BEA-B21D-60AD9519352F}" dt="2021-12-07T18:23:36.364" v="690" actId="1076"/>
          <ac:spMkLst>
            <pc:docMk/>
            <pc:sldMk cId="3778764605" sldId="260"/>
            <ac:spMk id="6" creationId="{5B55F70B-39D4-4C03-9B8E-4111B0D88FB0}"/>
          </ac:spMkLst>
        </pc:spChg>
        <pc:spChg chg="add mod ord">
          <ac:chgData name="Dane Holmes" userId="9738715a2d075a3d" providerId="LiveId" clId="{38469FCD-2140-4BEA-B21D-60AD9519352F}" dt="2021-12-07T20:56:36.497" v="926" actId="20577"/>
          <ac:spMkLst>
            <pc:docMk/>
            <pc:sldMk cId="3778764605" sldId="260"/>
            <ac:spMk id="7" creationId="{082E8CBB-AF4D-44A4-9CD7-A91083C356F5}"/>
          </ac:spMkLst>
        </pc:spChg>
      </pc:sldChg>
      <pc:sldChg chg="addSp modSp mod">
        <pc:chgData name="Dane Holmes" userId="9738715a2d075a3d" providerId="LiveId" clId="{38469FCD-2140-4BEA-B21D-60AD9519352F}" dt="2021-12-07T20:56:39.786" v="928" actId="20577"/>
        <pc:sldMkLst>
          <pc:docMk/>
          <pc:sldMk cId="295864207" sldId="261"/>
        </pc:sldMkLst>
        <pc:spChg chg="mod">
          <ac:chgData name="Dane Holmes" userId="9738715a2d075a3d" providerId="LiveId" clId="{38469FCD-2140-4BEA-B21D-60AD9519352F}" dt="2021-12-07T18:35:23.257" v="805" actId="1076"/>
          <ac:spMkLst>
            <pc:docMk/>
            <pc:sldMk cId="295864207" sldId="261"/>
            <ac:spMk id="5" creationId="{33D5368E-C5F3-40B9-BC6E-3FE31E46F386}"/>
          </ac:spMkLst>
        </pc:spChg>
        <pc:spChg chg="add mod">
          <ac:chgData name="Dane Holmes" userId="9738715a2d075a3d" providerId="LiveId" clId="{38469FCD-2140-4BEA-B21D-60AD9519352F}" dt="2021-12-07T20:56:39.786" v="928" actId="20577"/>
          <ac:spMkLst>
            <pc:docMk/>
            <pc:sldMk cId="295864207" sldId="261"/>
            <ac:spMk id="13" creationId="{950AFF65-2461-47C7-B08A-D7B78F3AA095}"/>
          </ac:spMkLst>
        </pc:spChg>
        <pc:picChg chg="add mod">
          <ac:chgData name="Dane Holmes" userId="9738715a2d075a3d" providerId="LiveId" clId="{38469FCD-2140-4BEA-B21D-60AD9519352F}" dt="2021-12-07T18:35:26.873" v="807" actId="1076"/>
          <ac:picMkLst>
            <pc:docMk/>
            <pc:sldMk cId="295864207" sldId="261"/>
            <ac:picMk id="12" creationId="{3D6891B9-BEBD-4691-A952-34EBBFA990DE}"/>
          </ac:picMkLst>
        </pc:picChg>
      </pc:sldChg>
      <pc:sldChg chg="addSp delSp modSp new mod">
        <pc:chgData name="Dane Holmes" userId="9738715a2d075a3d" providerId="LiveId" clId="{38469FCD-2140-4BEA-B21D-60AD9519352F}" dt="2021-12-07T20:56:31.313" v="924" actId="20577"/>
        <pc:sldMkLst>
          <pc:docMk/>
          <pc:sldMk cId="167758933" sldId="262"/>
        </pc:sldMkLst>
        <pc:spChg chg="mod">
          <ac:chgData name="Dane Holmes" userId="9738715a2d075a3d" providerId="LiveId" clId="{38469FCD-2140-4BEA-B21D-60AD9519352F}" dt="2021-12-07T18:02:59.500" v="8" actId="20577"/>
          <ac:spMkLst>
            <pc:docMk/>
            <pc:sldMk cId="167758933" sldId="262"/>
            <ac:spMk id="2" creationId="{C6782999-832C-4275-9A48-BABDCC82E302}"/>
          </ac:spMkLst>
        </pc:spChg>
        <pc:spChg chg="mod">
          <ac:chgData name="Dane Holmes" userId="9738715a2d075a3d" providerId="LiveId" clId="{38469FCD-2140-4BEA-B21D-60AD9519352F}" dt="2021-12-07T18:21:17.989" v="612" actId="113"/>
          <ac:spMkLst>
            <pc:docMk/>
            <pc:sldMk cId="167758933" sldId="262"/>
            <ac:spMk id="3" creationId="{9BD3C2C5-1285-4023-90FC-B6A2A2EB4DFC}"/>
          </ac:spMkLst>
        </pc:spChg>
        <pc:spChg chg="add del mod">
          <ac:chgData name="Dane Holmes" userId="9738715a2d075a3d" providerId="LiveId" clId="{38469FCD-2140-4BEA-B21D-60AD9519352F}" dt="2021-12-07T18:20:07.420" v="607" actId="478"/>
          <ac:spMkLst>
            <pc:docMk/>
            <pc:sldMk cId="167758933" sldId="262"/>
            <ac:spMk id="5" creationId="{9698E942-965E-40B6-8C64-5C2ECBB6B83C}"/>
          </ac:spMkLst>
        </pc:spChg>
        <pc:spChg chg="add del">
          <ac:chgData name="Dane Holmes" userId="9738715a2d075a3d" providerId="LiveId" clId="{38469FCD-2140-4BEA-B21D-60AD9519352F}" dt="2021-12-07T18:21:33.332" v="614" actId="22"/>
          <ac:spMkLst>
            <pc:docMk/>
            <pc:sldMk cId="167758933" sldId="262"/>
            <ac:spMk id="9" creationId="{55054D1C-6805-4D6B-8021-DD98BE966600}"/>
          </ac:spMkLst>
        </pc:spChg>
        <pc:spChg chg="add del mod">
          <ac:chgData name="Dane Holmes" userId="9738715a2d075a3d" providerId="LiveId" clId="{38469FCD-2140-4BEA-B21D-60AD9519352F}" dt="2021-12-07T18:24:44.939" v="718" actId="478"/>
          <ac:spMkLst>
            <pc:docMk/>
            <pc:sldMk cId="167758933" sldId="262"/>
            <ac:spMk id="11" creationId="{64734A1A-5361-40AC-9FF2-9B672BDFF656}"/>
          </ac:spMkLst>
        </pc:spChg>
        <pc:spChg chg="add mod">
          <ac:chgData name="Dane Holmes" userId="9738715a2d075a3d" providerId="LiveId" clId="{38469FCD-2140-4BEA-B21D-60AD9519352F}" dt="2021-12-07T20:56:31.313" v="924" actId="20577"/>
          <ac:spMkLst>
            <pc:docMk/>
            <pc:sldMk cId="167758933" sldId="262"/>
            <ac:spMk id="12" creationId="{02FCA3F8-B424-4CE3-B4DE-CF1787251BF3}"/>
          </ac:spMkLst>
        </pc:spChg>
        <pc:picChg chg="add mod">
          <ac:chgData name="Dane Holmes" userId="9738715a2d075a3d" providerId="LiveId" clId="{38469FCD-2140-4BEA-B21D-60AD9519352F}" dt="2021-12-07T18:21:03.760" v="610" actId="1076"/>
          <ac:picMkLst>
            <pc:docMk/>
            <pc:sldMk cId="167758933" sldId="262"/>
            <ac:picMk id="7" creationId="{BBAE680C-76CA-4E8D-86B1-A0CC88819950}"/>
          </ac:picMkLst>
        </pc:picChg>
      </pc:sldChg>
      <pc:sldChg chg="addSp delSp modSp new mod">
        <pc:chgData name="Dane Holmes" userId="9738715a2d075a3d" providerId="LiveId" clId="{38469FCD-2140-4BEA-B21D-60AD9519352F}" dt="2021-12-07T20:56:03.210" v="917" actId="20577"/>
        <pc:sldMkLst>
          <pc:docMk/>
          <pc:sldMk cId="3619078549" sldId="263"/>
        </pc:sldMkLst>
        <pc:spChg chg="mod">
          <ac:chgData name="Dane Holmes" userId="9738715a2d075a3d" providerId="LiveId" clId="{38469FCD-2140-4BEA-B21D-60AD9519352F}" dt="2021-12-07T18:22:31.917" v="639" actId="20577"/>
          <ac:spMkLst>
            <pc:docMk/>
            <pc:sldMk cId="3619078549" sldId="263"/>
            <ac:spMk id="2" creationId="{CBC84779-88E1-4409-A01A-0E34A9CDB58C}"/>
          </ac:spMkLst>
        </pc:spChg>
        <pc:spChg chg="mod">
          <ac:chgData name="Dane Holmes" userId="9738715a2d075a3d" providerId="LiveId" clId="{38469FCD-2140-4BEA-B21D-60AD9519352F}" dt="2021-12-07T20:56:03.210" v="917" actId="20577"/>
          <ac:spMkLst>
            <pc:docMk/>
            <pc:sldMk cId="3619078549" sldId="263"/>
            <ac:spMk id="3" creationId="{BB99EBBD-D9B9-44DC-B3C2-3AC4D020B89A}"/>
          </ac:spMkLst>
        </pc:spChg>
        <pc:spChg chg="add del mod">
          <ac:chgData name="Dane Holmes" userId="9738715a2d075a3d" providerId="LiveId" clId="{38469FCD-2140-4BEA-B21D-60AD9519352F}" dt="2021-12-07T18:24:16.665" v="702"/>
          <ac:spMkLst>
            <pc:docMk/>
            <pc:sldMk cId="3619078549" sldId="263"/>
            <ac:spMk id="4" creationId="{ED554A63-5FAA-406D-B502-14BE20747DD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A4349-CBF3-48C9-9649-8EA066962C62}" type="datetimeFigureOut">
              <a:rPr lang="en-US" smtClean="0"/>
              <a:t>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7DD248-E807-43B7-B4FF-0E39FC4F0812}" type="slidenum">
              <a:rPr lang="en-US" smtClean="0"/>
              <a:t>‹#›</a:t>
            </a:fld>
            <a:endParaRPr lang="en-US"/>
          </a:p>
        </p:txBody>
      </p:sp>
    </p:spTree>
    <p:extLst>
      <p:ext uri="{BB962C8B-B14F-4D97-AF65-F5344CB8AC3E}">
        <p14:creationId xmlns:p14="http://schemas.microsoft.com/office/powerpoint/2010/main" val="2369003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Whisky maker</a:t>
            </a:r>
          </a:p>
          <a:p>
            <a:r>
              <a:rPr lang="en-US" dirty="0"/>
              <a:t>Oak from US, France, and Spain</a:t>
            </a:r>
          </a:p>
          <a:p>
            <a:r>
              <a:rPr lang="en-US" dirty="0"/>
              <a:t> </a:t>
            </a:r>
          </a:p>
        </p:txBody>
      </p:sp>
      <p:sp>
        <p:nvSpPr>
          <p:cNvPr id="4" name="Slide Number Placeholder 3"/>
          <p:cNvSpPr>
            <a:spLocks noGrp="1"/>
          </p:cNvSpPr>
          <p:nvPr>
            <p:ph type="sldNum" sz="quarter" idx="5"/>
          </p:nvPr>
        </p:nvSpPr>
        <p:spPr/>
        <p:txBody>
          <a:bodyPr/>
          <a:lstStyle/>
          <a:p>
            <a:fld id="{257DD248-E807-43B7-B4FF-0E39FC4F0812}" type="slidenum">
              <a:rPr lang="en-US" smtClean="0"/>
              <a:t>2</a:t>
            </a:fld>
            <a:endParaRPr lang="en-US"/>
          </a:p>
        </p:txBody>
      </p:sp>
    </p:spTree>
    <p:extLst>
      <p:ext uri="{BB962C8B-B14F-4D97-AF65-F5344CB8AC3E}">
        <p14:creationId xmlns:p14="http://schemas.microsoft.com/office/powerpoint/2010/main" val="2373768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7DD248-E807-43B7-B4FF-0E39FC4F0812}" type="slidenum">
              <a:rPr lang="en-US" smtClean="0"/>
              <a:t>3</a:t>
            </a:fld>
            <a:endParaRPr lang="en-US"/>
          </a:p>
        </p:txBody>
      </p:sp>
    </p:spTree>
    <p:extLst>
      <p:ext uri="{BB962C8B-B14F-4D97-AF65-F5344CB8AC3E}">
        <p14:creationId xmlns:p14="http://schemas.microsoft.com/office/powerpoint/2010/main" val="2424927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12/7/2021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3614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26693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12/7/2021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7207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12/7/2021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3840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12/7/2021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897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8061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0292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1960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5220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12/7/2021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78997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12/7/2021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0937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12/7/2021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2027943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compassboxwhisky.com/whiskies/the-peat-monster" TargetMode="External"/><Relationship Id="rId3" Type="http://schemas.openxmlformats.org/officeDocument/2006/relationships/hyperlink" Target="https://mackmyra.co.uk/products/intelligens-ai-01" TargetMode="External"/><Relationship Id="rId7" Type="http://schemas.openxmlformats.org/officeDocument/2006/relationships/hyperlink" Target="https://developers.google.com/machine-learning/gan/gan_structure" TargetMode="External"/><Relationship Id="rId2" Type="http://schemas.openxmlformats.org/officeDocument/2006/relationships/hyperlink" Target="https://www.forbes.com/sites/bernardmarr/2021/04/16/artificial-intelligence-and-whisky-making-the-perfect-blend/?sh=1e63cac1942b" TargetMode="External"/><Relationship Id="rId1" Type="http://schemas.openxmlformats.org/officeDocument/2006/relationships/slideLayout" Target="../slideLayouts/slideLayout2.xml"/><Relationship Id="rId6" Type="http://schemas.openxmlformats.org/officeDocument/2006/relationships/hyperlink" Target="https://www.compassboxwhisky.com/whiskymakers/" TargetMode="External"/><Relationship Id="rId5" Type="http://schemas.openxmlformats.org/officeDocument/2006/relationships/hyperlink" Target="https://thewhiskeywash.com/whiskey-styles/scotch-whiskey/scotch-peat-marriage-made-scotland/" TargetMode="External"/><Relationship Id="rId4" Type="http://schemas.openxmlformats.org/officeDocument/2006/relationships/hyperlink" Target="https://www.fourkind.com/work/mackmyra" TargetMode="External"/><Relationship Id="rId9" Type="http://schemas.openxmlformats.org/officeDocument/2006/relationships/hyperlink" Target="https://perfect-revolve-e25.notion.site/Algorithmic-Art-44c51193844548899969c7e7d904db9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3">
            <a:extLst>
              <a:ext uri="{FF2B5EF4-FFF2-40B4-BE49-F238E27FC236}">
                <a16:creationId xmlns:a16="http://schemas.microsoft.com/office/drawing/2014/main" id="{226EFDBB-BF16-404D-B089-66817BC2F5F9}"/>
              </a:ext>
            </a:extLst>
          </p:cNvPr>
          <p:cNvPicPr>
            <a:picLocks noChangeAspect="1"/>
          </p:cNvPicPr>
          <p:nvPr/>
        </p:nvPicPr>
        <p:blipFill rotWithShape="1">
          <a:blip r:embed="rId2"/>
          <a:srcRect t="19643"/>
          <a:stretch/>
        </p:blipFill>
        <p:spPr>
          <a:xfrm>
            <a:off x="20" y="10"/>
            <a:ext cx="12191980" cy="6857988"/>
          </a:xfrm>
          <a:prstGeom prst="rect">
            <a:avLst/>
          </a:prstGeom>
        </p:spPr>
      </p:pic>
      <p:sp>
        <p:nvSpPr>
          <p:cNvPr id="23" name="Rectangle 10">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8DA50FD-0785-4CAE-AB49-E41A2A15A47D}"/>
              </a:ext>
            </a:extLst>
          </p:cNvPr>
          <p:cNvSpPr>
            <a:spLocks noGrp="1"/>
          </p:cNvSpPr>
          <p:nvPr>
            <p:ph type="ctrTitle"/>
          </p:nvPr>
        </p:nvSpPr>
        <p:spPr>
          <a:xfrm>
            <a:off x="837126" y="1419225"/>
            <a:ext cx="4320227" cy="2395117"/>
          </a:xfrm>
        </p:spPr>
        <p:txBody>
          <a:bodyPr>
            <a:normAutofit/>
          </a:bodyPr>
          <a:lstStyle/>
          <a:p>
            <a:r>
              <a:rPr lang="en-US" sz="4000" dirty="0">
                <a:solidFill>
                  <a:srgbClr val="FFFFFF"/>
                </a:solidFill>
              </a:rPr>
              <a:t>Data Science</a:t>
            </a:r>
          </a:p>
        </p:txBody>
      </p:sp>
      <p:sp>
        <p:nvSpPr>
          <p:cNvPr id="3" name="Subtitle 2">
            <a:extLst>
              <a:ext uri="{FF2B5EF4-FFF2-40B4-BE49-F238E27FC236}">
                <a16:creationId xmlns:a16="http://schemas.microsoft.com/office/drawing/2014/main" id="{8FD3C002-19DF-474F-B042-113C4EDA2608}"/>
              </a:ext>
            </a:extLst>
          </p:cNvPr>
          <p:cNvSpPr>
            <a:spLocks noGrp="1"/>
          </p:cNvSpPr>
          <p:nvPr>
            <p:ph type="subTitle" idx="1"/>
          </p:nvPr>
        </p:nvSpPr>
        <p:spPr>
          <a:xfrm>
            <a:off x="837126" y="3824577"/>
            <a:ext cx="4320228" cy="1614198"/>
          </a:xfrm>
        </p:spPr>
        <p:txBody>
          <a:bodyPr>
            <a:normAutofit/>
          </a:bodyPr>
          <a:lstStyle/>
          <a:p>
            <a:r>
              <a:rPr lang="en-US" sz="1800" dirty="0">
                <a:solidFill>
                  <a:srgbClr val="FFFFFF">
                    <a:alpha val="75000"/>
                  </a:srgbClr>
                </a:solidFill>
              </a:rPr>
              <a:t>Crafting the Perfect Whisky</a:t>
            </a:r>
          </a:p>
        </p:txBody>
      </p:sp>
    </p:spTree>
    <p:extLst>
      <p:ext uri="{BB962C8B-B14F-4D97-AF65-F5344CB8AC3E}">
        <p14:creationId xmlns:p14="http://schemas.microsoft.com/office/powerpoint/2010/main" val="66090290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EACB4-F4FC-43A9-A23A-95F2E6C7FDF1}"/>
              </a:ext>
            </a:extLst>
          </p:cNvPr>
          <p:cNvSpPr>
            <a:spLocks noGrp="1"/>
          </p:cNvSpPr>
          <p:nvPr>
            <p:ph type="title"/>
          </p:nvPr>
        </p:nvSpPr>
        <p:spPr/>
        <p:txBody>
          <a:bodyPr/>
          <a:lstStyle/>
          <a:p>
            <a:r>
              <a:rPr lang="en-US" dirty="0"/>
              <a:t>Scotch Whisky Background</a:t>
            </a:r>
          </a:p>
        </p:txBody>
      </p:sp>
      <p:pic>
        <p:nvPicPr>
          <p:cNvPr id="5" name="Picture 4">
            <a:extLst>
              <a:ext uri="{FF2B5EF4-FFF2-40B4-BE49-F238E27FC236}">
                <a16:creationId xmlns:a16="http://schemas.microsoft.com/office/drawing/2014/main" id="{8B7BC5B6-8E77-4642-92D6-38B6C481775B}"/>
              </a:ext>
            </a:extLst>
          </p:cNvPr>
          <p:cNvPicPr>
            <a:picLocks noChangeAspect="1"/>
          </p:cNvPicPr>
          <p:nvPr/>
        </p:nvPicPr>
        <p:blipFill>
          <a:blip r:embed="rId3"/>
          <a:stretch>
            <a:fillRect/>
          </a:stretch>
        </p:blipFill>
        <p:spPr>
          <a:xfrm>
            <a:off x="581192" y="1890876"/>
            <a:ext cx="7065875" cy="4491995"/>
          </a:xfrm>
          <a:prstGeom prst="rect">
            <a:avLst/>
          </a:prstGeom>
        </p:spPr>
      </p:pic>
      <p:sp>
        <p:nvSpPr>
          <p:cNvPr id="6" name="TextBox 5">
            <a:extLst>
              <a:ext uri="{FF2B5EF4-FFF2-40B4-BE49-F238E27FC236}">
                <a16:creationId xmlns:a16="http://schemas.microsoft.com/office/drawing/2014/main" id="{A5B1A138-1CD3-4BF3-ADBC-0E37B0CD1A0C}"/>
              </a:ext>
            </a:extLst>
          </p:cNvPr>
          <p:cNvSpPr txBox="1"/>
          <p:nvPr/>
        </p:nvSpPr>
        <p:spPr>
          <a:xfrm>
            <a:off x="8133976" y="2103718"/>
            <a:ext cx="3406589" cy="2123658"/>
          </a:xfrm>
          <a:prstGeom prst="rect">
            <a:avLst/>
          </a:prstGeom>
          <a:noFill/>
        </p:spPr>
        <p:txBody>
          <a:bodyPr wrap="square" rtlCol="0">
            <a:spAutoFit/>
          </a:bodyPr>
          <a:lstStyle/>
          <a:p>
            <a:r>
              <a:rPr lang="en-US" sz="2400" b="1" dirty="0">
                <a:solidFill>
                  <a:schemeClr val="accent1">
                    <a:lumMod val="50000"/>
                  </a:schemeClr>
                </a:solidFill>
              </a:rPr>
              <a:t>Other Data Points</a:t>
            </a:r>
          </a:p>
          <a:p>
            <a:pPr marL="742950" lvl="1" indent="-285750">
              <a:buFont typeface="Arial" panose="020B0604020202020204" pitchFamily="34" charset="0"/>
              <a:buChar char="•"/>
            </a:pPr>
            <a:r>
              <a:rPr lang="en-US" dirty="0"/>
              <a:t>Oak</a:t>
            </a:r>
          </a:p>
          <a:p>
            <a:pPr marL="742950" lvl="1" indent="-285750">
              <a:buFont typeface="Arial" panose="020B0604020202020204" pitchFamily="34" charset="0"/>
              <a:buChar char="•"/>
            </a:pPr>
            <a:r>
              <a:rPr lang="en-US" dirty="0"/>
              <a:t>Toasting Level</a:t>
            </a:r>
          </a:p>
          <a:p>
            <a:pPr marL="742950" lvl="1" indent="-285750">
              <a:buFont typeface="Arial" panose="020B0604020202020204" pitchFamily="34" charset="0"/>
              <a:buChar char="•"/>
            </a:pPr>
            <a:r>
              <a:rPr lang="en-US" dirty="0"/>
              <a:t>Cask Design</a:t>
            </a:r>
          </a:p>
          <a:p>
            <a:pPr marL="742950" lvl="1" indent="-285750">
              <a:buFont typeface="Arial" panose="020B0604020202020204" pitchFamily="34" charset="0"/>
              <a:buChar char="•"/>
            </a:pPr>
            <a:r>
              <a:rPr lang="en-US" dirty="0"/>
              <a:t>Aging</a:t>
            </a:r>
          </a:p>
          <a:p>
            <a:pPr marL="742950" lvl="1" indent="-285750">
              <a:buFont typeface="Arial" panose="020B0604020202020204" pitchFamily="34" charset="0"/>
              <a:buChar char="•"/>
            </a:pPr>
            <a:r>
              <a:rPr lang="en-US" dirty="0"/>
              <a:t>Location</a:t>
            </a:r>
          </a:p>
          <a:p>
            <a:pPr marL="742950" lvl="1" indent="-285750">
              <a:buFont typeface="Arial" panose="020B0604020202020204" pitchFamily="34" charset="0"/>
              <a:buChar char="•"/>
            </a:pPr>
            <a:r>
              <a:rPr lang="en-US" dirty="0"/>
              <a:t>Alcohol Level</a:t>
            </a:r>
          </a:p>
        </p:txBody>
      </p:sp>
      <p:sp>
        <p:nvSpPr>
          <p:cNvPr id="8" name="TextBox 7">
            <a:extLst>
              <a:ext uri="{FF2B5EF4-FFF2-40B4-BE49-F238E27FC236}">
                <a16:creationId xmlns:a16="http://schemas.microsoft.com/office/drawing/2014/main" id="{DD31CF95-267E-4CB1-9629-10BA85FDE305}"/>
              </a:ext>
            </a:extLst>
          </p:cNvPr>
          <p:cNvSpPr txBox="1"/>
          <p:nvPr/>
        </p:nvSpPr>
        <p:spPr>
          <a:xfrm>
            <a:off x="3507704" y="6382871"/>
            <a:ext cx="1212850" cy="261610"/>
          </a:xfrm>
          <a:prstGeom prst="rect">
            <a:avLst/>
          </a:prstGeom>
          <a:noFill/>
        </p:spPr>
        <p:txBody>
          <a:bodyPr wrap="square" rtlCol="0">
            <a:spAutoFit/>
          </a:bodyPr>
          <a:lstStyle/>
          <a:p>
            <a:pPr algn="ctr"/>
            <a:r>
              <a:rPr lang="en-US" sz="1100" dirty="0"/>
              <a:t>Figure 1</a:t>
            </a:r>
          </a:p>
        </p:txBody>
      </p:sp>
    </p:spTree>
    <p:extLst>
      <p:ext uri="{BB962C8B-B14F-4D97-AF65-F5344CB8AC3E}">
        <p14:creationId xmlns:p14="http://schemas.microsoft.com/office/powerpoint/2010/main" val="2229659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4E38A-F4BF-44C2-AA3D-80D65B80A9C8}"/>
              </a:ext>
            </a:extLst>
          </p:cNvPr>
          <p:cNvSpPr>
            <a:spLocks noGrp="1"/>
          </p:cNvSpPr>
          <p:nvPr>
            <p:ph type="title"/>
          </p:nvPr>
        </p:nvSpPr>
        <p:spPr/>
        <p:txBody>
          <a:bodyPr/>
          <a:lstStyle/>
          <a:p>
            <a:r>
              <a:rPr lang="en-US" dirty="0"/>
              <a:t>Peat</a:t>
            </a:r>
          </a:p>
        </p:txBody>
      </p:sp>
      <p:sp>
        <p:nvSpPr>
          <p:cNvPr id="3" name="Content Placeholder 2">
            <a:extLst>
              <a:ext uri="{FF2B5EF4-FFF2-40B4-BE49-F238E27FC236}">
                <a16:creationId xmlns:a16="http://schemas.microsoft.com/office/drawing/2014/main" id="{19EC51CC-AD5D-4DC1-A52A-5968DE8F087E}"/>
              </a:ext>
            </a:extLst>
          </p:cNvPr>
          <p:cNvSpPr>
            <a:spLocks noGrp="1"/>
          </p:cNvSpPr>
          <p:nvPr>
            <p:ph idx="1"/>
          </p:nvPr>
        </p:nvSpPr>
        <p:spPr/>
        <p:txBody>
          <a:bodyPr>
            <a:normAutofit lnSpcReduction="10000"/>
          </a:bodyPr>
          <a:lstStyle/>
          <a:p>
            <a:r>
              <a:rPr lang="en-US" dirty="0"/>
              <a:t>Peat</a:t>
            </a:r>
          </a:p>
          <a:p>
            <a:pPr lvl="1"/>
            <a:r>
              <a:rPr lang="en-US" dirty="0"/>
              <a:t>“The accumulation of partially decayed vegetation and other organic matter. Sphagnum moss is one of the most common components of peat, hence the origin of the term peat moss. Peat forms when dead plant material, usually in wet areas, is prevented from decaying fully by acidic and anaerobic conditions.”</a:t>
            </a:r>
          </a:p>
          <a:p>
            <a:r>
              <a:rPr lang="en-US" dirty="0"/>
              <a:t>Peat Reek</a:t>
            </a:r>
          </a:p>
          <a:p>
            <a:pPr lvl="1"/>
            <a:r>
              <a:rPr lang="en-US" dirty="0"/>
              <a:t>Smoke (Amount, Temperature, peat variety, malt exposure time)</a:t>
            </a:r>
          </a:p>
          <a:p>
            <a:r>
              <a:rPr lang="en-US" dirty="0"/>
              <a:t>Phenol (in ppm)</a:t>
            </a:r>
          </a:p>
          <a:p>
            <a:pPr lvl="1"/>
            <a:r>
              <a:rPr lang="en-US" dirty="0"/>
              <a:t>Lightly peated malt measures two to ten ppm</a:t>
            </a:r>
          </a:p>
          <a:p>
            <a:pPr lvl="1"/>
            <a:r>
              <a:rPr lang="en-US" dirty="0"/>
              <a:t>Medium peated malt will range around 15 ppm</a:t>
            </a:r>
          </a:p>
          <a:p>
            <a:pPr lvl="1"/>
            <a:r>
              <a:rPr lang="en-US" dirty="0"/>
              <a:t>Heavily peated malt will range between 25 and 55 ppm</a:t>
            </a:r>
          </a:p>
          <a:p>
            <a:pPr lvl="1"/>
            <a:r>
              <a:rPr lang="en-US" dirty="0"/>
              <a:t>Super heavy peated malts range from 55 ppm and up</a:t>
            </a:r>
          </a:p>
          <a:p>
            <a:endParaRPr lang="en-US" dirty="0"/>
          </a:p>
        </p:txBody>
      </p:sp>
    </p:spTree>
    <p:extLst>
      <p:ext uri="{BB962C8B-B14F-4D97-AF65-F5344CB8AC3E}">
        <p14:creationId xmlns:p14="http://schemas.microsoft.com/office/powerpoint/2010/main" val="2970111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39B9F-010F-40AF-8CF0-18665AAC22C9}"/>
              </a:ext>
            </a:extLst>
          </p:cNvPr>
          <p:cNvSpPr>
            <a:spLocks noGrp="1"/>
          </p:cNvSpPr>
          <p:nvPr>
            <p:ph type="title"/>
          </p:nvPr>
        </p:nvSpPr>
        <p:spPr/>
        <p:txBody>
          <a:bodyPr/>
          <a:lstStyle/>
          <a:p>
            <a:r>
              <a:rPr lang="en-US" dirty="0"/>
              <a:t>MackmyrA</a:t>
            </a:r>
          </a:p>
        </p:txBody>
      </p:sp>
      <p:sp>
        <p:nvSpPr>
          <p:cNvPr id="3" name="Content Placeholder 2">
            <a:extLst>
              <a:ext uri="{FF2B5EF4-FFF2-40B4-BE49-F238E27FC236}">
                <a16:creationId xmlns:a16="http://schemas.microsoft.com/office/drawing/2014/main" id="{EA7C9BB8-133A-4B4F-9677-841402C766AE}"/>
              </a:ext>
            </a:extLst>
          </p:cNvPr>
          <p:cNvSpPr>
            <a:spLocks noGrp="1"/>
          </p:cNvSpPr>
          <p:nvPr>
            <p:ph idx="1"/>
          </p:nvPr>
        </p:nvSpPr>
        <p:spPr>
          <a:xfrm>
            <a:off x="581192" y="2340864"/>
            <a:ext cx="9343857" cy="3748786"/>
          </a:xfrm>
        </p:spPr>
        <p:txBody>
          <a:bodyPr>
            <a:normAutofit/>
          </a:bodyPr>
          <a:lstStyle/>
          <a:p>
            <a:r>
              <a:rPr lang="en-US" dirty="0"/>
              <a:t>Intelligens AI:01</a:t>
            </a:r>
          </a:p>
          <a:p>
            <a:pPr lvl="1"/>
            <a:r>
              <a:rPr lang="en-US" dirty="0"/>
              <a:t>The world’s first whisky created by Artificial Intelligence</a:t>
            </a:r>
          </a:p>
          <a:p>
            <a:pPr lvl="1"/>
            <a:r>
              <a:rPr lang="en-US" dirty="0"/>
              <a:t>Powered by Azure cloud platform and AI cognitive services developed by Fourkind</a:t>
            </a:r>
          </a:p>
          <a:p>
            <a:pPr lvl="1"/>
            <a:r>
              <a:rPr lang="en-US" dirty="0"/>
              <a:t>Produced 70 million recipes, master blender tested first batches, provided feedback to AI, and repeat.</a:t>
            </a:r>
          </a:p>
          <a:p>
            <a:pPr lvl="1"/>
            <a:r>
              <a:rPr lang="en-US" dirty="0"/>
              <a:t>Awards – American Distilling Institute’s Gold Label, Best International Malt Whisky, ADC Silver Cube in Product Design</a:t>
            </a:r>
          </a:p>
          <a:p>
            <a:pPr lvl="2"/>
            <a:r>
              <a:rPr lang="en-US" dirty="0"/>
              <a:t>Average whisky rating 86.59 from whiskybase.com</a:t>
            </a:r>
          </a:p>
          <a:p>
            <a:pPr lvl="2"/>
            <a:endParaRPr lang="en-US" dirty="0"/>
          </a:p>
        </p:txBody>
      </p:sp>
      <p:pic>
        <p:nvPicPr>
          <p:cNvPr id="5" name="Picture 4">
            <a:extLst>
              <a:ext uri="{FF2B5EF4-FFF2-40B4-BE49-F238E27FC236}">
                <a16:creationId xmlns:a16="http://schemas.microsoft.com/office/drawing/2014/main" id="{0186B691-5878-4C6D-A137-D7F458216AFB}"/>
              </a:ext>
            </a:extLst>
          </p:cNvPr>
          <p:cNvPicPr>
            <a:picLocks noChangeAspect="1"/>
          </p:cNvPicPr>
          <p:nvPr/>
        </p:nvPicPr>
        <p:blipFill>
          <a:blip r:embed="rId2"/>
          <a:stretch>
            <a:fillRect/>
          </a:stretch>
        </p:blipFill>
        <p:spPr>
          <a:xfrm>
            <a:off x="9380863" y="2077665"/>
            <a:ext cx="2619300" cy="3897685"/>
          </a:xfrm>
          <a:prstGeom prst="rect">
            <a:avLst/>
          </a:prstGeom>
        </p:spPr>
      </p:pic>
      <p:sp>
        <p:nvSpPr>
          <p:cNvPr id="6" name="TextBox 5">
            <a:extLst>
              <a:ext uri="{FF2B5EF4-FFF2-40B4-BE49-F238E27FC236}">
                <a16:creationId xmlns:a16="http://schemas.microsoft.com/office/drawing/2014/main" id="{06D2006A-98F2-4D9F-8B6F-60592CA8BFE1}"/>
              </a:ext>
            </a:extLst>
          </p:cNvPr>
          <p:cNvSpPr txBox="1"/>
          <p:nvPr/>
        </p:nvSpPr>
        <p:spPr>
          <a:xfrm>
            <a:off x="9995188" y="6089650"/>
            <a:ext cx="1212850" cy="261610"/>
          </a:xfrm>
          <a:prstGeom prst="rect">
            <a:avLst/>
          </a:prstGeom>
          <a:noFill/>
        </p:spPr>
        <p:txBody>
          <a:bodyPr wrap="square" rtlCol="0">
            <a:spAutoFit/>
          </a:bodyPr>
          <a:lstStyle/>
          <a:p>
            <a:pPr algn="ctr"/>
            <a:r>
              <a:rPr lang="en-US" sz="1100" dirty="0"/>
              <a:t>Figure 2</a:t>
            </a:r>
          </a:p>
        </p:txBody>
      </p:sp>
    </p:spTree>
    <p:extLst>
      <p:ext uri="{BB962C8B-B14F-4D97-AF65-F5344CB8AC3E}">
        <p14:creationId xmlns:p14="http://schemas.microsoft.com/office/powerpoint/2010/main" val="2496899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82999-832C-4275-9A48-BABDCC82E302}"/>
              </a:ext>
            </a:extLst>
          </p:cNvPr>
          <p:cNvSpPr>
            <a:spLocks noGrp="1"/>
          </p:cNvSpPr>
          <p:nvPr>
            <p:ph type="title"/>
          </p:nvPr>
        </p:nvSpPr>
        <p:spPr/>
        <p:txBody>
          <a:bodyPr/>
          <a:lstStyle/>
          <a:p>
            <a:r>
              <a:rPr lang="en-US" dirty="0"/>
              <a:t>FourKind</a:t>
            </a:r>
          </a:p>
        </p:txBody>
      </p:sp>
      <p:sp>
        <p:nvSpPr>
          <p:cNvPr id="3" name="Content Placeholder 2">
            <a:extLst>
              <a:ext uri="{FF2B5EF4-FFF2-40B4-BE49-F238E27FC236}">
                <a16:creationId xmlns:a16="http://schemas.microsoft.com/office/drawing/2014/main" id="{9BD3C2C5-1285-4023-90FC-B6A2A2EB4DFC}"/>
              </a:ext>
            </a:extLst>
          </p:cNvPr>
          <p:cNvSpPr>
            <a:spLocks noGrp="1"/>
          </p:cNvSpPr>
          <p:nvPr>
            <p:ph idx="1"/>
          </p:nvPr>
        </p:nvSpPr>
        <p:spPr>
          <a:xfrm>
            <a:off x="581193" y="2131314"/>
            <a:ext cx="9051757" cy="4193286"/>
          </a:xfrm>
        </p:spPr>
        <p:txBody>
          <a:bodyPr>
            <a:normAutofit fontScale="92500" lnSpcReduction="20000"/>
          </a:bodyPr>
          <a:lstStyle/>
          <a:p>
            <a:pPr marL="0" indent="0">
              <a:buNone/>
            </a:pPr>
            <a:r>
              <a:rPr lang="en-US" sz="1700" b="0" i="0" dirty="0">
                <a:solidFill>
                  <a:srgbClr val="244950"/>
                </a:solidFill>
                <a:effectLst/>
                <a:latin typeface="Muli"/>
              </a:rPr>
              <a:t>“We first explored all current generative models but due to poor performance, ended up creating a proprietary </a:t>
            </a:r>
            <a:r>
              <a:rPr lang="en-US" sz="1700" b="1" i="0" dirty="0">
                <a:solidFill>
                  <a:schemeClr val="accent4">
                    <a:lumMod val="75000"/>
                  </a:schemeClr>
                </a:solidFill>
                <a:effectLst/>
                <a:latin typeface="Muli"/>
              </a:rPr>
              <a:t>generator-discriminator model</a:t>
            </a:r>
            <a:r>
              <a:rPr lang="en-US" sz="1700" b="0" i="0" dirty="0">
                <a:solidFill>
                  <a:srgbClr val="244950"/>
                </a:solidFill>
                <a:effectLst/>
                <a:latin typeface="Muli"/>
              </a:rPr>
              <a:t> that was designed to explore new spaces and generate unique recipes”</a:t>
            </a:r>
            <a:br>
              <a:rPr lang="en-US" b="0" i="0" dirty="0">
                <a:solidFill>
                  <a:srgbClr val="244950"/>
                </a:solidFill>
                <a:effectLst/>
                <a:latin typeface="Muli"/>
              </a:rPr>
            </a:br>
            <a:endParaRPr lang="en-US" dirty="0"/>
          </a:p>
          <a:p>
            <a:r>
              <a:rPr lang="en-US" dirty="0"/>
              <a:t>Training</a:t>
            </a:r>
          </a:p>
          <a:p>
            <a:pPr lvl="1"/>
            <a:r>
              <a:rPr lang="en-US" dirty="0"/>
              <a:t>Previous recipes</a:t>
            </a:r>
          </a:p>
          <a:p>
            <a:pPr lvl="1"/>
            <a:r>
              <a:rPr lang="en-US" dirty="0"/>
              <a:t>Tasting notes</a:t>
            </a:r>
          </a:p>
          <a:p>
            <a:pPr lvl="1"/>
            <a:r>
              <a:rPr lang="en-US" dirty="0"/>
              <a:t>Consumer ratings</a:t>
            </a:r>
          </a:p>
          <a:p>
            <a:pPr lvl="1"/>
            <a:r>
              <a:rPr lang="en-US" dirty="0"/>
              <a:t>Expert review</a:t>
            </a:r>
          </a:p>
          <a:p>
            <a:pPr lvl="1"/>
            <a:r>
              <a:rPr lang="en-US" dirty="0"/>
              <a:t>Internal ratings</a:t>
            </a:r>
          </a:p>
          <a:p>
            <a:pPr lvl="1"/>
            <a:r>
              <a:rPr lang="en-US" dirty="0"/>
              <a:t>Cask information</a:t>
            </a:r>
          </a:p>
          <a:p>
            <a:pPr lvl="2"/>
            <a:r>
              <a:rPr lang="en-US" dirty="0"/>
              <a:t>Cask Type</a:t>
            </a:r>
          </a:p>
          <a:p>
            <a:pPr lvl="2"/>
            <a:r>
              <a:rPr lang="en-US" dirty="0"/>
              <a:t>Filling stages</a:t>
            </a:r>
          </a:p>
          <a:p>
            <a:pPr lvl="2"/>
            <a:r>
              <a:rPr lang="en-US" dirty="0"/>
              <a:t>Volumes &amp; Alcohol levels</a:t>
            </a:r>
          </a:p>
          <a:p>
            <a:pPr lvl="1"/>
            <a:endParaRPr lang="en-US" dirty="0"/>
          </a:p>
        </p:txBody>
      </p:sp>
      <p:pic>
        <p:nvPicPr>
          <p:cNvPr id="7" name="Picture 6">
            <a:extLst>
              <a:ext uri="{FF2B5EF4-FFF2-40B4-BE49-F238E27FC236}">
                <a16:creationId xmlns:a16="http://schemas.microsoft.com/office/drawing/2014/main" id="{BBAE680C-76CA-4E8D-86B1-A0CC88819950}"/>
              </a:ext>
            </a:extLst>
          </p:cNvPr>
          <p:cNvPicPr>
            <a:picLocks noChangeAspect="1"/>
          </p:cNvPicPr>
          <p:nvPr/>
        </p:nvPicPr>
        <p:blipFill>
          <a:blip r:embed="rId2"/>
          <a:stretch>
            <a:fillRect/>
          </a:stretch>
        </p:blipFill>
        <p:spPr>
          <a:xfrm>
            <a:off x="3955090" y="2939644"/>
            <a:ext cx="7109617" cy="3146350"/>
          </a:xfrm>
          <a:prstGeom prst="rect">
            <a:avLst/>
          </a:prstGeom>
        </p:spPr>
      </p:pic>
      <p:sp>
        <p:nvSpPr>
          <p:cNvPr id="12" name="TextBox 11">
            <a:extLst>
              <a:ext uri="{FF2B5EF4-FFF2-40B4-BE49-F238E27FC236}">
                <a16:creationId xmlns:a16="http://schemas.microsoft.com/office/drawing/2014/main" id="{02FCA3F8-B424-4CE3-B4DE-CF1787251BF3}"/>
              </a:ext>
            </a:extLst>
          </p:cNvPr>
          <p:cNvSpPr txBox="1"/>
          <p:nvPr/>
        </p:nvSpPr>
        <p:spPr>
          <a:xfrm>
            <a:off x="6903473" y="6057838"/>
            <a:ext cx="1212850" cy="261610"/>
          </a:xfrm>
          <a:prstGeom prst="rect">
            <a:avLst/>
          </a:prstGeom>
          <a:noFill/>
        </p:spPr>
        <p:txBody>
          <a:bodyPr wrap="square" rtlCol="0">
            <a:spAutoFit/>
          </a:bodyPr>
          <a:lstStyle/>
          <a:p>
            <a:pPr algn="ctr"/>
            <a:r>
              <a:rPr lang="en-US" sz="1100" dirty="0"/>
              <a:t>Figure 3</a:t>
            </a:r>
          </a:p>
        </p:txBody>
      </p:sp>
    </p:spTree>
    <p:extLst>
      <p:ext uri="{BB962C8B-B14F-4D97-AF65-F5344CB8AC3E}">
        <p14:creationId xmlns:p14="http://schemas.microsoft.com/office/powerpoint/2010/main" val="167758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82E8CBB-AF4D-44A4-9CD7-A91083C356F5}"/>
              </a:ext>
            </a:extLst>
          </p:cNvPr>
          <p:cNvSpPr txBox="1"/>
          <p:nvPr/>
        </p:nvSpPr>
        <p:spPr>
          <a:xfrm>
            <a:off x="10433831" y="6432550"/>
            <a:ext cx="1212850" cy="261610"/>
          </a:xfrm>
          <a:prstGeom prst="rect">
            <a:avLst/>
          </a:prstGeom>
          <a:noFill/>
        </p:spPr>
        <p:txBody>
          <a:bodyPr wrap="square" rtlCol="0">
            <a:spAutoFit/>
          </a:bodyPr>
          <a:lstStyle/>
          <a:p>
            <a:pPr algn="ctr"/>
            <a:r>
              <a:rPr lang="en-US" sz="1100" dirty="0"/>
              <a:t>Figure 4</a:t>
            </a:r>
          </a:p>
        </p:txBody>
      </p:sp>
      <p:pic>
        <p:nvPicPr>
          <p:cNvPr id="5" name="Picture 4">
            <a:extLst>
              <a:ext uri="{FF2B5EF4-FFF2-40B4-BE49-F238E27FC236}">
                <a16:creationId xmlns:a16="http://schemas.microsoft.com/office/drawing/2014/main" id="{6C3A319F-2CA4-4AD6-B5AC-89748439ED09}"/>
              </a:ext>
            </a:extLst>
          </p:cNvPr>
          <p:cNvPicPr>
            <a:picLocks noChangeAspect="1"/>
          </p:cNvPicPr>
          <p:nvPr/>
        </p:nvPicPr>
        <p:blipFill>
          <a:blip r:embed="rId2"/>
          <a:stretch>
            <a:fillRect/>
          </a:stretch>
        </p:blipFill>
        <p:spPr>
          <a:xfrm>
            <a:off x="10266506" y="1606550"/>
            <a:ext cx="1547501" cy="4826000"/>
          </a:xfrm>
          <a:prstGeom prst="rect">
            <a:avLst/>
          </a:prstGeom>
        </p:spPr>
      </p:pic>
      <p:sp>
        <p:nvSpPr>
          <p:cNvPr id="2" name="Title 1">
            <a:extLst>
              <a:ext uri="{FF2B5EF4-FFF2-40B4-BE49-F238E27FC236}">
                <a16:creationId xmlns:a16="http://schemas.microsoft.com/office/drawing/2014/main" id="{D58F913A-B132-4995-8568-45BB1FD19428}"/>
              </a:ext>
            </a:extLst>
          </p:cNvPr>
          <p:cNvSpPr>
            <a:spLocks noGrp="1"/>
          </p:cNvSpPr>
          <p:nvPr>
            <p:ph type="title"/>
          </p:nvPr>
        </p:nvSpPr>
        <p:spPr/>
        <p:txBody>
          <a:bodyPr/>
          <a:lstStyle/>
          <a:p>
            <a:r>
              <a:rPr lang="en-US" dirty="0"/>
              <a:t>Future</a:t>
            </a:r>
          </a:p>
        </p:txBody>
      </p:sp>
      <p:sp>
        <p:nvSpPr>
          <p:cNvPr id="3" name="Content Placeholder 2">
            <a:extLst>
              <a:ext uri="{FF2B5EF4-FFF2-40B4-BE49-F238E27FC236}">
                <a16:creationId xmlns:a16="http://schemas.microsoft.com/office/drawing/2014/main" id="{6607EEF4-A9A1-490F-83E3-634BDC94AB22}"/>
              </a:ext>
            </a:extLst>
          </p:cNvPr>
          <p:cNvSpPr>
            <a:spLocks noGrp="1"/>
          </p:cNvSpPr>
          <p:nvPr>
            <p:ph idx="1"/>
          </p:nvPr>
        </p:nvSpPr>
        <p:spPr>
          <a:xfrm>
            <a:off x="581193" y="2340864"/>
            <a:ext cx="9909008" cy="3634486"/>
          </a:xfrm>
        </p:spPr>
        <p:txBody>
          <a:bodyPr/>
          <a:lstStyle/>
          <a:p>
            <a:pPr marL="0" indent="0">
              <a:buNone/>
            </a:pPr>
            <a:r>
              <a:rPr lang="en-US" b="1" i="0" dirty="0">
                <a:solidFill>
                  <a:srgbClr val="201F1E"/>
                </a:solidFill>
                <a:effectLst/>
                <a:latin typeface="Calibri" panose="020F0502020204030204" pitchFamily="34" charset="0"/>
              </a:rPr>
              <a:t>Compass Box Response</a:t>
            </a:r>
          </a:p>
          <a:p>
            <a:pPr marL="0" indent="0">
              <a:buNone/>
            </a:pPr>
            <a:r>
              <a:rPr lang="en-US" b="0" i="0" dirty="0">
                <a:solidFill>
                  <a:srgbClr val="201F1E"/>
                </a:solidFill>
                <a:effectLst/>
                <a:latin typeface="Calibri" panose="020F0502020204030204" pitchFamily="34" charset="0"/>
              </a:rPr>
              <a:t>“Various analyses can be useful to understand the final composition of a whisky, especially for whiskies like The Peat Monster where </a:t>
            </a:r>
            <a:r>
              <a:rPr lang="en-US" b="1" i="0" dirty="0">
                <a:solidFill>
                  <a:schemeClr val="accent1">
                    <a:lumMod val="75000"/>
                  </a:schemeClr>
                </a:solidFill>
                <a:effectLst/>
                <a:latin typeface="Calibri" panose="020F0502020204030204" pitchFamily="34" charset="0"/>
              </a:rPr>
              <a:t>phenols analysis can show the changing levels of peatiness </a:t>
            </a:r>
            <a:r>
              <a:rPr lang="en-US" b="0" i="0" dirty="0">
                <a:solidFill>
                  <a:srgbClr val="201F1E"/>
                </a:solidFill>
                <a:effectLst/>
                <a:latin typeface="Calibri" panose="020F0502020204030204" pitchFamily="34" charset="0"/>
              </a:rPr>
              <a:t>as the vatting recipe evolves. However, we have never included a component, or designed a blend, based on prior congeneric read-outs.</a:t>
            </a:r>
          </a:p>
          <a:p>
            <a:pPr marL="0" indent="0">
              <a:buNone/>
            </a:pPr>
            <a:r>
              <a:rPr lang="en-US" b="0" i="0" dirty="0">
                <a:solidFill>
                  <a:srgbClr val="201F1E"/>
                </a:solidFill>
                <a:effectLst/>
                <a:latin typeface="Calibri" panose="020F0502020204030204" pitchFamily="34" charset="0"/>
              </a:rPr>
              <a:t>This could change, of course. We may be inspired to drill down into a particular molecule or arrangement of molecules, charting how the whisky character changes as we aim to increase the concentration of specific esters or aldehydes. However, </a:t>
            </a:r>
            <a:r>
              <a:rPr lang="en-US" b="1" i="0" dirty="0">
                <a:solidFill>
                  <a:schemeClr val="accent1">
                    <a:lumMod val="75000"/>
                  </a:schemeClr>
                </a:solidFill>
                <a:effectLst/>
                <a:latin typeface="Calibri" panose="020F0502020204030204" pitchFamily="34" charset="0"/>
              </a:rPr>
              <a:t>our whiskies are enjoyed by people, not machines</a:t>
            </a:r>
            <a:r>
              <a:rPr lang="en-US" b="0" i="0" dirty="0">
                <a:solidFill>
                  <a:srgbClr val="201F1E"/>
                </a:solidFill>
                <a:effectLst/>
                <a:latin typeface="Calibri" panose="020F0502020204030204" pitchFamily="34" charset="0"/>
              </a:rPr>
              <a:t>.</a:t>
            </a:r>
          </a:p>
          <a:p>
            <a:pPr marL="0" indent="0">
              <a:buNone/>
            </a:pPr>
            <a:r>
              <a:rPr lang="en-US" b="0" i="0" dirty="0">
                <a:solidFill>
                  <a:srgbClr val="201F1E"/>
                </a:solidFill>
                <a:effectLst/>
                <a:latin typeface="Calibri" panose="020F0502020204030204" pitchFamily="34" charset="0"/>
              </a:rPr>
              <a:t>We would only use technical analysis as a whisky making tool </a:t>
            </a:r>
            <a:r>
              <a:rPr lang="en-US" b="1" i="0" dirty="0">
                <a:solidFill>
                  <a:schemeClr val="accent1">
                    <a:lumMod val="75000"/>
                  </a:schemeClr>
                </a:solidFill>
                <a:effectLst/>
                <a:latin typeface="Calibri" panose="020F0502020204030204" pitchFamily="34" charset="0"/>
              </a:rPr>
              <a:t>if it gave us a new means of accessing delicious whisky, or a conceptual framework in which to explore our craft.</a:t>
            </a:r>
            <a:r>
              <a:rPr lang="en-US" b="0" i="0" dirty="0">
                <a:solidFill>
                  <a:srgbClr val="201F1E"/>
                </a:solidFill>
                <a:effectLst/>
                <a:latin typeface="Calibri" panose="020F0502020204030204" pitchFamily="34" charset="0"/>
              </a:rPr>
              <a:t> ”</a:t>
            </a:r>
            <a:endParaRPr lang="en-US" b="1" i="0" dirty="0">
              <a:solidFill>
                <a:schemeClr val="accent1">
                  <a:lumMod val="75000"/>
                </a:schemeClr>
              </a:solidFill>
              <a:effectLst/>
              <a:latin typeface="Calibri" panose="020F0502020204030204" pitchFamily="34" charset="0"/>
            </a:endParaRPr>
          </a:p>
          <a:p>
            <a:pPr marL="0" indent="0">
              <a:buNone/>
            </a:pPr>
            <a:r>
              <a:rPr lang="en-US" b="0" i="0" dirty="0">
                <a:solidFill>
                  <a:srgbClr val="201F1E"/>
                </a:solidFill>
                <a:effectLst/>
                <a:latin typeface="Calibri" panose="020F0502020204030204" pitchFamily="34" charset="0"/>
              </a:rPr>
              <a:t>	- Alex (Compass Box)</a:t>
            </a:r>
          </a:p>
          <a:p>
            <a:pPr marL="0" indent="0">
              <a:buNone/>
            </a:pPr>
            <a:endParaRPr lang="en-US" dirty="0">
              <a:solidFill>
                <a:srgbClr val="201F1E"/>
              </a:solidFill>
              <a:latin typeface="Calibri" panose="020F0502020204030204" pitchFamily="34" charset="0"/>
            </a:endParaRPr>
          </a:p>
        </p:txBody>
      </p:sp>
      <p:sp>
        <p:nvSpPr>
          <p:cNvPr id="6" name="TextBox 5">
            <a:extLst>
              <a:ext uri="{FF2B5EF4-FFF2-40B4-BE49-F238E27FC236}">
                <a16:creationId xmlns:a16="http://schemas.microsoft.com/office/drawing/2014/main" id="{5B55F70B-39D4-4C03-9B8E-4111B0D88FB0}"/>
              </a:ext>
            </a:extLst>
          </p:cNvPr>
          <p:cNvSpPr txBox="1"/>
          <p:nvPr/>
        </p:nvSpPr>
        <p:spPr>
          <a:xfrm>
            <a:off x="9328931" y="5473700"/>
            <a:ext cx="1263649" cy="276999"/>
          </a:xfrm>
          <a:prstGeom prst="rect">
            <a:avLst/>
          </a:prstGeom>
          <a:noFill/>
        </p:spPr>
        <p:txBody>
          <a:bodyPr wrap="square" rtlCol="0">
            <a:spAutoFit/>
          </a:bodyPr>
          <a:lstStyle/>
          <a:p>
            <a:pPr algn="ctr"/>
            <a:r>
              <a:rPr lang="en-US" sz="1200" dirty="0"/>
              <a:t>22.2 ppm</a:t>
            </a:r>
          </a:p>
        </p:txBody>
      </p:sp>
    </p:spTree>
    <p:extLst>
      <p:ext uri="{BB962C8B-B14F-4D97-AF65-F5344CB8AC3E}">
        <p14:creationId xmlns:p14="http://schemas.microsoft.com/office/powerpoint/2010/main" val="3778764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3B5AB-6D7D-4FC1-B5C6-09E766A402C6}"/>
              </a:ext>
            </a:extLst>
          </p:cNvPr>
          <p:cNvSpPr>
            <a:spLocks noGrp="1"/>
          </p:cNvSpPr>
          <p:nvPr>
            <p:ph type="title"/>
          </p:nvPr>
        </p:nvSpPr>
        <p:spPr/>
        <p:txBody>
          <a:bodyPr/>
          <a:lstStyle/>
          <a:p>
            <a:r>
              <a:rPr lang="en-US" dirty="0"/>
              <a:t>Conclusion – The Human Element</a:t>
            </a:r>
          </a:p>
        </p:txBody>
      </p:sp>
      <p:sp>
        <p:nvSpPr>
          <p:cNvPr id="3" name="Content Placeholder 2">
            <a:extLst>
              <a:ext uri="{FF2B5EF4-FFF2-40B4-BE49-F238E27FC236}">
                <a16:creationId xmlns:a16="http://schemas.microsoft.com/office/drawing/2014/main" id="{C8AE2905-ECB4-40EB-8477-27E6BDC9A7D7}"/>
              </a:ext>
            </a:extLst>
          </p:cNvPr>
          <p:cNvSpPr>
            <a:spLocks noGrp="1"/>
          </p:cNvSpPr>
          <p:nvPr>
            <p:ph idx="1"/>
          </p:nvPr>
        </p:nvSpPr>
        <p:spPr>
          <a:xfrm>
            <a:off x="1244600" y="1890876"/>
            <a:ext cx="11633200" cy="3557424"/>
          </a:xfrm>
        </p:spPr>
        <p:txBody>
          <a:bodyPr numCol="3"/>
          <a:lstStyle/>
          <a:p>
            <a:pPr marL="0" indent="0">
              <a:buNone/>
            </a:pPr>
            <a:r>
              <a:rPr lang="en-US" sz="2400" b="1" dirty="0">
                <a:solidFill>
                  <a:schemeClr val="accent6">
                    <a:lumMod val="60000"/>
                    <a:lumOff val="40000"/>
                  </a:schemeClr>
                </a:solidFill>
              </a:rPr>
              <a:t>Sports</a:t>
            </a:r>
          </a:p>
          <a:p>
            <a:pPr marL="0" indent="0">
              <a:buNone/>
            </a:pPr>
            <a:r>
              <a:rPr lang="en-US" dirty="0"/>
              <a:t>Baseball</a:t>
            </a:r>
          </a:p>
          <a:p>
            <a:r>
              <a:rPr lang="en-US" dirty="0"/>
              <a:t>More Homeruns</a:t>
            </a:r>
          </a:p>
          <a:p>
            <a:r>
              <a:rPr lang="en-US" dirty="0"/>
              <a:t>More strikeouts</a:t>
            </a:r>
          </a:p>
          <a:p>
            <a:r>
              <a:rPr lang="en-US" dirty="0"/>
              <a:t>Viewing numbers </a:t>
            </a:r>
          </a:p>
          <a:p>
            <a:pPr marL="0" indent="0">
              <a:buNone/>
            </a:pPr>
            <a:r>
              <a:rPr lang="en-US" dirty="0"/>
              <a:t>Basketball</a:t>
            </a:r>
          </a:p>
          <a:p>
            <a:r>
              <a:rPr lang="en-US" dirty="0"/>
              <a:t>More 3-pointers</a:t>
            </a:r>
          </a:p>
          <a:p>
            <a:r>
              <a:rPr lang="en-US" dirty="0"/>
              <a:t>Viewing numbers </a:t>
            </a:r>
          </a:p>
          <a:p>
            <a:pPr marL="0" indent="0">
              <a:buNone/>
            </a:pPr>
            <a:r>
              <a:rPr lang="en-US" sz="2400" b="1" dirty="0">
                <a:solidFill>
                  <a:schemeClr val="accent6">
                    <a:lumMod val="60000"/>
                    <a:lumOff val="40000"/>
                  </a:schemeClr>
                </a:solidFill>
              </a:rPr>
              <a:t>Art</a:t>
            </a:r>
          </a:p>
          <a:p>
            <a:pPr marL="0" indent="0">
              <a:buNone/>
            </a:pPr>
            <a:r>
              <a:rPr lang="en-US" dirty="0">
                <a:solidFill>
                  <a:schemeClr val="tx1"/>
                </a:solidFill>
              </a:rPr>
              <a:t>NFTs</a:t>
            </a:r>
          </a:p>
          <a:p>
            <a:r>
              <a:rPr lang="en-US" dirty="0">
                <a:solidFill>
                  <a:schemeClr val="tx1"/>
                </a:solidFill>
              </a:rPr>
              <a:t>Algorithm designed art.</a:t>
            </a:r>
          </a:p>
          <a:p>
            <a:r>
              <a:rPr lang="en-US" dirty="0">
                <a:solidFill>
                  <a:schemeClr val="tx1"/>
                </a:solidFill>
              </a:rPr>
              <a:t>Human eye filter</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marL="0" indent="0">
              <a:buNone/>
            </a:pPr>
            <a:r>
              <a:rPr lang="en-US" sz="2400" b="1" dirty="0">
                <a:solidFill>
                  <a:schemeClr val="accent6">
                    <a:lumMod val="60000"/>
                    <a:lumOff val="40000"/>
                  </a:schemeClr>
                </a:solidFill>
              </a:rPr>
              <a:t>Recipes</a:t>
            </a:r>
          </a:p>
          <a:p>
            <a:pPr marL="0" indent="0">
              <a:buNone/>
            </a:pPr>
            <a:r>
              <a:rPr lang="en-US" dirty="0">
                <a:solidFill>
                  <a:schemeClr val="tx1"/>
                </a:solidFill>
              </a:rPr>
              <a:t>Whiskey</a:t>
            </a:r>
          </a:p>
          <a:p>
            <a:pPr marL="0" indent="0">
              <a:buNone/>
            </a:pPr>
            <a:r>
              <a:rPr lang="en-US" dirty="0">
                <a:solidFill>
                  <a:schemeClr val="tx1"/>
                </a:solidFill>
              </a:rPr>
              <a:t>Perfumes</a:t>
            </a:r>
          </a:p>
          <a:p>
            <a:pPr marL="0" indent="0">
              <a:buNone/>
            </a:pPr>
            <a:r>
              <a:rPr lang="en-US" dirty="0">
                <a:solidFill>
                  <a:schemeClr val="tx1"/>
                </a:solidFill>
              </a:rPr>
              <a:t>Desserts</a:t>
            </a:r>
          </a:p>
          <a:p>
            <a:pPr marL="0" indent="0">
              <a:buNone/>
            </a:pPr>
            <a:r>
              <a:rPr lang="en-US" dirty="0">
                <a:solidFill>
                  <a:schemeClr val="tx1"/>
                </a:solidFill>
              </a:rPr>
              <a:t>Medicines</a:t>
            </a:r>
          </a:p>
          <a:p>
            <a:pPr marL="0" indent="0">
              <a:buNone/>
            </a:pPr>
            <a:r>
              <a:rPr lang="en-US" dirty="0">
                <a:solidFill>
                  <a:schemeClr val="tx1"/>
                </a:solidFill>
              </a:rPr>
              <a:t>Clothing</a:t>
            </a:r>
          </a:p>
        </p:txBody>
      </p:sp>
      <p:sp>
        <p:nvSpPr>
          <p:cNvPr id="5" name="TextBox 4">
            <a:extLst>
              <a:ext uri="{FF2B5EF4-FFF2-40B4-BE49-F238E27FC236}">
                <a16:creationId xmlns:a16="http://schemas.microsoft.com/office/drawing/2014/main" id="{33D5368E-C5F3-40B9-BC6E-3FE31E46F386}"/>
              </a:ext>
            </a:extLst>
          </p:cNvPr>
          <p:cNvSpPr txBox="1"/>
          <p:nvPr/>
        </p:nvSpPr>
        <p:spPr>
          <a:xfrm>
            <a:off x="2710888" y="6369954"/>
            <a:ext cx="6096000" cy="369332"/>
          </a:xfrm>
          <a:prstGeom prst="rect">
            <a:avLst/>
          </a:prstGeom>
          <a:noFill/>
        </p:spPr>
        <p:txBody>
          <a:bodyPr wrap="square">
            <a:spAutoFit/>
          </a:bodyPr>
          <a:lstStyle/>
          <a:p>
            <a:pPr algn="ctr"/>
            <a:r>
              <a:rPr lang="en-US" b="1" i="0" dirty="0">
                <a:solidFill>
                  <a:schemeClr val="accent1">
                    <a:lumMod val="75000"/>
                  </a:schemeClr>
                </a:solidFill>
                <a:effectLst/>
                <a:latin typeface="Calibri" panose="020F0502020204030204" pitchFamily="34" charset="0"/>
              </a:rPr>
              <a:t>“our [_____]s are enjoyed by people, not machines”</a:t>
            </a:r>
            <a:endParaRPr lang="en-US" dirty="0"/>
          </a:p>
        </p:txBody>
      </p:sp>
      <p:sp>
        <p:nvSpPr>
          <p:cNvPr id="9" name="Arrow: Down 8">
            <a:extLst>
              <a:ext uri="{FF2B5EF4-FFF2-40B4-BE49-F238E27FC236}">
                <a16:creationId xmlns:a16="http://schemas.microsoft.com/office/drawing/2014/main" id="{6D410DFE-26B1-4E05-BB06-EB015F71C641}"/>
              </a:ext>
            </a:extLst>
          </p:cNvPr>
          <p:cNvSpPr/>
          <p:nvPr/>
        </p:nvSpPr>
        <p:spPr>
          <a:xfrm>
            <a:off x="3327400" y="3829050"/>
            <a:ext cx="91440" cy="1828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Arrow: Up 9">
            <a:extLst>
              <a:ext uri="{FF2B5EF4-FFF2-40B4-BE49-F238E27FC236}">
                <a16:creationId xmlns:a16="http://schemas.microsoft.com/office/drawing/2014/main" id="{63C0C017-6DA3-443C-9126-613056935C01}"/>
              </a:ext>
            </a:extLst>
          </p:cNvPr>
          <p:cNvSpPr/>
          <p:nvPr/>
        </p:nvSpPr>
        <p:spPr>
          <a:xfrm>
            <a:off x="3327400" y="5017770"/>
            <a:ext cx="91440" cy="182880"/>
          </a:xfrm>
          <a:prstGeom prst="upArrow">
            <a:avLst/>
          </a:prstGeom>
          <a:solidFill>
            <a:schemeClr val="tx2">
              <a:lumMod val="25000"/>
              <a:lumOff val="75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D6891B9-BEBD-4691-A952-34EBBFA990DE}"/>
              </a:ext>
            </a:extLst>
          </p:cNvPr>
          <p:cNvPicPr>
            <a:picLocks noChangeAspect="1"/>
          </p:cNvPicPr>
          <p:nvPr/>
        </p:nvPicPr>
        <p:blipFill>
          <a:blip r:embed="rId2"/>
          <a:stretch>
            <a:fillRect/>
          </a:stretch>
        </p:blipFill>
        <p:spPr>
          <a:xfrm>
            <a:off x="5402308" y="3752139"/>
            <a:ext cx="1669851" cy="1981911"/>
          </a:xfrm>
          <a:prstGeom prst="rect">
            <a:avLst/>
          </a:prstGeom>
        </p:spPr>
      </p:pic>
      <p:sp>
        <p:nvSpPr>
          <p:cNvPr id="13" name="TextBox 12">
            <a:extLst>
              <a:ext uri="{FF2B5EF4-FFF2-40B4-BE49-F238E27FC236}">
                <a16:creationId xmlns:a16="http://schemas.microsoft.com/office/drawing/2014/main" id="{950AFF65-2461-47C7-B08A-D7B78F3AA095}"/>
              </a:ext>
            </a:extLst>
          </p:cNvPr>
          <p:cNvSpPr txBox="1"/>
          <p:nvPr/>
        </p:nvSpPr>
        <p:spPr>
          <a:xfrm>
            <a:off x="5630808" y="5773054"/>
            <a:ext cx="1212850" cy="261610"/>
          </a:xfrm>
          <a:prstGeom prst="rect">
            <a:avLst/>
          </a:prstGeom>
          <a:noFill/>
        </p:spPr>
        <p:txBody>
          <a:bodyPr wrap="square" rtlCol="0">
            <a:spAutoFit/>
          </a:bodyPr>
          <a:lstStyle/>
          <a:p>
            <a:pPr algn="ctr"/>
            <a:r>
              <a:rPr lang="en-US" sz="1100" dirty="0"/>
              <a:t>Figure 5</a:t>
            </a:r>
          </a:p>
        </p:txBody>
      </p:sp>
    </p:spTree>
    <p:extLst>
      <p:ext uri="{BB962C8B-B14F-4D97-AF65-F5344CB8AC3E}">
        <p14:creationId xmlns:p14="http://schemas.microsoft.com/office/powerpoint/2010/main" val="295864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84779-88E1-4409-A01A-0E34A9CDB58C}"/>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BB99EBBD-D9B9-44DC-B3C2-3AC4D020B89A}"/>
              </a:ext>
            </a:extLst>
          </p:cNvPr>
          <p:cNvSpPr>
            <a:spLocks noGrp="1"/>
          </p:cNvSpPr>
          <p:nvPr>
            <p:ph idx="1"/>
          </p:nvPr>
        </p:nvSpPr>
        <p:spPr/>
        <p:txBody>
          <a:bodyPr>
            <a:normAutofit fontScale="92500" lnSpcReduction="10000"/>
          </a:bodyPr>
          <a:lstStyle/>
          <a:p>
            <a:pPr marL="0" indent="0">
              <a:buNone/>
            </a:pPr>
            <a:r>
              <a:rPr lang="en-US" sz="1400" b="1" dirty="0"/>
              <a:t>Articles</a:t>
            </a:r>
          </a:p>
          <a:p>
            <a:r>
              <a:rPr lang="en-US" sz="1400" dirty="0">
                <a:hlinkClick r:id="rId2"/>
              </a:rPr>
              <a:t>https://www.forbes.com/sites/bernardmarr/2021/04/16/artificial-intelligence-and-whisky-making-the-perfect-blend/?sh=1e63cac1942b</a:t>
            </a:r>
            <a:endParaRPr lang="en-US" sz="1400" dirty="0"/>
          </a:p>
          <a:p>
            <a:r>
              <a:rPr lang="en-US" sz="1400" dirty="0">
                <a:hlinkClick r:id="rId3"/>
              </a:rPr>
              <a:t>https://mackmyra.co.uk/products/intelligens-ai-01</a:t>
            </a:r>
            <a:endParaRPr lang="en-US" sz="1400" dirty="0"/>
          </a:p>
          <a:p>
            <a:r>
              <a:rPr lang="en-US" sz="1400" dirty="0">
                <a:hlinkClick r:id="rId4"/>
              </a:rPr>
              <a:t>https://www.fourkind.com/work/mackmyra</a:t>
            </a:r>
            <a:endParaRPr lang="en-US" sz="1400" dirty="0"/>
          </a:p>
          <a:p>
            <a:r>
              <a:rPr lang="en-US" sz="1400" dirty="0">
                <a:hlinkClick r:id="rId5"/>
              </a:rPr>
              <a:t>https://thewhiskeywash.com/whiskey-styles/scotch-whiskey/scotch-peat-marriage-made-scotland/</a:t>
            </a:r>
            <a:endParaRPr lang="en-US" sz="1400" dirty="0"/>
          </a:p>
          <a:p>
            <a:pPr marL="0" indent="0">
              <a:buNone/>
            </a:pPr>
            <a:r>
              <a:rPr lang="en-US" sz="1400" b="1" dirty="0"/>
              <a:t>Figures</a:t>
            </a:r>
          </a:p>
          <a:p>
            <a:r>
              <a:rPr lang="en-US" sz="1400" dirty="0"/>
              <a:t>Figure 1 - </a:t>
            </a:r>
            <a:r>
              <a:rPr lang="en-US" sz="1400" dirty="0">
                <a:hlinkClick r:id="rId6"/>
              </a:rPr>
              <a:t>https://www.compassboxwhisky.com/whiskymakers/</a:t>
            </a:r>
            <a:endParaRPr lang="en-US" sz="1400" dirty="0"/>
          </a:p>
          <a:p>
            <a:r>
              <a:rPr lang="en-US" sz="1400" dirty="0"/>
              <a:t>Figure 2 - </a:t>
            </a:r>
            <a:r>
              <a:rPr lang="en-US" sz="1400" dirty="0">
                <a:hlinkClick r:id="rId3"/>
              </a:rPr>
              <a:t>https://mackmyra.co.uk/products/intelligens-ai-01</a:t>
            </a:r>
            <a:endParaRPr lang="en-US" sz="1400" dirty="0"/>
          </a:p>
          <a:p>
            <a:r>
              <a:rPr lang="en-US" sz="1400" dirty="0"/>
              <a:t>Figure 3 - </a:t>
            </a:r>
            <a:r>
              <a:rPr lang="en-US" sz="1400" dirty="0">
                <a:hlinkClick r:id="rId7"/>
              </a:rPr>
              <a:t>https://developers.google.com/machine-learning/gan/gan_structure</a:t>
            </a:r>
            <a:endParaRPr lang="en-US" sz="1400" dirty="0"/>
          </a:p>
          <a:p>
            <a:r>
              <a:rPr lang="en-US" sz="1400" dirty="0"/>
              <a:t>Figure 4 - </a:t>
            </a:r>
            <a:r>
              <a:rPr lang="en-US" sz="1400" dirty="0">
                <a:hlinkClick r:id="rId8"/>
              </a:rPr>
              <a:t>https://www.compassboxwhisky.com/whiskies/the-peat-monster</a:t>
            </a:r>
            <a:endParaRPr lang="en-US" sz="1400" dirty="0"/>
          </a:p>
          <a:p>
            <a:r>
              <a:rPr lang="en-US" sz="1400" dirty="0"/>
              <a:t>Figure 5 - </a:t>
            </a:r>
            <a:r>
              <a:rPr lang="en-US" sz="1400" dirty="0">
                <a:hlinkClick r:id="rId9"/>
              </a:rPr>
              <a:t>https://perfect-revolve-e25.notion.site/Algorithmic-Art-44c51193844548899969c7e7d904db98</a:t>
            </a:r>
            <a:endParaRPr lang="en-US" sz="1400" dirty="0"/>
          </a:p>
        </p:txBody>
      </p:sp>
    </p:spTree>
    <p:extLst>
      <p:ext uri="{BB962C8B-B14F-4D97-AF65-F5344CB8AC3E}">
        <p14:creationId xmlns:p14="http://schemas.microsoft.com/office/powerpoint/2010/main" val="3619078549"/>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312E1C"/>
      </a:dk2>
      <a:lt2>
        <a:srgbClr val="F0F3F1"/>
      </a:lt2>
      <a:accent1>
        <a:srgbClr val="C34D92"/>
      </a:accent1>
      <a:accent2>
        <a:srgbClr val="B13BB1"/>
      </a:accent2>
      <a:accent3>
        <a:srgbClr val="924DC3"/>
      </a:accent3>
      <a:accent4>
        <a:srgbClr val="5D4AB8"/>
      </a:accent4>
      <a:accent5>
        <a:srgbClr val="4D6AC3"/>
      </a:accent5>
      <a:accent6>
        <a:srgbClr val="3B8AB1"/>
      </a:accent6>
      <a:hlink>
        <a:srgbClr val="3F4ABF"/>
      </a:hlink>
      <a:folHlink>
        <a:srgbClr val="7F7F7F"/>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201</TotalTime>
  <Words>617</Words>
  <Application>Microsoft Office PowerPoint</Application>
  <PresentationFormat>Widescreen</PresentationFormat>
  <Paragraphs>92</Paragraphs>
  <Slides>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Muli</vt:lpstr>
      <vt:lpstr>Univers</vt:lpstr>
      <vt:lpstr>Univers Condensed</vt:lpstr>
      <vt:lpstr>Wingdings 2</vt:lpstr>
      <vt:lpstr>DividendVTI</vt:lpstr>
      <vt:lpstr>Data Science</vt:lpstr>
      <vt:lpstr>Scotch Whisky Background</vt:lpstr>
      <vt:lpstr>Peat</vt:lpstr>
      <vt:lpstr>MackmyrA</vt:lpstr>
      <vt:lpstr>FourKind</vt:lpstr>
      <vt:lpstr>Future</vt:lpstr>
      <vt:lpstr>Conclusion – The Human Element</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Dane Holmes</dc:creator>
  <cp:lastModifiedBy>Dane Holmes</cp:lastModifiedBy>
  <cp:revision>1</cp:revision>
  <dcterms:created xsi:type="dcterms:W3CDTF">2021-12-07T15:25:42Z</dcterms:created>
  <dcterms:modified xsi:type="dcterms:W3CDTF">2021-12-07T20:56:44Z</dcterms:modified>
</cp:coreProperties>
</file>