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33" r:id="rId14"/>
    <p:sldId id="402" r:id="rId15"/>
    <p:sldId id="416" r:id="rId16"/>
    <p:sldId id="428" r:id="rId17"/>
    <p:sldId id="429" r:id="rId18"/>
    <p:sldId id="417" r:id="rId19"/>
    <p:sldId id="430" r:id="rId20"/>
    <p:sldId id="431" r:id="rId21"/>
    <p:sldId id="432" r:id="rId22"/>
    <p:sldId id="409" r:id="rId23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52"/>
    <a:srgbClr val="166949"/>
    <a:srgbClr val="7A7A7A"/>
    <a:srgbClr val="009CDE"/>
    <a:srgbClr val="414141"/>
    <a:srgbClr val="D0006F"/>
    <a:srgbClr val="768692"/>
    <a:srgbClr val="B7C9D3"/>
    <a:srgbClr val="FFFFF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9227" autoAdjust="0"/>
  </p:normalViewPr>
  <p:slideViewPr>
    <p:cSldViewPr snapToGrid="0" snapToObjects="1">
      <p:cViewPr varScale="1">
        <p:scale>
          <a:sx n="106" d="100"/>
          <a:sy n="106" d="100"/>
        </p:scale>
        <p:origin x="990" y="102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10/04/2017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10/04/2017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Background on Ticketmaster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Ticketmaster is ancient compared to most technology companies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recently celebrated our 40</a:t>
            </a:r>
            <a:r>
              <a:rPr lang="en-US" baseline="30000" dirty="0"/>
              <a:t>th</a:t>
            </a:r>
            <a:r>
              <a:rPr lang="en-US" dirty="0"/>
              <a:t> anniversary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sample of some of the technologies the Windows Platform Engineering team works with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only works with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lose the ability to use Assert-</a:t>
            </a:r>
            <a:r>
              <a:rPr lang="en-US" dirty="0" err="1"/>
              <a:t>MockCalled</a:t>
            </a:r>
            <a:r>
              <a:rPr lang="en-US" dirty="0"/>
              <a:t> for Behavior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form of Behavior verification. Even though I’m testing the value returned, it’s a static response. If we get the “Testing” response that means we invoked the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functions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you can see, 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process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asserting the values in $</a:t>
            </a:r>
            <a:r>
              <a:rPr lang="en-US" dirty="0" err="1"/>
              <a:t>arg</a:t>
            </a:r>
            <a:r>
              <a:rPr lang="en-US" dirty="0"/>
              <a:t>, you define a call specification and do some basic Behavior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test your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test Integrating with a Web API?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configuration response to Get and Post commands. The Get returns a static value. The Post echoes back the contents of the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both wrappers around the </a:t>
            </a:r>
            <a:r>
              <a:rPr lang="en-US"/>
              <a:t>.Net Nancy </a:t>
            </a:r>
            <a:r>
              <a:rPr lang="en-US" dirty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use Add-Member to effectively override the value of any Property or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Note, this method of creating a fake object requires a class with a public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unit test your </a:t>
            </a:r>
            <a:r>
              <a:rPr lang="en-US" dirty="0" err="1"/>
              <a:t>ScriptBlocks</a:t>
            </a:r>
            <a:r>
              <a:rPr lang="en-US" dirty="0"/>
              <a:t>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put a lot of logic in your </a:t>
            </a:r>
            <a:r>
              <a:rPr lang="en-US" dirty="0" err="1"/>
              <a:t>ScriptBlock</a:t>
            </a:r>
            <a:r>
              <a:rPr lang="en-US" dirty="0"/>
              <a:t>. Build a testable module then use the </a:t>
            </a:r>
            <a:r>
              <a:rPr lang="en-US" dirty="0" err="1"/>
              <a:t>ScriptBlock</a:t>
            </a:r>
            <a:r>
              <a:rPr lang="en-US" dirty="0"/>
              <a:t> to install and invoke the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0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found out Enzo Ferrari was looking to sell his company.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diligence,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Ford refused to let him remain in control of the racing division.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was now determined to beat Ferrari and outsourced development of a race car to company from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 record, all three GT40s failed to finish and a Ferrari won the race.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to on-course conditions as possible 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did all three GT40’s finished, but they swept the podium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significant part of automated testing is isolating your system under test and validating real-world conditions and oftentimes even conditions you don’t expect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to start with some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names aren’t super important. We tend to refer to everything as Mocking unless your title is QA Automation Engineer, but it’s helpful to understand the different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[go through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defs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4/10/2017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4/10/2017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4/10/2017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4/10/2017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4/10/2017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4/10/2017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4/10/2017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hunt/pssummit2017-mock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-1" b="23081"/>
          <a:stretch/>
        </p:blipFill>
        <p:spPr>
          <a:xfrm>
            <a:off x="1049903" y="787651"/>
            <a:ext cx="6996570" cy="395636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981092" y="4782672"/>
            <a:ext cx="31341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latin typeface="TM Sans" panose="020B0502030402020204" pitchFamily="34" charset="0"/>
              </a:rPr>
              <a:t>https://github.com/indented-automation/Indented.StubCommand</a:t>
            </a:r>
          </a:p>
        </p:txBody>
      </p:sp>
    </p:spTree>
    <p:extLst>
      <p:ext uri="{BB962C8B-B14F-4D97-AF65-F5344CB8AC3E}">
        <p14:creationId xmlns:p14="http://schemas.microsoft.com/office/powerpoint/2010/main" val="101778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2079" y="1745723"/>
            <a:ext cx="268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PowerShell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83301" y="3919229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230" y="3230369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051" y="1438904"/>
            <a:ext cx="8645315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'Script File'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call Demo2a-ScriptFiles.ps1'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function:C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:\Source\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TMGit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Chris.Hunt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\pssummit2017-mocking\Demo2a-ScriptFiles.ps1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= {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C:\Source\TMGit\Chris.Hunt\pssummit2017-mocking\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Demo2a-ScriptFiles.ps1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271" y="877543"/>
            <a:ext cx="27879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"Original File"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1" y="862155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Demo2a-ScriptFiles.ps1 = 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8"/>
          </p:nvPr>
        </p:nvSpPr>
        <p:spPr>
          <a:xfrm>
            <a:off x="3299599" y="3879537"/>
            <a:ext cx="5618767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Script File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[+] Should call Demo2a-ScriptFiles.ps1</a:t>
            </a:r>
            <a:r>
              <a:rPr lang="en-US" sz="1200" dirty="0">
                <a:solidFill>
                  <a:srgbClr val="1669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143ms</a:t>
            </a:r>
          </a:p>
        </p:txBody>
      </p:sp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21" y="880230"/>
            <a:ext cx="6199133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'Binaries'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LocalHost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@'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Pinging LOCALHOST [::1] with 32 bytes of data: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 statistics for ::1: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Packets: Sent = 2, Received = 2, Lost = 0 (0% loss),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Approximate round trip times in milli-seconds: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Minimum = 0ms, Maximum = 0ms, Average = 0ms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'@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localhost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Match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'0% loss'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2083" y="1282150"/>
            <a:ext cx="5615640" cy="255454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'Binaries Again'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'Pseudo-Behavior Verification'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args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remotehost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remotehost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171245" y="4671579"/>
            <a:ext cx="3249109" cy="284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https://github.com/toenuff/</a:t>
            </a:r>
            <a:r>
              <a:rPr lang="en-US" b="1" dirty="0"/>
              <a:t>flancy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676021" y="4671580"/>
            <a:ext cx="3249109" cy="2849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https://github.com/Jaykul/</a:t>
            </a:r>
            <a:r>
              <a:rPr lang="en-US" b="1" dirty="0"/>
              <a:t>NancyPS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711" y="790907"/>
            <a:ext cx="8024954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Import-Module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flancy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Flancy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webschema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Get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Post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'/nodes/'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System.IO.StreamReader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, `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System.Text.Encoding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::UTF8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ReadToEnd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@{Path=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Headers=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.Headers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Query=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.Query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Method=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.Method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Body=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 |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ConvertTo-Json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-depth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Error } }</a:t>
            </a: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Start-Sleep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-Seconds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8358" y="961711"/>
            <a:ext cx="64796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Nodes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Start-Job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FilePath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.\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Demo4a.ps1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"Verify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Flancy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Server is running"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"Should respond"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Invoke-</a:t>
            </a:r>
            <a:r>
              <a:rPr lang="en-US" sz="1600" dirty="0" err="1">
                <a:solidFill>
                  <a:srgbClr val="DCDCAA"/>
                </a:solidFill>
                <a:latin typeface="Fira Code" panose="020B0509050000020004" pitchFamily="49" charset="0"/>
              </a:rPr>
              <a:t>RestMethod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Stop-Job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Remove-Job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530" y="2115250"/>
            <a:ext cx="864531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-TypeName Diagnostics.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ProcessName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"IMadeItUp.exe"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ID -Value {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321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ScriptMethod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Kill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"Killed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$($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this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.id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25530" y="830179"/>
            <a:ext cx="8645314" cy="978809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 &gt; New-Object -TypeName Diagnostics.Process -Property @{Name = "IMadeItUp.exe" }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: The value supplied is not valid, or the property is read-only. Change the value, and then try again.</a:t>
            </a:r>
            <a:b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At line:1 char:7+ $ps = New-Object -TypeName Diagnostics.Process -Property @{Name = "IM 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5013" y="3258252"/>
            <a:ext cx="678583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Handles  NPM(K)    PM(K)      WS(K)     CPU(s)     Id  SI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ProcessName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-------  ------    -----      -----     ------     --  -- -----------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              0        0          0               321     IMadeItUp.exe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.kill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Killed 321</a:t>
            </a: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ScriptBlocks</a:t>
            </a:r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94" y="946348"/>
            <a:ext cx="6100420" cy="249299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Get-Process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Mock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'Mocked PS'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It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 Mock Get-Process'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		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.Invoke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	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-Times 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8"/>
          </p:nvPr>
        </p:nvSpPr>
        <p:spPr>
          <a:xfrm>
            <a:off x="3299600" y="3879537"/>
            <a:ext cx="4911894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</a:t>
            </a:r>
            <a:r>
              <a:rPr lang="en-US" sz="1200" dirty="0" err="1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[+]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Should Mock Get-Process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83ms</a:t>
            </a:r>
          </a:p>
        </p:txBody>
      </p:sp>
    </p:spTree>
    <p:extLst>
      <p:ext uri="{BB962C8B-B14F-4D97-AF65-F5344CB8AC3E}">
        <p14:creationId xmlns:p14="http://schemas.microsoft.com/office/powerpoint/2010/main" val="214675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Review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0"/>
            <a:ext cx="8550273" cy="3785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 trying to verify with your test?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 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call the things you think it’s supposed to call with the correct parameters?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return data with the structure and values you expected?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A lot of the times you have to verify State in order to verify Behavior with the tools we have available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advantage of how </a:t>
            </a:r>
            <a:r>
              <a:rPr lang="en-US" b="1" dirty="0"/>
              <a:t>dynamic</a:t>
            </a:r>
            <a:r>
              <a:rPr lang="en-US" dirty="0"/>
              <a:t> PowerShell is and don’t fight it (Just don’t go crazy)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If you add imperative code to your tests, you could be adding bugs to your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Additional Resources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https://github.com/cdhunt/pssummit2017-mocking</a:t>
            </a:r>
            <a:endParaRPr lang="en-US" dirty="0"/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u="sng" dirty="0" err="1"/>
              <a:t>xUnit</a:t>
            </a:r>
            <a:r>
              <a:rPr lang="en-US" u="sng" dirty="0"/>
              <a:t> Test Patterns: Refactoring Test Code</a:t>
            </a:r>
            <a:r>
              <a:rPr lang="en-US" dirty="0"/>
              <a:t> by Gerard </a:t>
            </a:r>
            <a:r>
              <a:rPr lang="en-US" dirty="0" err="1"/>
              <a:t>Meszaros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5468" y="2049780"/>
            <a:ext cx="224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 Servers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570" y="2616536"/>
            <a:ext cx="68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Xen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1896" y="3150467"/>
            <a:ext cx="7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AWS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1024" y="3381299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1369" y="342036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2504" y="363751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3397" y="4156558"/>
            <a:ext cx="167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Kubernetes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2747" y="2606039"/>
            <a:ext cx="175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Prometheus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2974" y="2729372"/>
            <a:ext cx="125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Telegraf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192" y="3847320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ELK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a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 Test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530" y="837006"/>
            <a:ext cx="8645315" cy="4154984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200" dirty="0">
                <a:solidFill>
                  <a:srgbClr val="608B4E"/>
                </a:solidFill>
                <a:latin typeface="Fira Code" panose="020B0509050000020004" pitchFamily="49" charset="0"/>
              </a:rPr>
              <a:t># Behavior Verification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only call GCI 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-Times 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'C:\bar'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 } }</a:t>
            </a:r>
          </a:p>
        </p:txBody>
      </p:sp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51" y="961711"/>
            <a:ext cx="85619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Select-Object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-First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ExpandProperty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Name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'Stub'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608B4E"/>
                </a:solidFill>
                <a:latin typeface="Fira Code" panose="020B0509050000020004" pitchFamily="49" charset="0"/>
              </a:rPr>
              <a:t># State Verification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@{Name=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"test.txt"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            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LastWriteTime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Get-Date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"2000-01-01"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'Should return test.txt'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C:\Whatever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'test.txt'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608d996-f921-4209-962b-af552f1375e0"/>
    <ds:schemaRef ds:uri="6eed6d30-21cb-4d2a-afd5-64247d3e7b9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14422</TotalTime>
  <Words>1579</Words>
  <Application>Microsoft Office PowerPoint</Application>
  <PresentationFormat>On-screen Show (16:9)</PresentationFormat>
  <Paragraphs>275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1694</cp:revision>
  <cp:lastPrinted>2015-08-18T16:25:58Z</cp:lastPrinted>
  <dcterms:created xsi:type="dcterms:W3CDTF">2015-06-12T12:18:29Z</dcterms:created>
  <dcterms:modified xsi:type="dcterms:W3CDTF">2017-04-10T20:02:02Z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