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422" r:id="rId5"/>
    <p:sldId id="308" r:id="rId6"/>
    <p:sldId id="403" r:id="rId7"/>
    <p:sldId id="423" r:id="rId8"/>
    <p:sldId id="424" r:id="rId9"/>
    <p:sldId id="425" r:id="rId10"/>
    <p:sldId id="408" r:id="rId11"/>
    <p:sldId id="426" r:id="rId12"/>
    <p:sldId id="427" r:id="rId13"/>
    <p:sldId id="402" r:id="rId14"/>
    <p:sldId id="416" r:id="rId15"/>
    <p:sldId id="417" r:id="rId16"/>
    <p:sldId id="418" r:id="rId17"/>
    <p:sldId id="419" r:id="rId18"/>
    <p:sldId id="420" r:id="rId19"/>
    <p:sldId id="409" r:id="rId20"/>
    <p:sldId id="421" r:id="rId21"/>
  </p:sldIdLst>
  <p:sldSz cx="9144000" cy="5143500" type="screen16x9"/>
  <p:notesSz cx="6858000" cy="9144000"/>
  <p:defaultTextStyle>
    <a:defPPr>
      <a:defRPr lang="en-US"/>
    </a:defPPr>
    <a:lvl1pPr marL="0" algn="l" defTabSz="424406" rtl="0" eaLnBrk="1" latinLnBrk="0" hangingPunct="1">
      <a:defRPr sz="1700" kern="1200">
        <a:solidFill>
          <a:schemeClr val="tx1"/>
        </a:solidFill>
        <a:latin typeface="+mn-lt"/>
        <a:ea typeface="+mn-ea"/>
        <a:cs typeface="+mn-cs"/>
      </a:defRPr>
    </a:lvl1pPr>
    <a:lvl2pPr marL="424406" algn="l" defTabSz="424406" rtl="0" eaLnBrk="1" latinLnBrk="0" hangingPunct="1">
      <a:defRPr sz="1700" kern="1200">
        <a:solidFill>
          <a:schemeClr val="tx1"/>
        </a:solidFill>
        <a:latin typeface="+mn-lt"/>
        <a:ea typeface="+mn-ea"/>
        <a:cs typeface="+mn-cs"/>
      </a:defRPr>
    </a:lvl2pPr>
    <a:lvl3pPr marL="848811" algn="l" defTabSz="424406" rtl="0" eaLnBrk="1" latinLnBrk="0" hangingPunct="1">
      <a:defRPr sz="1700" kern="1200">
        <a:solidFill>
          <a:schemeClr val="tx1"/>
        </a:solidFill>
        <a:latin typeface="+mn-lt"/>
        <a:ea typeface="+mn-ea"/>
        <a:cs typeface="+mn-cs"/>
      </a:defRPr>
    </a:lvl3pPr>
    <a:lvl4pPr marL="1273215" algn="l" defTabSz="424406" rtl="0" eaLnBrk="1" latinLnBrk="0" hangingPunct="1">
      <a:defRPr sz="1700" kern="1200">
        <a:solidFill>
          <a:schemeClr val="tx1"/>
        </a:solidFill>
        <a:latin typeface="+mn-lt"/>
        <a:ea typeface="+mn-ea"/>
        <a:cs typeface="+mn-cs"/>
      </a:defRPr>
    </a:lvl4pPr>
    <a:lvl5pPr marL="1697621" algn="l" defTabSz="424406" rtl="0" eaLnBrk="1" latinLnBrk="0" hangingPunct="1">
      <a:defRPr sz="1700" kern="1200">
        <a:solidFill>
          <a:schemeClr val="tx1"/>
        </a:solidFill>
        <a:latin typeface="+mn-lt"/>
        <a:ea typeface="+mn-ea"/>
        <a:cs typeface="+mn-cs"/>
      </a:defRPr>
    </a:lvl5pPr>
    <a:lvl6pPr marL="2122026" algn="l" defTabSz="424406" rtl="0" eaLnBrk="1" latinLnBrk="0" hangingPunct="1">
      <a:defRPr sz="1700" kern="1200">
        <a:solidFill>
          <a:schemeClr val="tx1"/>
        </a:solidFill>
        <a:latin typeface="+mn-lt"/>
        <a:ea typeface="+mn-ea"/>
        <a:cs typeface="+mn-cs"/>
      </a:defRPr>
    </a:lvl6pPr>
    <a:lvl7pPr marL="2546432" algn="l" defTabSz="424406" rtl="0" eaLnBrk="1" latinLnBrk="0" hangingPunct="1">
      <a:defRPr sz="1700" kern="1200">
        <a:solidFill>
          <a:schemeClr val="tx1"/>
        </a:solidFill>
        <a:latin typeface="+mn-lt"/>
        <a:ea typeface="+mn-ea"/>
        <a:cs typeface="+mn-cs"/>
      </a:defRPr>
    </a:lvl7pPr>
    <a:lvl8pPr marL="2970837" algn="l" defTabSz="424406" rtl="0" eaLnBrk="1" latinLnBrk="0" hangingPunct="1">
      <a:defRPr sz="1700" kern="1200">
        <a:solidFill>
          <a:schemeClr val="tx1"/>
        </a:solidFill>
        <a:latin typeface="+mn-lt"/>
        <a:ea typeface="+mn-ea"/>
        <a:cs typeface="+mn-cs"/>
      </a:defRPr>
    </a:lvl8pPr>
    <a:lvl9pPr marL="3395242" algn="l" defTabSz="424406"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5">
          <p15:clr>
            <a:srgbClr val="A4A3A4"/>
          </p15:clr>
        </p15:guide>
        <p15:guide id="2" pos="17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e Walker" initials="MW" lastIdx="2" clrIdx="0">
    <p:extLst>
      <p:ext uri="{19B8F6BF-5375-455C-9EA6-DF929625EA0E}">
        <p15:presenceInfo xmlns:p15="http://schemas.microsoft.com/office/powerpoint/2012/main" userId="S-1-5-21-304742085-4023170951-4043297385-1839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7A7A"/>
    <a:srgbClr val="009CDE"/>
    <a:srgbClr val="414141"/>
    <a:srgbClr val="D0006F"/>
    <a:srgbClr val="768692"/>
    <a:srgbClr val="B7C9D3"/>
    <a:srgbClr val="FFFFFF"/>
    <a:srgbClr val="B3B3B3"/>
    <a:srgbClr val="F2F2F2"/>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8" autoAdjust="0"/>
    <p:restoredTop sz="89227" autoAdjust="0"/>
  </p:normalViewPr>
  <p:slideViewPr>
    <p:cSldViewPr snapToGrid="0" snapToObjects="1">
      <p:cViewPr varScale="1">
        <p:scale>
          <a:sx n="135" d="100"/>
          <a:sy n="135" d="100"/>
        </p:scale>
        <p:origin x="954" y="108"/>
      </p:cViewPr>
      <p:guideLst>
        <p:guide orient="horz" pos="3075"/>
        <p:guide pos="172"/>
      </p:guideLst>
    </p:cSldViewPr>
  </p:slideViewPr>
  <p:outlineViewPr>
    <p:cViewPr>
      <p:scale>
        <a:sx n="33" d="100"/>
        <a:sy n="33" d="100"/>
      </p:scale>
      <p:origin x="0" y="404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F0360C-9056-C14A-BCFB-ED74D9563C93}" type="datetimeFigureOut">
              <a:rPr lang="en-GB"/>
              <a:pPr/>
              <a:t>31/03/2017</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C1DAF8-2DA4-DD4D-ABF3-4975698FCF1F}" type="slidenum">
              <a:rPr/>
              <a:pPr/>
              <a:t>‹#›</a:t>
            </a:fld>
            <a:endParaRPr lang="en-GB"/>
          </a:p>
        </p:txBody>
      </p:sp>
    </p:spTree>
    <p:extLst>
      <p:ext uri="{BB962C8B-B14F-4D97-AF65-F5344CB8AC3E}">
        <p14:creationId xmlns:p14="http://schemas.microsoft.com/office/powerpoint/2010/main" val="5165925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AC4B9B-ADFA-2B4A-92EC-606ADF46D83E}" type="datetimeFigureOut">
              <a:rPr lang="en-GB"/>
              <a:pPr/>
              <a:t>31/03/2017</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0C3CF9-2088-4345-84DE-A0500A36AC73}" type="slidenum">
              <a:rPr/>
              <a:pPr/>
              <a:t>‹#›</a:t>
            </a:fld>
            <a:endParaRPr lang="en-GB"/>
          </a:p>
        </p:txBody>
      </p:sp>
    </p:spTree>
    <p:extLst>
      <p:ext uri="{BB962C8B-B14F-4D97-AF65-F5344CB8AC3E}">
        <p14:creationId xmlns:p14="http://schemas.microsoft.com/office/powerpoint/2010/main" val="2107979774"/>
      </p:ext>
    </p:extLst>
  </p:cSld>
  <p:clrMap bg1="lt1" tx1="dk1" bg2="lt2" tx2="dk2" accent1="accent1" accent2="accent2" accent3="accent3" accent4="accent4" accent5="accent5" accent6="accent6" hlink="hlink" folHlink="folHlink"/>
  <p:hf hdr="0" ftr="0" dt="0"/>
  <p:notesStyle>
    <a:lvl1pPr marL="0" algn="l" defTabSz="372123" rtl="0" eaLnBrk="1" latinLnBrk="0" hangingPunct="1">
      <a:defRPr sz="1000" kern="1200">
        <a:solidFill>
          <a:schemeClr val="tx1"/>
        </a:solidFill>
        <a:latin typeface="+mn-lt"/>
        <a:ea typeface="+mn-ea"/>
        <a:cs typeface="+mn-cs"/>
      </a:defRPr>
    </a:lvl1pPr>
    <a:lvl2pPr marL="372123" algn="l" defTabSz="372123" rtl="0" eaLnBrk="1" latinLnBrk="0" hangingPunct="1">
      <a:defRPr sz="1000" kern="1200">
        <a:solidFill>
          <a:schemeClr val="tx1"/>
        </a:solidFill>
        <a:latin typeface="+mn-lt"/>
        <a:ea typeface="+mn-ea"/>
        <a:cs typeface="+mn-cs"/>
      </a:defRPr>
    </a:lvl2pPr>
    <a:lvl3pPr marL="744245" algn="l" defTabSz="372123" rtl="0" eaLnBrk="1" latinLnBrk="0" hangingPunct="1">
      <a:defRPr sz="1000" kern="1200">
        <a:solidFill>
          <a:schemeClr val="tx1"/>
        </a:solidFill>
        <a:latin typeface="+mn-lt"/>
        <a:ea typeface="+mn-ea"/>
        <a:cs typeface="+mn-cs"/>
      </a:defRPr>
    </a:lvl3pPr>
    <a:lvl4pPr marL="1116367" algn="l" defTabSz="372123" rtl="0" eaLnBrk="1" latinLnBrk="0" hangingPunct="1">
      <a:defRPr sz="1000" kern="1200">
        <a:solidFill>
          <a:schemeClr val="tx1"/>
        </a:solidFill>
        <a:latin typeface="+mn-lt"/>
        <a:ea typeface="+mn-ea"/>
        <a:cs typeface="+mn-cs"/>
      </a:defRPr>
    </a:lvl4pPr>
    <a:lvl5pPr marL="1488488" algn="l" defTabSz="372123" rtl="0" eaLnBrk="1" latinLnBrk="0" hangingPunct="1">
      <a:defRPr sz="1000" kern="1200">
        <a:solidFill>
          <a:schemeClr val="tx1"/>
        </a:solidFill>
        <a:latin typeface="+mn-lt"/>
        <a:ea typeface="+mn-ea"/>
        <a:cs typeface="+mn-cs"/>
      </a:defRPr>
    </a:lvl5pPr>
    <a:lvl6pPr marL="1860611" algn="l" defTabSz="372123" rtl="0" eaLnBrk="1" latinLnBrk="0" hangingPunct="1">
      <a:defRPr sz="1000" kern="1200">
        <a:solidFill>
          <a:schemeClr val="tx1"/>
        </a:solidFill>
        <a:latin typeface="+mn-lt"/>
        <a:ea typeface="+mn-ea"/>
        <a:cs typeface="+mn-cs"/>
      </a:defRPr>
    </a:lvl6pPr>
    <a:lvl7pPr marL="2232732" algn="l" defTabSz="372123" rtl="0" eaLnBrk="1" latinLnBrk="0" hangingPunct="1">
      <a:defRPr sz="1000" kern="1200">
        <a:solidFill>
          <a:schemeClr val="tx1"/>
        </a:solidFill>
        <a:latin typeface="+mn-lt"/>
        <a:ea typeface="+mn-ea"/>
        <a:cs typeface="+mn-cs"/>
      </a:defRPr>
    </a:lvl7pPr>
    <a:lvl8pPr marL="2604854" algn="l" defTabSz="372123" rtl="0" eaLnBrk="1" latinLnBrk="0" hangingPunct="1">
      <a:defRPr sz="1000" kern="1200">
        <a:solidFill>
          <a:schemeClr val="tx1"/>
        </a:solidFill>
        <a:latin typeface="+mn-lt"/>
        <a:ea typeface="+mn-ea"/>
        <a:cs typeface="+mn-cs"/>
      </a:defRPr>
    </a:lvl8pPr>
    <a:lvl9pPr marL="2976976" algn="l" defTabSz="372123"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In 1963 Ford wanted a car at Le Mans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He found out Enzo Ferrari was looking to sell his company.</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After a great deal of due diligence by Ford made an offer</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Ferrari walked out when he found out Ford refused to let him remain in control of the racing division.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Ford was now determined to beat Ferrari and outsourced development of a race car to company from England. The result was the GT40.</a:t>
            </a:r>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3</a:t>
            </a:fld>
            <a:endParaRPr lang="en-US"/>
          </a:p>
        </p:txBody>
      </p:sp>
    </p:spTree>
    <p:extLst>
      <p:ext uri="{BB962C8B-B14F-4D97-AF65-F5344CB8AC3E}">
        <p14:creationId xmlns:p14="http://schemas.microsoft.com/office/powerpoint/2010/main" val="201442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In 1964, Despite setting a lap, record all three GT40s failed to finish and a Ferrari won.</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In 1965, two GT40's were entered and both failed to finish and a Ferrari won.</a:t>
            </a:r>
          </a:p>
        </p:txBody>
      </p:sp>
      <p:sp>
        <p:nvSpPr>
          <p:cNvPr id="4" name="Slide Number Placeholder 3"/>
          <p:cNvSpPr>
            <a:spLocks noGrp="1"/>
          </p:cNvSpPr>
          <p:nvPr>
            <p:ph type="sldNum" sz="quarter" idx="10"/>
          </p:nvPr>
        </p:nvSpPr>
        <p:spPr/>
        <p:txBody>
          <a:bodyPr/>
          <a:lstStyle/>
          <a:p>
            <a:fld id="{580C3CF9-2088-4345-84DE-A0500A36AC73}" type="slidenum">
              <a:rPr lang="en-US" smtClean="0"/>
              <a:pPr/>
              <a:t>4</a:t>
            </a:fld>
            <a:endParaRPr lang="en-US"/>
          </a:p>
        </p:txBody>
      </p:sp>
    </p:spTree>
    <p:extLst>
      <p:ext uri="{BB962C8B-B14F-4D97-AF65-F5344CB8AC3E}">
        <p14:creationId xmlns:p14="http://schemas.microsoft.com/office/powerpoint/2010/main" val="2655302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After the 1965 season Ford built a dynamometer laboratory to automate the testing of the engines as closely as possible to on-course conditions.</a:t>
            </a:r>
          </a:p>
          <a:p>
            <a:endParaRPr lang="en-US" sz="10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0C3CF9-2088-4345-84DE-A0500A36AC73}" type="slidenum">
              <a:rPr lang="en-US" smtClean="0"/>
              <a:pPr/>
              <a:t>5</a:t>
            </a:fld>
            <a:endParaRPr lang="en-US"/>
          </a:p>
        </p:txBody>
      </p:sp>
    </p:spTree>
    <p:extLst>
      <p:ext uri="{BB962C8B-B14F-4D97-AF65-F5344CB8AC3E}">
        <p14:creationId xmlns:p14="http://schemas.microsoft.com/office/powerpoint/2010/main" val="2965075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That’s a big win for automated testing</a:t>
            </a:r>
          </a:p>
        </p:txBody>
      </p:sp>
      <p:sp>
        <p:nvSpPr>
          <p:cNvPr id="4" name="Slide Number Placeholder 3"/>
          <p:cNvSpPr>
            <a:spLocks noGrp="1"/>
          </p:cNvSpPr>
          <p:nvPr>
            <p:ph type="sldNum" sz="quarter" idx="10"/>
          </p:nvPr>
        </p:nvSpPr>
        <p:spPr/>
        <p:txBody>
          <a:bodyPr/>
          <a:lstStyle/>
          <a:p>
            <a:fld id="{580C3CF9-2088-4345-84DE-A0500A36AC73}" type="slidenum">
              <a:rPr lang="en-US" smtClean="0"/>
              <a:pPr/>
              <a:t>6</a:t>
            </a:fld>
            <a:endParaRPr lang="en-US"/>
          </a:p>
        </p:txBody>
      </p:sp>
    </p:spTree>
    <p:extLst>
      <p:ext uri="{BB962C8B-B14F-4D97-AF65-F5344CB8AC3E}">
        <p14:creationId xmlns:p14="http://schemas.microsoft.com/office/powerpoint/2010/main" val="2577835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We use the term </a:t>
            </a:r>
            <a:r>
              <a:rPr lang="en-US" sz="1000" b="1" i="0" kern="1200" dirty="0">
                <a:solidFill>
                  <a:schemeClr val="tx1"/>
                </a:solidFill>
                <a:effectLst/>
                <a:latin typeface="+mn-lt"/>
                <a:ea typeface="+mn-ea"/>
                <a:cs typeface="+mn-cs"/>
              </a:rPr>
              <a:t>Mock</a:t>
            </a:r>
            <a:r>
              <a:rPr lang="en-US" sz="1000" b="0" i="0" kern="1200" dirty="0">
                <a:solidFill>
                  <a:schemeClr val="tx1"/>
                </a:solidFill>
                <a:effectLst/>
                <a:latin typeface="+mn-lt"/>
                <a:ea typeface="+mn-ea"/>
                <a:cs typeface="+mn-cs"/>
              </a:rPr>
              <a:t> we are most likely meant Test Double</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It’s probably not super important that you know these by heart, but understand that you use different Test Doubles for the different types of verification</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When you are verifying the state, was your state affected by a Stub?</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When you are verifying behavior</a:t>
            </a:r>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7</a:t>
            </a:fld>
            <a:endParaRPr lang="en-US"/>
          </a:p>
        </p:txBody>
      </p:sp>
    </p:spTree>
    <p:extLst>
      <p:ext uri="{BB962C8B-B14F-4D97-AF65-F5344CB8AC3E}">
        <p14:creationId xmlns:p14="http://schemas.microsoft.com/office/powerpoint/2010/main" val="1630166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code C:\Source\TMGit\chris.hunt\pssummit2017-mocking\Demo1-MockvsSt ub.ps1</a:t>
            </a:r>
          </a:p>
          <a:p>
            <a:pPr marL="171450" indent="-171450">
              <a:buFont typeface="Arial" panose="020B0604020202020204" pitchFamily="34" charset="0"/>
              <a:buChar char="•"/>
            </a:pPr>
            <a:r>
              <a:rPr lang="en-US" dirty="0"/>
              <a:t>invoke-pester .\Demo1-MockvsStub.ps1</a:t>
            </a:r>
          </a:p>
        </p:txBody>
      </p:sp>
      <p:sp>
        <p:nvSpPr>
          <p:cNvPr id="4" name="Slide Number Placeholder 3"/>
          <p:cNvSpPr>
            <a:spLocks noGrp="1"/>
          </p:cNvSpPr>
          <p:nvPr>
            <p:ph type="sldNum" sz="quarter" idx="10"/>
          </p:nvPr>
        </p:nvSpPr>
        <p:spPr/>
        <p:txBody>
          <a:bodyPr/>
          <a:lstStyle/>
          <a:p>
            <a:fld id="{580C3CF9-2088-4345-84DE-A0500A36AC73}" type="slidenum">
              <a:rPr lang="en-US" smtClean="0"/>
              <a:pPr/>
              <a:t>8</a:t>
            </a:fld>
            <a:endParaRPr lang="en-US"/>
          </a:p>
        </p:txBody>
      </p:sp>
    </p:spTree>
    <p:extLst>
      <p:ext uri="{BB962C8B-B14F-4D97-AF65-F5344CB8AC3E}">
        <p14:creationId xmlns:p14="http://schemas.microsoft.com/office/powerpoint/2010/main" val="3105298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code C:\Source\TMGit\chris.hunt\pssummit2017-mocking\Demo1-MockvsSt ub.ps1</a:t>
            </a:r>
          </a:p>
          <a:p>
            <a:pPr marL="171450" indent="-171450">
              <a:buFont typeface="Arial" panose="020B0604020202020204" pitchFamily="34" charset="0"/>
              <a:buChar char="•"/>
            </a:pPr>
            <a:r>
              <a:rPr lang="en-US" dirty="0"/>
              <a:t>invoke-pester .\Demo1-MockvsStub.ps1</a:t>
            </a:r>
          </a:p>
        </p:txBody>
      </p:sp>
      <p:sp>
        <p:nvSpPr>
          <p:cNvPr id="4" name="Slide Number Placeholder 3"/>
          <p:cNvSpPr>
            <a:spLocks noGrp="1"/>
          </p:cNvSpPr>
          <p:nvPr>
            <p:ph type="sldNum" sz="quarter" idx="10"/>
          </p:nvPr>
        </p:nvSpPr>
        <p:spPr/>
        <p:txBody>
          <a:bodyPr/>
          <a:lstStyle/>
          <a:p>
            <a:fld id="{580C3CF9-2088-4345-84DE-A0500A36AC73}" type="slidenum">
              <a:rPr lang="en-US" smtClean="0"/>
              <a:pPr/>
              <a:t>9</a:t>
            </a:fld>
            <a:endParaRPr lang="en-US"/>
          </a:p>
        </p:txBody>
      </p:sp>
    </p:spTree>
    <p:extLst>
      <p:ext uri="{BB962C8B-B14F-4D97-AF65-F5344CB8AC3E}">
        <p14:creationId xmlns:p14="http://schemas.microsoft.com/office/powerpoint/2010/main" val="3229578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gt; Inverted Spotlight &gt; Transparent">
    <p:bg>
      <p:bgPr>
        <a:solidFill>
          <a:srgbClr val="C9CAC8"/>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0" y="-5850"/>
            <a:ext cx="9151200" cy="5155200"/>
          </a:xfrm>
        </p:spPr>
        <p:txBody>
          <a:bodyPr/>
          <a:lstStyle>
            <a:lvl1pPr algn="r">
              <a:defRPr/>
            </a:lvl1pPr>
          </a:lstStyle>
          <a:p>
            <a:r>
              <a:rPr lang="en-US"/>
              <a:t>Drag picture to placeholder or click icon to add</a:t>
            </a:r>
            <a:endParaRPr lang="en-GB"/>
          </a:p>
        </p:txBody>
      </p:sp>
      <p:sp>
        <p:nvSpPr>
          <p:cNvPr id="8" name="Freeform 7"/>
          <p:cNvSpPr/>
          <p:nvPr userDrawn="1"/>
        </p:nvSpPr>
        <p:spPr>
          <a:xfrm>
            <a:off x="-9693" y="-14542"/>
            <a:ext cx="9166419" cy="5171978"/>
          </a:xfrm>
          <a:custGeom>
            <a:avLst/>
            <a:gdLst>
              <a:gd name="connsiteX0" fmla="*/ 1730519 w 9166419"/>
              <a:gd name="connsiteY0" fmla="*/ 4848 h 5171978"/>
              <a:gd name="connsiteX1" fmla="*/ 0 w 9166419"/>
              <a:gd name="connsiteY1" fmla="*/ 0 h 5171978"/>
              <a:gd name="connsiteX2" fmla="*/ 0 w 9166419"/>
              <a:gd name="connsiteY2" fmla="*/ 2166705 h 5171978"/>
              <a:gd name="connsiteX3" fmla="*/ 2661219 w 9166419"/>
              <a:gd name="connsiteY3" fmla="*/ 5167131 h 5171978"/>
              <a:gd name="connsiteX4" fmla="*/ 9166419 w 9166419"/>
              <a:gd name="connsiteY4" fmla="*/ 5171978 h 5171978"/>
              <a:gd name="connsiteX5" fmla="*/ 9161572 w 9166419"/>
              <a:gd name="connsiteY5" fmla="*/ 2176399 h 5171978"/>
              <a:gd name="connsiteX6" fmla="*/ 1730519 w 9166419"/>
              <a:gd name="connsiteY6" fmla="*/ 4848 h 517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6419" h="5171978">
                <a:moveTo>
                  <a:pt x="1730519" y="4848"/>
                </a:moveTo>
                <a:lnTo>
                  <a:pt x="0" y="0"/>
                </a:lnTo>
                <a:lnTo>
                  <a:pt x="0" y="2166705"/>
                </a:lnTo>
                <a:lnTo>
                  <a:pt x="2661219" y="5167131"/>
                </a:lnTo>
                <a:lnTo>
                  <a:pt x="9166419" y="5171978"/>
                </a:lnTo>
                <a:cubicBezTo>
                  <a:pt x="9164803" y="4173452"/>
                  <a:pt x="9161572" y="2176399"/>
                  <a:pt x="9161572" y="2176399"/>
                </a:cubicBezTo>
                <a:lnTo>
                  <a:pt x="1730519" y="4848"/>
                </a:lnTo>
                <a:close/>
              </a:path>
            </a:pathLst>
          </a:custGeom>
          <a:solidFill>
            <a:srgbClr val="009CD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1"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AA9C65CA-C0C5-5647-9B9D-8C41F3BBC317}" type="datetime1">
              <a:rPr lang="en-US" smtClean="0"/>
              <a:t>3/31/2017</a:t>
            </a:fld>
            <a:endParaRPr lang="en-GB"/>
          </a:p>
        </p:txBody>
      </p:sp>
      <p:sp>
        <p:nvSpPr>
          <p:cNvPr id="24" name="Text Placeholder 23"/>
          <p:cNvSpPr>
            <a:spLocks noGrp="1"/>
          </p:cNvSpPr>
          <p:nvPr>
            <p:ph type="body" sz="quarter" idx="12" hasCustomPrompt="1"/>
          </p:nvPr>
        </p:nvSpPr>
        <p:spPr>
          <a:xfrm>
            <a:off x="273052" y="223201"/>
            <a:ext cx="5132565" cy="2312232"/>
          </a:xfrm>
        </p:spPr>
        <p:txBody>
          <a:bodyPr anchor="ctr" anchorCtr="0">
            <a:noAutofit/>
          </a:bodyPr>
          <a:lstStyle>
            <a:lvl1pPr marL="0" marR="0" indent="0" algn="l" defTabSz="424406" rtl="0" eaLnBrk="1" fontAlgn="auto" latinLnBrk="0" hangingPunct="1">
              <a:lnSpc>
                <a:spcPct val="83000"/>
              </a:lnSpc>
              <a:spcBef>
                <a:spcPts val="0"/>
              </a:spcBef>
              <a:spcAft>
                <a:spcPts val="900"/>
              </a:spcAft>
              <a:buClrTx/>
              <a:buSzTx/>
              <a:buFontTx/>
              <a:buNone/>
              <a:tabLst/>
              <a:defRPr sz="1800" b="0" i="0" cap="all" baseline="0">
                <a:solidFill>
                  <a:schemeClr val="bg1"/>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marL="0" marR="0" lvl="0" indent="0" algn="l" defTabSz="424406" rtl="0" eaLnBrk="1" fontAlgn="auto" latinLnBrk="0" hangingPunct="1">
              <a:lnSpc>
                <a:spcPct val="83000"/>
              </a:lnSpc>
              <a:spcBef>
                <a:spcPts val="0"/>
              </a:spcBef>
              <a:spcAft>
                <a:spcPts val="900"/>
              </a:spcAft>
              <a:buClrTx/>
              <a:buSzTx/>
              <a:buFontTx/>
              <a:buNone/>
              <a:tabLst/>
              <a:defRPr/>
            </a:pPr>
            <a:r>
              <a:rPr lang="en-US"/>
              <a:t>Super title</a:t>
            </a:r>
          </a:p>
          <a:p>
            <a:pPr lvl="1"/>
            <a:r>
              <a:rPr lang="en-US"/>
              <a:t>Title</a:t>
            </a:r>
            <a:endParaRPr lang="en-GB"/>
          </a:p>
          <a:p>
            <a:pPr lvl="2"/>
            <a:r>
              <a:rPr lang="en-US"/>
              <a:t>Subtitle</a:t>
            </a:r>
            <a:endParaRPr lang="en-GB"/>
          </a:p>
        </p:txBody>
      </p:sp>
      <p:pic>
        <p:nvPicPr>
          <p:cNvPr id="15" name="Picture 14"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gt;Main Side Curtain&gt;Transparent">
    <p:bg>
      <p:bgPr>
        <a:solidFill>
          <a:srgbClr val="C9CAC8"/>
        </a:solidFill>
        <a:effectLst/>
      </p:bgPr>
    </p:bg>
    <p:spTree>
      <p:nvGrpSpPr>
        <p:cNvPr id="1" name=""/>
        <p:cNvGrpSpPr/>
        <p:nvPr/>
      </p:nvGrpSpPr>
      <p:grpSpPr>
        <a:xfrm>
          <a:off x="0" y="0"/>
          <a:ext cx="0" cy="0"/>
          <a:chOff x="0" y="0"/>
          <a:chExt cx="0" cy="0"/>
        </a:xfrm>
      </p:grpSpPr>
      <p:sp>
        <p:nvSpPr>
          <p:cNvPr id="12" name="Picture Placeholder 9"/>
          <p:cNvSpPr>
            <a:spLocks noGrp="1"/>
          </p:cNvSpPr>
          <p:nvPr>
            <p:ph type="pic" sz="quarter" idx="13"/>
          </p:nvPr>
        </p:nvSpPr>
        <p:spPr>
          <a:xfrm>
            <a:off x="-3600" y="-5850"/>
            <a:ext cx="9151200" cy="5155200"/>
          </a:xfrm>
        </p:spPr>
        <p:txBody>
          <a:bodyPr/>
          <a:lstStyle>
            <a:lvl1pPr algn="r">
              <a:defRPr/>
            </a:lvl1pPr>
          </a:lstStyle>
          <a:p>
            <a:r>
              <a:rPr lang="en-US"/>
              <a:t>Drag picture to placeholder or click icon to add</a:t>
            </a:r>
            <a:endParaRPr lang="en-GB"/>
          </a:p>
        </p:txBody>
      </p:sp>
      <p:sp>
        <p:nvSpPr>
          <p:cNvPr id="14" name="Freeform 13"/>
          <p:cNvSpPr/>
          <p:nvPr userDrawn="1"/>
        </p:nvSpPr>
        <p:spPr>
          <a:xfrm>
            <a:off x="-16075" y="-1"/>
            <a:ext cx="6526692" cy="5166000"/>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6" name="Text Placeholder 23"/>
          <p:cNvSpPr>
            <a:spLocks noGrp="1"/>
          </p:cNvSpPr>
          <p:nvPr>
            <p:ph type="body" sz="quarter" idx="12" hasCustomPrompt="1"/>
          </p:nvPr>
        </p:nvSpPr>
        <p:spPr>
          <a:xfrm>
            <a:off x="273050" y="558291"/>
            <a:ext cx="5710917" cy="2312232"/>
          </a:xfrm>
        </p:spPr>
        <p:txBody>
          <a:bodyPr anchor="t" anchorCtr="0">
            <a:noAutofit/>
          </a:bodyPr>
          <a:lstStyle>
            <a:lvl1pPr>
              <a:lnSpc>
                <a:spcPct val="83000"/>
              </a:lnSpc>
              <a:spcBef>
                <a:spcPts val="0"/>
              </a:spcBef>
              <a:spcAft>
                <a:spcPts val="0"/>
              </a:spcAft>
              <a:defRPr sz="4300" b="0" i="0" cap="all" baseline="0">
                <a:solidFill>
                  <a:srgbClr val="FFFFFF"/>
                </a:solidFill>
                <a:latin typeface="Interstate Black"/>
                <a:cs typeface="Interstate Black"/>
              </a:defRPr>
            </a:lvl1pPr>
            <a:lvl2pPr marL="0" indent="0">
              <a:lnSpc>
                <a:spcPct val="83000"/>
              </a:lnSpc>
              <a:spcBef>
                <a:spcPts val="0"/>
              </a:spcBef>
              <a:spcAft>
                <a:spcPts val="0"/>
              </a:spcAft>
              <a:buFontTx/>
              <a:buNone/>
              <a:defRPr sz="4300" b="0" i="0" cap="all">
                <a:solidFill>
                  <a:schemeClr val="bg1"/>
                </a:solidFill>
                <a:latin typeface="Interstate Black"/>
                <a:cs typeface="Interstate Black"/>
              </a:defRPr>
            </a:lvl2pPr>
            <a:lvl3pPr marL="0" indent="0">
              <a:lnSpc>
                <a:spcPct val="83000"/>
              </a:lnSpc>
              <a:spcBef>
                <a:spcPts val="1100"/>
              </a:spcBef>
              <a:spcAft>
                <a:spcPts val="0"/>
              </a:spcAft>
              <a:buFontTx/>
              <a:buNone/>
              <a:defRPr sz="1100" b="0" i="0" cap="none">
                <a:solidFill>
                  <a:schemeClr val="bg1"/>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pic>
        <p:nvPicPr>
          <p:cNvPr id="6" name="Picture 5"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gt;Main Side Curtain&gt;Solid">
    <p:spTree>
      <p:nvGrpSpPr>
        <p:cNvPr id="1" name=""/>
        <p:cNvGrpSpPr/>
        <p:nvPr/>
      </p:nvGrpSpPr>
      <p:grpSpPr>
        <a:xfrm>
          <a:off x="0" y="0"/>
          <a:ext cx="0" cy="0"/>
          <a:chOff x="0" y="0"/>
          <a:chExt cx="0" cy="0"/>
        </a:xfrm>
      </p:grpSpPr>
      <p:sp>
        <p:nvSpPr>
          <p:cNvPr id="15" name="Freeform 14"/>
          <p:cNvSpPr/>
          <p:nvPr userDrawn="1"/>
        </p:nvSpPr>
        <p:spPr>
          <a:xfrm>
            <a:off x="-16075" y="0"/>
            <a:ext cx="6526692" cy="5162400"/>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6" name="Text Placeholder 23"/>
          <p:cNvSpPr>
            <a:spLocks noGrp="1"/>
          </p:cNvSpPr>
          <p:nvPr>
            <p:ph type="body" sz="quarter" idx="12" hasCustomPrompt="1"/>
          </p:nvPr>
        </p:nvSpPr>
        <p:spPr>
          <a:xfrm>
            <a:off x="273050" y="558001"/>
            <a:ext cx="5682958" cy="2312232"/>
          </a:xfrm>
        </p:spPr>
        <p:txBody>
          <a:bodyPr anchor="t" anchorCtr="0">
            <a:noAutofit/>
          </a:bodyPr>
          <a:lstStyle>
            <a:lvl1pPr>
              <a:lnSpc>
                <a:spcPct val="83000"/>
              </a:lnSpc>
              <a:spcBef>
                <a:spcPts val="0"/>
              </a:spcBef>
              <a:spcAft>
                <a:spcPts val="0"/>
              </a:spcAft>
              <a:defRPr sz="4300" b="0" i="0" cap="all" baseline="0">
                <a:solidFill>
                  <a:srgbClr val="FFFFFF"/>
                </a:solidFill>
                <a:latin typeface="Interstate Black"/>
                <a:cs typeface="Interstate Black"/>
              </a:defRPr>
            </a:lvl1pPr>
            <a:lvl2pPr marL="0" indent="0">
              <a:lnSpc>
                <a:spcPct val="83000"/>
              </a:lnSpc>
              <a:spcBef>
                <a:spcPts val="0"/>
              </a:spcBef>
              <a:spcAft>
                <a:spcPts val="0"/>
              </a:spcAft>
              <a:buFontTx/>
              <a:buNone/>
              <a:defRPr sz="4300" b="0" i="0" cap="all">
                <a:solidFill>
                  <a:schemeClr val="bg1"/>
                </a:solidFill>
                <a:latin typeface="Interstate Black"/>
                <a:cs typeface="Interstate Black"/>
              </a:defRPr>
            </a:lvl2pPr>
            <a:lvl3pPr marL="0" indent="0">
              <a:lnSpc>
                <a:spcPct val="83000"/>
              </a:lnSpc>
              <a:spcBef>
                <a:spcPts val="1100"/>
              </a:spcBef>
              <a:spcAft>
                <a:spcPts val="0"/>
              </a:spcAft>
              <a:buFontTx/>
              <a:buNone/>
              <a:defRPr sz="1100" b="0" i="0" cap="none">
                <a:solidFill>
                  <a:schemeClr val="bg1"/>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pic>
        <p:nvPicPr>
          <p:cNvPr id="6" name="Picture 5" descr="Title log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gt;Text+Image&gt;Main Side Curtain">
    <p:spTree>
      <p:nvGrpSpPr>
        <p:cNvPr id="1" name=""/>
        <p:cNvGrpSpPr/>
        <p:nvPr/>
      </p:nvGrpSpPr>
      <p:grpSpPr>
        <a:xfrm>
          <a:off x="0" y="0"/>
          <a:ext cx="0" cy="0"/>
          <a:chOff x="0" y="0"/>
          <a:chExt cx="0" cy="0"/>
        </a:xfrm>
      </p:grpSpPr>
      <p:sp>
        <p:nvSpPr>
          <p:cNvPr id="24" name="Freeform 23"/>
          <p:cNvSpPr/>
          <p:nvPr userDrawn="1"/>
        </p:nvSpPr>
        <p:spPr>
          <a:xfrm>
            <a:off x="5601101" y="0"/>
            <a:ext cx="3560334" cy="5166000"/>
          </a:xfrm>
          <a:custGeom>
            <a:avLst/>
            <a:gdLst>
              <a:gd name="connsiteX0" fmla="*/ 932294 w 3560334"/>
              <a:gd name="connsiteY0" fmla="*/ 5175619 h 5190301"/>
              <a:gd name="connsiteX1" fmla="*/ 0 w 3560334"/>
              <a:gd name="connsiteY1" fmla="*/ 0 h 5190301"/>
              <a:gd name="connsiteX2" fmla="*/ 3560334 w 3560334"/>
              <a:gd name="connsiteY2" fmla="*/ 14683 h 5190301"/>
              <a:gd name="connsiteX3" fmla="*/ 3560334 w 3560334"/>
              <a:gd name="connsiteY3" fmla="*/ 5190301 h 5190301"/>
              <a:gd name="connsiteX4" fmla="*/ 932294 w 3560334"/>
              <a:gd name="connsiteY4" fmla="*/ 5175619 h 51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0334" h="5190301">
                <a:moveTo>
                  <a:pt x="932294" y="5175619"/>
                </a:moveTo>
                <a:lnTo>
                  <a:pt x="0" y="0"/>
                </a:lnTo>
                <a:lnTo>
                  <a:pt x="3560334" y="14683"/>
                </a:lnTo>
                <a:lnTo>
                  <a:pt x="3560334" y="5190301"/>
                </a:lnTo>
                <a:lnTo>
                  <a:pt x="932294"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s&gt;Text+Image&gt;Main Floodlight">
    <p:spTree>
      <p:nvGrpSpPr>
        <p:cNvPr id="1" name=""/>
        <p:cNvGrpSpPr/>
        <p:nvPr/>
      </p:nvGrpSpPr>
      <p:grpSpPr>
        <a:xfrm>
          <a:off x="0" y="0"/>
          <a:ext cx="0" cy="0"/>
          <a:chOff x="0" y="0"/>
          <a:chExt cx="0" cy="0"/>
        </a:xfrm>
      </p:grpSpPr>
      <p:sp>
        <p:nvSpPr>
          <p:cNvPr id="10" name="Freeform 9"/>
          <p:cNvSpPr/>
          <p:nvPr userDrawn="1"/>
        </p:nvSpPr>
        <p:spPr>
          <a:xfrm>
            <a:off x="-14682"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1" name="Freeform 10"/>
          <p:cNvSpPr/>
          <p:nvPr userDrawn="1"/>
        </p:nvSpPr>
        <p:spPr>
          <a:xfrm flipH="1">
            <a:off x="6831618"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gt;Text+Image&gt;Main Top Curtain">
    <p:spTree>
      <p:nvGrpSpPr>
        <p:cNvPr id="1" name=""/>
        <p:cNvGrpSpPr/>
        <p:nvPr/>
      </p:nvGrpSpPr>
      <p:grpSpPr>
        <a:xfrm>
          <a:off x="0" y="0"/>
          <a:ext cx="0" cy="0"/>
          <a:chOff x="0" y="0"/>
          <a:chExt cx="0" cy="0"/>
        </a:xfrm>
      </p:grpSpPr>
      <p:sp>
        <p:nvSpPr>
          <p:cNvPr id="10" name="Freeform 9"/>
          <p:cNvSpPr/>
          <p:nvPr userDrawn="1"/>
        </p:nvSpPr>
        <p:spPr>
          <a:xfrm>
            <a:off x="0" y="0"/>
            <a:ext cx="9144000" cy="1828954"/>
          </a:xfrm>
          <a:custGeom>
            <a:avLst/>
            <a:gdLst>
              <a:gd name="connsiteX0" fmla="*/ 6903 w 9194043"/>
              <a:gd name="connsiteY0" fmla="*/ 1304424 h 1828954"/>
              <a:gd name="connsiteX1" fmla="*/ 9194043 w 9194043"/>
              <a:gd name="connsiteY1" fmla="*/ 1828954 h 1828954"/>
              <a:gd name="connsiteX2" fmla="*/ 9187140 w 9194043"/>
              <a:gd name="connsiteY2" fmla="*/ 0 h 1828954"/>
              <a:gd name="connsiteX3" fmla="*/ 0 w 9194043"/>
              <a:gd name="connsiteY3" fmla="*/ 0 h 1828954"/>
              <a:gd name="connsiteX4" fmla="*/ 6903 w 9194043"/>
              <a:gd name="connsiteY4" fmla="*/ 1304424 h 1828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4043" h="1828954">
                <a:moveTo>
                  <a:pt x="6903" y="1304424"/>
                </a:moveTo>
                <a:lnTo>
                  <a:pt x="9194043" y="1828954"/>
                </a:lnTo>
                <a:lnTo>
                  <a:pt x="9187140" y="0"/>
                </a:lnTo>
                <a:lnTo>
                  <a:pt x="0" y="0"/>
                </a:lnTo>
                <a:lnTo>
                  <a:pt x="6903" y="1304424"/>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s&gt;Text+Image&gt;Plain">
    <p:spTree>
      <p:nvGrpSpPr>
        <p:cNvPr id="1" name=""/>
        <p:cNvGrpSpPr/>
        <p:nvPr/>
      </p:nvGrpSpPr>
      <p:grpSpPr>
        <a:xfrm>
          <a:off x="0" y="0"/>
          <a:ext cx="0" cy="0"/>
          <a:chOff x="0" y="0"/>
          <a:chExt cx="0" cy="0"/>
        </a:xfrm>
      </p:grpSpPr>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gt;Main side curtain">
    <p:spTree>
      <p:nvGrpSpPr>
        <p:cNvPr id="1" name=""/>
        <p:cNvGrpSpPr/>
        <p:nvPr/>
      </p:nvGrpSpPr>
      <p:grpSpPr>
        <a:xfrm>
          <a:off x="0" y="0"/>
          <a:ext cx="0" cy="0"/>
          <a:chOff x="0" y="0"/>
          <a:chExt cx="0" cy="0"/>
        </a:xfrm>
      </p:grpSpPr>
      <p:sp>
        <p:nvSpPr>
          <p:cNvPr id="10" name="Freeform 9"/>
          <p:cNvSpPr/>
          <p:nvPr userDrawn="1"/>
        </p:nvSpPr>
        <p:spPr>
          <a:xfrm>
            <a:off x="5601101" y="0"/>
            <a:ext cx="3560334" cy="5166000"/>
          </a:xfrm>
          <a:custGeom>
            <a:avLst/>
            <a:gdLst>
              <a:gd name="connsiteX0" fmla="*/ 932294 w 3560334"/>
              <a:gd name="connsiteY0" fmla="*/ 5175619 h 5190301"/>
              <a:gd name="connsiteX1" fmla="*/ 0 w 3560334"/>
              <a:gd name="connsiteY1" fmla="*/ 0 h 5190301"/>
              <a:gd name="connsiteX2" fmla="*/ 3560334 w 3560334"/>
              <a:gd name="connsiteY2" fmla="*/ 14683 h 5190301"/>
              <a:gd name="connsiteX3" fmla="*/ 3560334 w 3560334"/>
              <a:gd name="connsiteY3" fmla="*/ 5190301 h 5190301"/>
              <a:gd name="connsiteX4" fmla="*/ 932294 w 3560334"/>
              <a:gd name="connsiteY4" fmla="*/ 5175619 h 51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0334" h="5190301">
                <a:moveTo>
                  <a:pt x="932294" y="5175619"/>
                </a:moveTo>
                <a:lnTo>
                  <a:pt x="0" y="0"/>
                </a:lnTo>
                <a:lnTo>
                  <a:pt x="3560334" y="14683"/>
                </a:lnTo>
                <a:lnTo>
                  <a:pt x="3560334" y="5190301"/>
                </a:lnTo>
                <a:lnTo>
                  <a:pt x="932294"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gt;Main Flood light">
    <p:spTree>
      <p:nvGrpSpPr>
        <p:cNvPr id="1" name=""/>
        <p:cNvGrpSpPr/>
        <p:nvPr/>
      </p:nvGrpSpPr>
      <p:grpSpPr>
        <a:xfrm>
          <a:off x="0" y="0"/>
          <a:ext cx="0" cy="0"/>
          <a:chOff x="0" y="0"/>
          <a:chExt cx="0" cy="0"/>
        </a:xfrm>
      </p:grpSpPr>
      <p:sp>
        <p:nvSpPr>
          <p:cNvPr id="13" name="Freeform 12"/>
          <p:cNvSpPr/>
          <p:nvPr userDrawn="1"/>
        </p:nvSpPr>
        <p:spPr>
          <a:xfrm>
            <a:off x="-14682"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5" name="Freeform 14"/>
          <p:cNvSpPr/>
          <p:nvPr userDrawn="1"/>
        </p:nvSpPr>
        <p:spPr>
          <a:xfrm flipH="1">
            <a:off x="6831618"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1" name="Picture 10"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s&gt;Main Top Curtain">
    <p:spTree>
      <p:nvGrpSpPr>
        <p:cNvPr id="1" name=""/>
        <p:cNvGrpSpPr/>
        <p:nvPr/>
      </p:nvGrpSpPr>
      <p:grpSpPr>
        <a:xfrm>
          <a:off x="0" y="0"/>
          <a:ext cx="0" cy="0"/>
          <a:chOff x="0" y="0"/>
          <a:chExt cx="0" cy="0"/>
        </a:xfrm>
      </p:grpSpPr>
      <p:sp>
        <p:nvSpPr>
          <p:cNvPr id="10" name="Freeform 9"/>
          <p:cNvSpPr/>
          <p:nvPr userDrawn="1"/>
        </p:nvSpPr>
        <p:spPr>
          <a:xfrm>
            <a:off x="0" y="0"/>
            <a:ext cx="9144000" cy="1828954"/>
          </a:xfrm>
          <a:custGeom>
            <a:avLst/>
            <a:gdLst>
              <a:gd name="connsiteX0" fmla="*/ 6903 w 9194043"/>
              <a:gd name="connsiteY0" fmla="*/ 1304424 h 1828954"/>
              <a:gd name="connsiteX1" fmla="*/ 9194043 w 9194043"/>
              <a:gd name="connsiteY1" fmla="*/ 1828954 h 1828954"/>
              <a:gd name="connsiteX2" fmla="*/ 9187140 w 9194043"/>
              <a:gd name="connsiteY2" fmla="*/ 0 h 1828954"/>
              <a:gd name="connsiteX3" fmla="*/ 0 w 9194043"/>
              <a:gd name="connsiteY3" fmla="*/ 0 h 1828954"/>
              <a:gd name="connsiteX4" fmla="*/ 6903 w 9194043"/>
              <a:gd name="connsiteY4" fmla="*/ 1304424 h 1828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4043" h="1828954">
                <a:moveTo>
                  <a:pt x="6903" y="1304424"/>
                </a:moveTo>
                <a:lnTo>
                  <a:pt x="9194043" y="1828954"/>
                </a:lnTo>
                <a:lnTo>
                  <a:pt x="9187140" y="0"/>
                </a:lnTo>
                <a:lnTo>
                  <a:pt x="0" y="0"/>
                </a:lnTo>
                <a:lnTo>
                  <a:pt x="6903" y="1304424"/>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s&gt;Plain">
    <p:spTree>
      <p:nvGrpSpPr>
        <p:cNvPr id="1" name=""/>
        <p:cNvGrpSpPr/>
        <p:nvPr/>
      </p:nvGrpSpPr>
      <p:grpSpPr>
        <a:xfrm>
          <a:off x="0" y="0"/>
          <a:ext cx="0" cy="0"/>
          <a:chOff x="0" y="0"/>
          <a:chExt cx="0" cy="0"/>
        </a:xfrm>
      </p:grpSpPr>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gt;Main Spotlight&gt;Transparent">
    <p:bg>
      <p:bgPr>
        <a:solidFill>
          <a:srgbClr val="C9CAC8"/>
        </a:solidFill>
        <a:effectLst/>
      </p:bgPr>
    </p:bg>
    <p:spTree>
      <p:nvGrpSpPr>
        <p:cNvPr id="1" name=""/>
        <p:cNvGrpSpPr/>
        <p:nvPr/>
      </p:nvGrpSpPr>
      <p:grpSpPr>
        <a:xfrm>
          <a:off x="0" y="0"/>
          <a:ext cx="0" cy="0"/>
          <a:chOff x="0" y="0"/>
          <a:chExt cx="0" cy="0"/>
        </a:xfrm>
      </p:grpSpPr>
      <p:sp>
        <p:nvSpPr>
          <p:cNvPr id="14" name="Picture Placeholder 9"/>
          <p:cNvSpPr>
            <a:spLocks noGrp="1"/>
          </p:cNvSpPr>
          <p:nvPr>
            <p:ph type="pic" sz="quarter" idx="13"/>
          </p:nvPr>
        </p:nvSpPr>
        <p:spPr>
          <a:xfrm>
            <a:off x="0" y="-5850"/>
            <a:ext cx="9151200" cy="5155200"/>
          </a:xfrm>
        </p:spPr>
        <p:txBody>
          <a:bodyPr anchor="b" anchorCtr="0"/>
          <a:lstStyle>
            <a:lvl1pPr algn="r">
              <a:defRPr/>
            </a:lvl1pPr>
          </a:lstStyle>
          <a:p>
            <a:r>
              <a:rPr lang="en-US"/>
              <a:t>Drag picture to placeholder or click icon to add</a:t>
            </a:r>
            <a:endParaRPr lang="en-GB"/>
          </a:p>
        </p:txBody>
      </p:sp>
      <p:sp>
        <p:nvSpPr>
          <p:cNvPr id="10" name="Text Placeholder 23"/>
          <p:cNvSpPr>
            <a:spLocks noGrp="1"/>
          </p:cNvSpPr>
          <p:nvPr>
            <p:ph type="body" sz="quarter" idx="12" hasCustomPrompt="1"/>
          </p:nvPr>
        </p:nvSpPr>
        <p:spPr>
          <a:xfrm>
            <a:off x="273052" y="223201"/>
            <a:ext cx="5431299" cy="2312232"/>
          </a:xfrm>
        </p:spPr>
        <p:txBody>
          <a:bodyPr anchor="ctr" anchorCtr="0">
            <a:noAutofit/>
          </a:bodyPr>
          <a:lstStyle>
            <a:lvl1pPr>
              <a:lnSpc>
                <a:spcPct val="83000"/>
              </a:lnSpc>
              <a:spcBef>
                <a:spcPts val="0"/>
              </a:spcBef>
              <a:spcAft>
                <a:spcPts val="900"/>
              </a:spcAft>
              <a:defRPr sz="1800" b="0" i="0" cap="all" baseline="0">
                <a:solidFill>
                  <a:schemeClr val="bg1"/>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sp>
        <p:nvSpPr>
          <p:cNvPr id="12" name="Freeform 11"/>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Freeform 12"/>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5"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33A48E83-E413-D242-BBD3-800CC27D9C6D}" type="datetime1">
              <a:rPr lang="en-US" smtClean="0"/>
              <a:t>3/31/2017</a:t>
            </a:fld>
            <a:endParaRPr lang="en-GB"/>
          </a:p>
        </p:txBody>
      </p:sp>
      <p:pic>
        <p:nvPicPr>
          <p:cNvPr id="8" name="Picture 7"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3/31/2017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6"/>
          <p:cNvPicPr>
            <a:picLocks noChangeAspect="1"/>
          </p:cNvPicPr>
          <p:nvPr userDrawn="1"/>
        </p:nvPicPr>
        <p:blipFill>
          <a:blip r:embed="rId2"/>
          <a:stretch>
            <a:fillRect/>
          </a:stretch>
        </p:blipFill>
        <p:spPr>
          <a:xfrm>
            <a:off x="1134239" y="65414"/>
            <a:ext cx="1047093" cy="1070869"/>
          </a:xfrm>
          <a:prstGeom prst="rect">
            <a:avLst/>
          </a:prstGeom>
        </p:spPr>
      </p:pic>
      <p:pic>
        <p:nvPicPr>
          <p:cNvPr id="28" name="Picture 27"/>
          <p:cNvPicPr>
            <a:picLocks noChangeAspect="1"/>
          </p:cNvPicPr>
          <p:nvPr userDrawn="1"/>
        </p:nvPicPr>
        <p:blipFill>
          <a:blip r:embed="rId2"/>
          <a:stretch>
            <a:fillRect/>
          </a:stretch>
        </p:blipFill>
        <p:spPr>
          <a:xfrm>
            <a:off x="5919451" y="115170"/>
            <a:ext cx="1047093" cy="1070869"/>
          </a:xfrm>
          <a:prstGeom prst="rect">
            <a:avLst/>
          </a:prstGeom>
        </p:spPr>
      </p:pic>
      <p:pic>
        <p:nvPicPr>
          <p:cNvPr id="31" name="Picture 30"/>
          <p:cNvPicPr>
            <a:picLocks noChangeAspect="1"/>
          </p:cNvPicPr>
          <p:nvPr userDrawn="1"/>
        </p:nvPicPr>
        <p:blipFill>
          <a:blip r:embed="rId2"/>
          <a:stretch>
            <a:fillRect/>
          </a:stretch>
        </p:blipFill>
        <p:spPr>
          <a:xfrm>
            <a:off x="3526845" y="65413"/>
            <a:ext cx="1047093" cy="1070869"/>
          </a:xfrm>
          <a:prstGeom prst="rect">
            <a:avLst/>
          </a:prstGeom>
        </p:spPr>
      </p:pic>
    </p:spTree>
    <p:extLst>
      <p:ext uri="{BB962C8B-B14F-4D97-AF65-F5344CB8AC3E}">
        <p14:creationId xmlns:p14="http://schemas.microsoft.com/office/powerpoint/2010/main" val="3780388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gt;Inverted Spotlight&gt;Solid">
    <p:spTree>
      <p:nvGrpSpPr>
        <p:cNvPr id="1" name=""/>
        <p:cNvGrpSpPr/>
        <p:nvPr/>
      </p:nvGrpSpPr>
      <p:grpSpPr>
        <a:xfrm>
          <a:off x="0" y="0"/>
          <a:ext cx="0" cy="0"/>
          <a:chOff x="0" y="0"/>
          <a:chExt cx="0" cy="0"/>
        </a:xfrm>
      </p:grpSpPr>
      <p:sp>
        <p:nvSpPr>
          <p:cNvPr id="12" name="Freeform 11"/>
          <p:cNvSpPr/>
          <p:nvPr userDrawn="1"/>
        </p:nvSpPr>
        <p:spPr>
          <a:xfrm>
            <a:off x="-9693" y="-14542"/>
            <a:ext cx="9166419" cy="5171978"/>
          </a:xfrm>
          <a:custGeom>
            <a:avLst/>
            <a:gdLst>
              <a:gd name="connsiteX0" fmla="*/ 1730519 w 9166419"/>
              <a:gd name="connsiteY0" fmla="*/ 4848 h 5171978"/>
              <a:gd name="connsiteX1" fmla="*/ 0 w 9166419"/>
              <a:gd name="connsiteY1" fmla="*/ 0 h 5171978"/>
              <a:gd name="connsiteX2" fmla="*/ 0 w 9166419"/>
              <a:gd name="connsiteY2" fmla="*/ 2166705 h 5171978"/>
              <a:gd name="connsiteX3" fmla="*/ 2661219 w 9166419"/>
              <a:gd name="connsiteY3" fmla="*/ 5167131 h 5171978"/>
              <a:gd name="connsiteX4" fmla="*/ 9166419 w 9166419"/>
              <a:gd name="connsiteY4" fmla="*/ 5171978 h 5171978"/>
              <a:gd name="connsiteX5" fmla="*/ 9161572 w 9166419"/>
              <a:gd name="connsiteY5" fmla="*/ 2176399 h 5171978"/>
              <a:gd name="connsiteX6" fmla="*/ 1730519 w 9166419"/>
              <a:gd name="connsiteY6" fmla="*/ 4848 h 517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6419" h="5171978">
                <a:moveTo>
                  <a:pt x="1730519" y="4848"/>
                </a:moveTo>
                <a:lnTo>
                  <a:pt x="0" y="0"/>
                </a:lnTo>
                <a:lnTo>
                  <a:pt x="0" y="2166705"/>
                </a:lnTo>
                <a:lnTo>
                  <a:pt x="2661219" y="5167131"/>
                </a:lnTo>
                <a:lnTo>
                  <a:pt x="9166419" y="5171978"/>
                </a:lnTo>
                <a:cubicBezTo>
                  <a:pt x="9164803" y="4173452"/>
                  <a:pt x="9161572" y="2176399"/>
                  <a:pt x="9161572" y="2176399"/>
                </a:cubicBezTo>
                <a:lnTo>
                  <a:pt x="1730519" y="4848"/>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rgbClr val="414141"/>
                </a:solidFill>
                <a:latin typeface="TM Sans"/>
                <a:cs typeface="TM Sans"/>
              </a:defRPr>
            </a:lvl1pPr>
          </a:lstStyle>
          <a:p>
            <a:fld id="{5529F2C3-B841-0047-A63E-7498D1DF6566}" type="datetime1">
              <a:rPr lang="en-US" smtClean="0"/>
              <a:t>3/31/2017</a:t>
            </a:fld>
            <a:endParaRPr lang="en-GB"/>
          </a:p>
        </p:txBody>
      </p:sp>
      <p:sp>
        <p:nvSpPr>
          <p:cNvPr id="14" name="Text Placeholder 23"/>
          <p:cNvSpPr>
            <a:spLocks noGrp="1"/>
          </p:cNvSpPr>
          <p:nvPr>
            <p:ph type="body" sz="quarter" idx="12" hasCustomPrompt="1"/>
          </p:nvPr>
        </p:nvSpPr>
        <p:spPr>
          <a:xfrm>
            <a:off x="273049" y="223201"/>
            <a:ext cx="5432400" cy="2312232"/>
          </a:xfrm>
        </p:spPr>
        <p:txBody>
          <a:bodyPr anchor="ctr"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6" name="Picture 5"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gt;Main Spotlight&gt;Solid">
    <p:spTree>
      <p:nvGrpSpPr>
        <p:cNvPr id="1" name=""/>
        <p:cNvGrpSpPr/>
        <p:nvPr/>
      </p:nvGrpSpPr>
      <p:grpSpPr>
        <a:xfrm>
          <a:off x="0" y="0"/>
          <a:ext cx="0" cy="0"/>
          <a:chOff x="0" y="0"/>
          <a:chExt cx="0" cy="0"/>
        </a:xfrm>
      </p:grpSpPr>
      <p:sp>
        <p:nvSpPr>
          <p:cNvPr id="10" name="Text Placeholder 23"/>
          <p:cNvSpPr>
            <a:spLocks noGrp="1"/>
          </p:cNvSpPr>
          <p:nvPr>
            <p:ph type="body" sz="quarter" idx="12" hasCustomPrompt="1"/>
          </p:nvPr>
        </p:nvSpPr>
        <p:spPr>
          <a:xfrm>
            <a:off x="273049" y="223201"/>
            <a:ext cx="5432400" cy="2312232"/>
          </a:xfrm>
        </p:spPr>
        <p:txBody>
          <a:bodyPr anchor="ctr"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rgbClr val="414141"/>
                </a:solidFill>
                <a:latin typeface="Interstate Black"/>
                <a:cs typeface="Interstate Black"/>
              </a:defRPr>
            </a:lvl2pPr>
            <a:lvl3pPr marL="0" indent="0">
              <a:lnSpc>
                <a:spcPct val="83000"/>
              </a:lnSpc>
              <a:spcBef>
                <a:spcPts val="400"/>
              </a:spcBef>
              <a:spcAft>
                <a:spcPts val="0"/>
              </a:spcAft>
              <a:buFontTx/>
              <a:buNone/>
              <a:defRPr sz="1900" b="0" i="0" cap="none">
                <a:solidFill>
                  <a:srgbClr val="41414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sp>
        <p:nvSpPr>
          <p:cNvPr id="13" name="Freeform 12"/>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4" name="Freeform 13"/>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5"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A06776DC-7B5D-4A40-B28C-D3FA8A3DADC6}" type="datetime1">
              <a:rPr lang="en-US" smtClean="0"/>
              <a:t>3/31/2017</a:t>
            </a:fld>
            <a:endParaRPr lang="en-GB"/>
          </a:p>
        </p:txBody>
      </p:sp>
      <p:pic>
        <p:nvPicPr>
          <p:cNvPr id="9" name="Picture 8" descr="Title log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gt;Main Side Curtain&gt;Transparent">
    <p:bg>
      <p:bgPr>
        <a:solidFill>
          <a:srgbClr val="C9CAC8"/>
        </a:solidFill>
        <a:effectLst/>
      </p:bgPr>
    </p:bg>
    <p:spTree>
      <p:nvGrpSpPr>
        <p:cNvPr id="1" name=""/>
        <p:cNvGrpSpPr/>
        <p:nvPr/>
      </p:nvGrpSpPr>
      <p:grpSpPr>
        <a:xfrm>
          <a:off x="0" y="0"/>
          <a:ext cx="0" cy="0"/>
          <a:chOff x="0" y="0"/>
          <a:chExt cx="0" cy="0"/>
        </a:xfrm>
      </p:grpSpPr>
      <p:sp>
        <p:nvSpPr>
          <p:cNvPr id="6" name="Picture Placeholder 9"/>
          <p:cNvSpPr>
            <a:spLocks noGrp="1"/>
          </p:cNvSpPr>
          <p:nvPr>
            <p:ph type="pic" sz="quarter" idx="13"/>
          </p:nvPr>
        </p:nvSpPr>
        <p:spPr>
          <a:xfrm>
            <a:off x="-3600" y="-5850"/>
            <a:ext cx="9151200" cy="5155200"/>
          </a:xfrm>
        </p:spPr>
        <p:txBody>
          <a:bodyPr/>
          <a:lstStyle>
            <a:lvl1pPr algn="r">
              <a:defRPr/>
            </a:lvl1pPr>
          </a:lstStyle>
          <a:p>
            <a:r>
              <a:rPr lang="en-US"/>
              <a:t>Drag picture to placeholder or click icon to add</a:t>
            </a:r>
            <a:endParaRPr lang="en-GB"/>
          </a:p>
        </p:txBody>
      </p:sp>
      <p:sp>
        <p:nvSpPr>
          <p:cNvPr id="14" name="Freeform 13"/>
          <p:cNvSpPr/>
          <p:nvPr userDrawn="1"/>
        </p:nvSpPr>
        <p:spPr>
          <a:xfrm>
            <a:off x="-16075" y="-16077"/>
            <a:ext cx="6526692" cy="5184697"/>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0"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EB764B47-E48A-2B4C-8F0F-00B600CE9930}" type="datetime1">
              <a:rPr lang="en-US" smtClean="0"/>
              <a:t>3/31/2017</a:t>
            </a:fld>
            <a:endParaRPr lang="en-GB"/>
          </a:p>
        </p:txBody>
      </p:sp>
      <p:sp>
        <p:nvSpPr>
          <p:cNvPr id="12" name="Text Placeholder 23"/>
          <p:cNvSpPr>
            <a:spLocks noGrp="1"/>
          </p:cNvSpPr>
          <p:nvPr>
            <p:ph type="body" sz="quarter" idx="12" hasCustomPrompt="1"/>
          </p:nvPr>
        </p:nvSpPr>
        <p:spPr>
          <a:xfrm>
            <a:off x="273050" y="741601"/>
            <a:ext cx="5432400" cy="2312232"/>
          </a:xfrm>
        </p:spPr>
        <p:txBody>
          <a:bodyPr anchor="t"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8" name="Picture 7"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gt;Main Side Curtain&gt;Solid">
    <p:spTree>
      <p:nvGrpSpPr>
        <p:cNvPr id="1" name=""/>
        <p:cNvGrpSpPr/>
        <p:nvPr/>
      </p:nvGrpSpPr>
      <p:grpSpPr>
        <a:xfrm>
          <a:off x="0" y="0"/>
          <a:ext cx="0" cy="0"/>
          <a:chOff x="0" y="0"/>
          <a:chExt cx="0" cy="0"/>
        </a:xfrm>
      </p:grpSpPr>
      <p:sp>
        <p:nvSpPr>
          <p:cNvPr id="7" name="Freeform 6"/>
          <p:cNvSpPr/>
          <p:nvPr userDrawn="1"/>
        </p:nvSpPr>
        <p:spPr>
          <a:xfrm>
            <a:off x="-16075" y="0"/>
            <a:ext cx="6526692" cy="5166000"/>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0"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EBC1EF0D-6E6B-FA48-A207-E1059D751D30}" type="datetime1">
              <a:rPr lang="en-US" smtClean="0"/>
              <a:t>3/31/2017</a:t>
            </a:fld>
            <a:endParaRPr lang="en-GB"/>
          </a:p>
        </p:txBody>
      </p:sp>
      <p:sp>
        <p:nvSpPr>
          <p:cNvPr id="13" name="Text Placeholder 23"/>
          <p:cNvSpPr>
            <a:spLocks noGrp="1"/>
          </p:cNvSpPr>
          <p:nvPr>
            <p:ph type="body" sz="quarter" idx="12" hasCustomPrompt="1"/>
          </p:nvPr>
        </p:nvSpPr>
        <p:spPr>
          <a:xfrm>
            <a:off x="273050" y="741601"/>
            <a:ext cx="5432400" cy="2312232"/>
          </a:xfrm>
        </p:spPr>
        <p:txBody>
          <a:bodyPr anchor="t"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6" name="Picture 5" descr="Title log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gt;Inverted Side Curtain&gt;Solid">
    <p:spTree>
      <p:nvGrpSpPr>
        <p:cNvPr id="1" name=""/>
        <p:cNvGrpSpPr/>
        <p:nvPr/>
      </p:nvGrpSpPr>
      <p:grpSpPr>
        <a:xfrm>
          <a:off x="0" y="0"/>
          <a:ext cx="0" cy="0"/>
          <a:chOff x="0" y="0"/>
          <a:chExt cx="0" cy="0"/>
        </a:xfrm>
      </p:grpSpPr>
      <p:grpSp>
        <p:nvGrpSpPr>
          <p:cNvPr id="11" name="Group 10"/>
          <p:cNvGrpSpPr/>
          <p:nvPr userDrawn="1"/>
        </p:nvGrpSpPr>
        <p:grpSpPr>
          <a:xfrm>
            <a:off x="5265000" y="-6650"/>
            <a:ext cx="3879001" cy="5166000"/>
            <a:chOff x="5264999" y="-6650"/>
            <a:chExt cx="3879001" cy="5166000"/>
          </a:xfrm>
        </p:grpSpPr>
        <p:sp>
          <p:nvSpPr>
            <p:cNvPr id="9" name="Freeform 8"/>
            <p:cNvSpPr/>
            <p:nvPr userDrawn="1"/>
          </p:nvSpPr>
          <p:spPr>
            <a:xfrm>
              <a:off x="5264999" y="-6650"/>
              <a:ext cx="3309470" cy="5166000"/>
            </a:xfrm>
            <a:custGeom>
              <a:avLst/>
              <a:gdLst>
                <a:gd name="connsiteX0" fmla="*/ 918882 w 3309470"/>
                <a:gd name="connsiteY0" fmla="*/ 5192059 h 5192059"/>
                <a:gd name="connsiteX1" fmla="*/ 0 w 3309470"/>
                <a:gd name="connsiteY1" fmla="*/ 7471 h 5192059"/>
                <a:gd name="connsiteX2" fmla="*/ 3309470 w 3309470"/>
                <a:gd name="connsiteY2" fmla="*/ 0 h 5192059"/>
                <a:gd name="connsiteX3" fmla="*/ 3302000 w 3309470"/>
                <a:gd name="connsiteY3" fmla="*/ 5184588 h 5192059"/>
                <a:gd name="connsiteX4" fmla="*/ 918882 w 3309470"/>
                <a:gd name="connsiteY4" fmla="*/ 5192059 h 5192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470" h="5192059">
                  <a:moveTo>
                    <a:pt x="918882" y="5192059"/>
                  </a:moveTo>
                  <a:lnTo>
                    <a:pt x="0" y="7471"/>
                  </a:lnTo>
                  <a:lnTo>
                    <a:pt x="3309470" y="0"/>
                  </a:lnTo>
                  <a:lnTo>
                    <a:pt x="3302000" y="5184588"/>
                  </a:lnTo>
                  <a:lnTo>
                    <a:pt x="918882" y="5192059"/>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8" name="Rectangle 7"/>
            <p:cNvSpPr/>
            <p:nvPr userDrawn="1"/>
          </p:nvSpPr>
          <p:spPr>
            <a:xfrm>
              <a:off x="7996716" y="-6650"/>
              <a:ext cx="1147284" cy="5166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sp>
        <p:nvSpPr>
          <p:cNvPr id="10"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tx1"/>
                </a:solidFill>
                <a:latin typeface="TM Sans"/>
                <a:cs typeface="TM Sans"/>
              </a:defRPr>
            </a:lvl1pPr>
          </a:lstStyle>
          <a:p>
            <a:fld id="{218291B2-557C-0D44-A285-A91C3B6367DF}" type="datetime1">
              <a:rPr lang="en-US" smtClean="0"/>
              <a:t>3/31/2017</a:t>
            </a:fld>
            <a:endParaRPr lang="en-GB"/>
          </a:p>
        </p:txBody>
      </p:sp>
      <p:sp>
        <p:nvSpPr>
          <p:cNvPr id="13" name="Text Placeholder 23"/>
          <p:cNvSpPr>
            <a:spLocks noGrp="1"/>
          </p:cNvSpPr>
          <p:nvPr>
            <p:ph type="body" sz="quarter" idx="12" hasCustomPrompt="1"/>
          </p:nvPr>
        </p:nvSpPr>
        <p:spPr>
          <a:xfrm>
            <a:off x="273050" y="741601"/>
            <a:ext cx="5432400" cy="2312232"/>
          </a:xfrm>
        </p:spPr>
        <p:txBody>
          <a:bodyPr anchor="t"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rgbClr val="414141"/>
                </a:solidFill>
                <a:latin typeface="Interstate Black"/>
                <a:cs typeface="Interstate Black"/>
              </a:defRPr>
            </a:lvl2pPr>
            <a:lvl3pPr marL="0" indent="0">
              <a:lnSpc>
                <a:spcPct val="83000"/>
              </a:lnSpc>
              <a:spcBef>
                <a:spcPts val="400"/>
              </a:spcBef>
              <a:spcAft>
                <a:spcPts val="0"/>
              </a:spcAft>
              <a:buFontTx/>
              <a:buNone/>
              <a:defRPr sz="1900" b="0" i="0" cap="none">
                <a:solidFill>
                  <a:srgbClr val="41414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6" name="Picture 5"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gt;Main Spotlight&gt;Transparent">
    <p:bg>
      <p:bgPr>
        <a:solidFill>
          <a:srgbClr val="C9CAC8"/>
        </a:solidFill>
        <a:effectLst/>
      </p:bgPr>
    </p:bg>
    <p:spTree>
      <p:nvGrpSpPr>
        <p:cNvPr id="1" name=""/>
        <p:cNvGrpSpPr/>
        <p:nvPr/>
      </p:nvGrpSpPr>
      <p:grpSpPr>
        <a:xfrm>
          <a:off x="0" y="0"/>
          <a:ext cx="0" cy="0"/>
          <a:chOff x="0" y="0"/>
          <a:chExt cx="0" cy="0"/>
        </a:xfrm>
      </p:grpSpPr>
      <p:sp>
        <p:nvSpPr>
          <p:cNvPr id="5" name="Picture Placeholder 9"/>
          <p:cNvSpPr>
            <a:spLocks noGrp="1"/>
          </p:cNvSpPr>
          <p:nvPr>
            <p:ph type="pic" sz="quarter" idx="13"/>
          </p:nvPr>
        </p:nvSpPr>
        <p:spPr>
          <a:xfrm>
            <a:off x="-3600" y="-5850"/>
            <a:ext cx="9151200" cy="5155200"/>
          </a:xfrm>
        </p:spPr>
        <p:txBody>
          <a:bodyPr/>
          <a:lstStyle>
            <a:lvl1pPr algn="r">
              <a:defRPr/>
            </a:lvl1pPr>
          </a:lstStyle>
          <a:p>
            <a:r>
              <a:rPr lang="en-US"/>
              <a:t>Drag picture to placeholder or click icon to add</a:t>
            </a:r>
            <a:endParaRPr lang="en-GB"/>
          </a:p>
        </p:txBody>
      </p:sp>
      <p:sp>
        <p:nvSpPr>
          <p:cNvPr id="7" name="Text Placeholder 23"/>
          <p:cNvSpPr>
            <a:spLocks noGrp="1"/>
          </p:cNvSpPr>
          <p:nvPr>
            <p:ph type="body" sz="quarter" idx="12" hasCustomPrompt="1"/>
          </p:nvPr>
        </p:nvSpPr>
        <p:spPr>
          <a:xfrm>
            <a:off x="273050" y="234000"/>
            <a:ext cx="6910310" cy="2284228"/>
          </a:xfrm>
        </p:spPr>
        <p:txBody>
          <a:bodyPr anchor="ctr" anchorCtr="0">
            <a:noAutofit/>
          </a:bodyPr>
          <a:lstStyle>
            <a:lvl1pPr>
              <a:lnSpc>
                <a:spcPct val="83000"/>
              </a:lnSpc>
              <a:spcBef>
                <a:spcPts val="0"/>
              </a:spcBef>
              <a:spcAft>
                <a:spcPts val="0"/>
              </a:spcAft>
              <a:defRPr sz="4300" b="0" i="0" cap="all" baseline="0">
                <a:solidFill>
                  <a:schemeClr val="bg1"/>
                </a:solidFill>
                <a:latin typeface="Interstate Black"/>
                <a:cs typeface="Interstate Black"/>
              </a:defRPr>
            </a:lvl1pPr>
            <a:lvl2pPr marL="0" indent="0">
              <a:lnSpc>
                <a:spcPct val="83000"/>
              </a:lnSpc>
              <a:spcBef>
                <a:spcPts val="0"/>
              </a:spcBef>
              <a:spcAft>
                <a:spcPts val="0"/>
              </a:spcAft>
              <a:buFontTx/>
              <a:buNone/>
              <a:defRPr sz="4300" b="0" i="0" cap="all">
                <a:solidFill>
                  <a:schemeClr val="bg2"/>
                </a:solidFill>
                <a:latin typeface="Interstate Black"/>
                <a:cs typeface="Interstate Black"/>
              </a:defRPr>
            </a:lvl2pPr>
            <a:lvl3pPr marL="0" indent="0">
              <a:lnSpc>
                <a:spcPct val="100000"/>
              </a:lnSpc>
              <a:spcBef>
                <a:spcPts val="800"/>
              </a:spcBef>
              <a:spcAft>
                <a:spcPts val="0"/>
              </a:spcAft>
              <a:buFontTx/>
              <a:buNone/>
              <a:defRPr sz="1100" b="0" i="0" cap="none">
                <a:solidFill>
                  <a:schemeClr val="bg2"/>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sp>
        <p:nvSpPr>
          <p:cNvPr id="9" name="Freeform 8"/>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Freeform 12"/>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pic>
        <p:nvPicPr>
          <p:cNvPr id="10" name="Picture 9"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gt;Main Spotlight&gt;Solid">
    <p:spTree>
      <p:nvGrpSpPr>
        <p:cNvPr id="1" name=""/>
        <p:cNvGrpSpPr/>
        <p:nvPr/>
      </p:nvGrpSpPr>
      <p:grpSpPr>
        <a:xfrm>
          <a:off x="0" y="0"/>
          <a:ext cx="0" cy="0"/>
          <a:chOff x="0" y="0"/>
          <a:chExt cx="0" cy="0"/>
        </a:xfrm>
      </p:grpSpPr>
      <p:sp>
        <p:nvSpPr>
          <p:cNvPr id="9" name="Freeform 8"/>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Freeform 12"/>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7" name="Text Placeholder 23"/>
          <p:cNvSpPr>
            <a:spLocks noGrp="1"/>
          </p:cNvSpPr>
          <p:nvPr>
            <p:ph type="body" sz="quarter" idx="12" hasCustomPrompt="1"/>
          </p:nvPr>
        </p:nvSpPr>
        <p:spPr>
          <a:xfrm>
            <a:off x="273050" y="234001"/>
            <a:ext cx="6852145" cy="2286000"/>
          </a:xfrm>
        </p:spPr>
        <p:txBody>
          <a:bodyPr anchor="ctr" anchorCtr="0">
            <a:noAutofit/>
          </a:bodyPr>
          <a:lstStyle>
            <a:lvl1pPr>
              <a:lnSpc>
                <a:spcPct val="83000"/>
              </a:lnSpc>
              <a:spcBef>
                <a:spcPts val="0"/>
              </a:spcBef>
              <a:spcAft>
                <a:spcPts val="0"/>
              </a:spcAft>
              <a:defRPr sz="4300" b="0" i="0" cap="all" baseline="0">
                <a:solidFill>
                  <a:srgbClr val="414141"/>
                </a:solidFill>
                <a:latin typeface="Interstate Black"/>
                <a:cs typeface="Interstate Black"/>
              </a:defRPr>
            </a:lvl1pPr>
            <a:lvl2pPr marL="0" indent="0">
              <a:lnSpc>
                <a:spcPct val="83000"/>
              </a:lnSpc>
              <a:spcBef>
                <a:spcPts val="0"/>
              </a:spcBef>
              <a:spcAft>
                <a:spcPts val="0"/>
              </a:spcAft>
              <a:buFontTx/>
              <a:buNone/>
              <a:defRPr sz="4300" b="0" i="0" cap="all">
                <a:solidFill>
                  <a:schemeClr val="bg2"/>
                </a:solidFill>
                <a:latin typeface="Interstate Black"/>
                <a:cs typeface="Interstate Black"/>
              </a:defRPr>
            </a:lvl2pPr>
            <a:lvl3pPr marL="0" indent="0">
              <a:lnSpc>
                <a:spcPct val="100000"/>
              </a:lnSpc>
              <a:spcBef>
                <a:spcPts val="800"/>
              </a:spcBef>
              <a:spcAft>
                <a:spcPts val="0"/>
              </a:spcAft>
              <a:buFontTx/>
              <a:buNone/>
              <a:defRPr sz="1100" b="0" i="0" cap="none">
                <a:solidFill>
                  <a:schemeClr val="bg2"/>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pic>
        <p:nvPicPr>
          <p:cNvPr id="8" name="Picture 7" descr="Title log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1" y="320833"/>
            <a:ext cx="8064500" cy="367254"/>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273050" y="1137086"/>
            <a:ext cx="3343991" cy="339447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3"/>
          </p:nvPr>
        </p:nvSpPr>
        <p:spPr>
          <a:xfrm>
            <a:off x="396878" y="4806952"/>
            <a:ext cx="1250671" cy="92333"/>
          </a:xfrm>
          <a:prstGeom prst="rect">
            <a:avLst/>
          </a:prstGeom>
        </p:spPr>
        <p:txBody>
          <a:bodyPr vert="horz" wrap="square" lIns="0" tIns="0" rIns="0" bIns="0" rtlCol="0" anchor="t" anchorCtr="0">
            <a:spAutoFit/>
          </a:bodyPr>
          <a:lstStyle>
            <a:lvl1pPr algn="l">
              <a:defRPr sz="600" b="0" i="0" cap="all">
                <a:solidFill>
                  <a:srgbClr val="7A7A7A"/>
                </a:solidFill>
                <a:latin typeface="TM Sans"/>
                <a:cs typeface="TM Sans"/>
              </a:defRPr>
            </a:lvl1pPr>
          </a:lstStyle>
          <a:p>
            <a:endParaRPr lang="en-GB"/>
          </a:p>
        </p:txBody>
      </p:sp>
      <p:sp>
        <p:nvSpPr>
          <p:cNvPr id="6" name="Slide Number Placeholder 5"/>
          <p:cNvSpPr>
            <a:spLocks noGrp="1"/>
          </p:cNvSpPr>
          <p:nvPr>
            <p:ph type="sldNum" sz="quarter" idx="4"/>
          </p:nvPr>
        </p:nvSpPr>
        <p:spPr>
          <a:xfrm>
            <a:off x="273052" y="4806952"/>
            <a:ext cx="123824" cy="94193"/>
          </a:xfrm>
          <a:prstGeom prst="rect">
            <a:avLst/>
          </a:prstGeom>
        </p:spPr>
        <p:txBody>
          <a:bodyPr vert="horz" wrap="square" lIns="0" tIns="0" rIns="0" bIns="0" rtlCol="0" anchor="t" anchorCtr="0">
            <a:noAutofit/>
          </a:bodyPr>
          <a:lstStyle>
            <a:lvl1pPr algn="l">
              <a:defRPr sz="600" b="0" i="0">
                <a:solidFill>
                  <a:srgbClr val="7A7A7A"/>
                </a:solidFill>
                <a:latin typeface="TM Sans"/>
                <a:cs typeface="TM Sans"/>
              </a:defRPr>
            </a:lvl1pPr>
          </a:lstStyle>
          <a:p>
            <a:fld id="{416855E5-5495-9049-9FD3-F3B3C152A1F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61" r:id="rId4"/>
    <p:sldLayoutId id="2147483663" r:id="rId5"/>
    <p:sldLayoutId id="2147483664" r:id="rId6"/>
    <p:sldLayoutId id="2147483686" r:id="rId7"/>
    <p:sldLayoutId id="2147483679" r:id="rId8"/>
    <p:sldLayoutId id="2147483665" r:id="rId9"/>
    <p:sldLayoutId id="2147483650" r:id="rId10"/>
    <p:sldLayoutId id="2147483667" r:id="rId11"/>
    <p:sldLayoutId id="2147483653" r:id="rId12"/>
    <p:sldLayoutId id="2147483687" r:id="rId13"/>
    <p:sldLayoutId id="2147483688" r:id="rId14"/>
    <p:sldLayoutId id="2147483689" r:id="rId15"/>
    <p:sldLayoutId id="2147483681" r:id="rId16"/>
    <p:sldLayoutId id="2147483682" r:id="rId17"/>
    <p:sldLayoutId id="2147483683" r:id="rId18"/>
    <p:sldLayoutId id="2147483690" r:id="rId19"/>
    <p:sldLayoutId id="2147483691" r:id="rId20"/>
  </p:sldLayoutIdLst>
  <p:hf sldNum="0" hdr="0" ftr="0"/>
  <p:txStyles>
    <p:titleStyle>
      <a:lvl1pPr algn="l" defTabSz="424406" rtl="0" eaLnBrk="1" latinLnBrk="0" hangingPunct="1">
        <a:lnSpc>
          <a:spcPct val="80000"/>
        </a:lnSpc>
        <a:spcBef>
          <a:spcPct val="0"/>
        </a:spcBef>
        <a:buNone/>
        <a:tabLst>
          <a:tab pos="803093" algn="l"/>
        </a:tabLst>
        <a:defRPr sz="2400" b="0" i="0" kern="1200" cap="all" spc="0">
          <a:solidFill>
            <a:srgbClr val="009CDE"/>
          </a:solidFill>
          <a:latin typeface="Interstate Black"/>
          <a:ea typeface="+mj-ea"/>
          <a:cs typeface="Interstate Black"/>
        </a:defRPr>
      </a:lvl1pPr>
    </p:titleStyle>
    <p:body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p:bodyStyle>
    <p:otherStyle>
      <a:defPPr>
        <a:defRPr lang="en-US"/>
      </a:defPPr>
      <a:lvl1pPr marL="0" algn="l" defTabSz="424406" rtl="0" eaLnBrk="1" latinLnBrk="0" hangingPunct="1">
        <a:defRPr sz="1700" kern="1200">
          <a:solidFill>
            <a:schemeClr val="tx1"/>
          </a:solidFill>
          <a:latin typeface="+mn-lt"/>
          <a:ea typeface="+mn-ea"/>
          <a:cs typeface="+mn-cs"/>
        </a:defRPr>
      </a:lvl1pPr>
      <a:lvl2pPr marL="424406" algn="l" defTabSz="424406" rtl="0" eaLnBrk="1" latinLnBrk="0" hangingPunct="1">
        <a:defRPr sz="1700" kern="1200">
          <a:solidFill>
            <a:schemeClr val="tx1"/>
          </a:solidFill>
          <a:latin typeface="+mn-lt"/>
          <a:ea typeface="+mn-ea"/>
          <a:cs typeface="+mn-cs"/>
        </a:defRPr>
      </a:lvl2pPr>
      <a:lvl3pPr marL="848811" algn="l" defTabSz="424406" rtl="0" eaLnBrk="1" latinLnBrk="0" hangingPunct="1">
        <a:defRPr sz="1700" kern="1200">
          <a:solidFill>
            <a:schemeClr val="tx1"/>
          </a:solidFill>
          <a:latin typeface="+mn-lt"/>
          <a:ea typeface="+mn-ea"/>
          <a:cs typeface="+mn-cs"/>
        </a:defRPr>
      </a:lvl3pPr>
      <a:lvl4pPr marL="1273215" algn="l" defTabSz="424406" rtl="0" eaLnBrk="1" latinLnBrk="0" hangingPunct="1">
        <a:defRPr sz="1700" kern="1200">
          <a:solidFill>
            <a:schemeClr val="tx1"/>
          </a:solidFill>
          <a:latin typeface="+mn-lt"/>
          <a:ea typeface="+mn-ea"/>
          <a:cs typeface="+mn-cs"/>
        </a:defRPr>
      </a:lvl4pPr>
      <a:lvl5pPr marL="1697621" algn="l" defTabSz="424406" rtl="0" eaLnBrk="1" latinLnBrk="0" hangingPunct="1">
        <a:defRPr sz="1700" kern="1200">
          <a:solidFill>
            <a:schemeClr val="tx1"/>
          </a:solidFill>
          <a:latin typeface="+mn-lt"/>
          <a:ea typeface="+mn-ea"/>
          <a:cs typeface="+mn-cs"/>
        </a:defRPr>
      </a:lvl5pPr>
      <a:lvl6pPr marL="2122026" algn="l" defTabSz="424406" rtl="0" eaLnBrk="1" latinLnBrk="0" hangingPunct="1">
        <a:defRPr sz="1700" kern="1200">
          <a:solidFill>
            <a:schemeClr val="tx1"/>
          </a:solidFill>
          <a:latin typeface="+mn-lt"/>
          <a:ea typeface="+mn-ea"/>
          <a:cs typeface="+mn-cs"/>
        </a:defRPr>
      </a:lvl6pPr>
      <a:lvl7pPr marL="2546432" algn="l" defTabSz="424406" rtl="0" eaLnBrk="1" latinLnBrk="0" hangingPunct="1">
        <a:defRPr sz="1700" kern="1200">
          <a:solidFill>
            <a:schemeClr val="tx1"/>
          </a:solidFill>
          <a:latin typeface="+mn-lt"/>
          <a:ea typeface="+mn-ea"/>
          <a:cs typeface="+mn-cs"/>
        </a:defRPr>
      </a:lvl7pPr>
      <a:lvl8pPr marL="2970837" algn="l" defTabSz="424406" rtl="0" eaLnBrk="1" latinLnBrk="0" hangingPunct="1">
        <a:defRPr sz="1700" kern="1200">
          <a:solidFill>
            <a:schemeClr val="tx1"/>
          </a:solidFill>
          <a:latin typeface="+mn-lt"/>
          <a:ea typeface="+mn-ea"/>
          <a:cs typeface="+mn-cs"/>
        </a:defRPr>
      </a:lvl8pPr>
      <a:lvl9pPr marL="3395242" algn="l" defTabSz="424406"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You can mock me as much as you like </a:t>
            </a:r>
          </a:p>
        </p:txBody>
      </p:sp>
      <p:sp>
        <p:nvSpPr>
          <p:cNvPr id="3" name="Subtitle 2"/>
          <p:cNvSpPr>
            <a:spLocks noGrp="1"/>
          </p:cNvSpPr>
          <p:nvPr>
            <p:ph type="subTitle" idx="1"/>
          </p:nvPr>
        </p:nvSpPr>
        <p:spPr>
          <a:xfrm>
            <a:off x="2310581" y="3038125"/>
            <a:ext cx="4644920" cy="1371602"/>
          </a:xfrm>
        </p:spPr>
        <p:txBody>
          <a:bodyPr>
            <a:noAutofit/>
          </a:bodyPr>
          <a:lstStyle/>
          <a:p>
            <a:pPr algn="l">
              <a:lnSpc>
                <a:spcPct val="100000"/>
              </a:lnSpc>
              <a:spcBef>
                <a:spcPts val="600"/>
              </a:spcBef>
            </a:pPr>
            <a:r>
              <a:rPr lang="en-US" sz="2400" b="1" dirty="0"/>
              <a:t>Chris Hunt</a:t>
            </a:r>
          </a:p>
          <a:p>
            <a:pPr algn="l">
              <a:lnSpc>
                <a:spcPct val="100000"/>
              </a:lnSpc>
              <a:spcBef>
                <a:spcPts val="600"/>
              </a:spcBef>
            </a:pPr>
            <a:r>
              <a:rPr lang="en-US" sz="1800" dirty="0"/>
              <a:t>Windows Platform Engineer @ Ticketmaster</a:t>
            </a:r>
          </a:p>
          <a:p>
            <a:pPr algn="l">
              <a:lnSpc>
                <a:spcPct val="100000"/>
              </a:lnSpc>
              <a:spcBef>
                <a:spcPts val="600"/>
              </a:spcBef>
            </a:pPr>
            <a:r>
              <a:rPr lang="en-US" sz="1800" dirty="0"/>
              <a:t>@</a:t>
            </a:r>
            <a:r>
              <a:rPr lang="en-US" sz="1800" dirty="0" err="1"/>
              <a:t>LogicalDiagram</a:t>
            </a:r>
            <a:endParaRPr lang="en-US" sz="1800" dirty="0"/>
          </a:p>
          <a:p>
            <a:pPr algn="l">
              <a:lnSpc>
                <a:spcPct val="100000"/>
              </a:lnSpc>
              <a:spcBef>
                <a:spcPts val="600"/>
              </a:spcBef>
            </a:pPr>
            <a:r>
              <a:rPr lang="en-US" sz="1800" dirty="0"/>
              <a:t>https://github.com/cdhunt</a:t>
            </a:r>
          </a:p>
        </p:txBody>
      </p:sp>
      <p:pic>
        <p:nvPicPr>
          <p:cNvPr id="5" name="Picture 4"/>
          <p:cNvPicPr>
            <a:picLocks noChangeAspect="1"/>
          </p:cNvPicPr>
          <p:nvPr/>
        </p:nvPicPr>
        <p:blipFill>
          <a:blip r:embed="rId2"/>
          <a:stretch>
            <a:fillRect/>
          </a:stretch>
        </p:blipFill>
        <p:spPr>
          <a:xfrm>
            <a:off x="800715" y="3038127"/>
            <a:ext cx="1371600" cy="1371600"/>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1503433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Compute Provisioning</a:t>
            </a:r>
          </a:p>
          <a:p>
            <a:endParaRPr lang="en-US" dirty="0">
              <a:latin typeface="Interstate-Black"/>
              <a:cs typeface="Interstate-Black"/>
            </a:endParaRPr>
          </a:p>
        </p:txBody>
      </p:sp>
      <p:sp>
        <p:nvSpPr>
          <p:cNvPr id="4" name="Content Placeholder 3"/>
          <p:cNvSpPr>
            <a:spLocks noGrp="1"/>
          </p:cNvSpPr>
          <p:nvPr>
            <p:ph sz="quarter" idx="17"/>
          </p:nvPr>
        </p:nvSpPr>
        <p:spPr>
          <a:xfrm>
            <a:off x="273051" y="4011513"/>
            <a:ext cx="8550274" cy="770366"/>
          </a:xfrm>
        </p:spPr>
        <p:txBody>
          <a:bodyPr>
            <a:noAutofit/>
          </a:bodyPr>
          <a:lstStyle/>
          <a:p>
            <a:r>
              <a:rPr lang="en-US" sz="1200" dirty="0"/>
              <a:t>One of the biggest decisions is determining how the compute for your application will be provisioned. Docker or server-less technologies are strongly preferred, and will work for most Windows applications, but not all. In cases where Docker containers are not suitable, it is recommended to use immutable EC2 instances, as this will provide a similar management experience as containers. Terraform(</a:t>
            </a:r>
            <a:r>
              <a:rPr lang="en-US" sz="1200" dirty="0" err="1"/>
              <a:t>er</a:t>
            </a:r>
            <a:r>
              <a:rPr lang="en-US" sz="1200" dirty="0"/>
              <a:t>) must be used for all options.</a:t>
            </a:r>
          </a:p>
          <a:p>
            <a:endParaRPr lang="en-US" sz="12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2"/>
          <a:stretch>
            <a:fillRect/>
          </a:stretch>
        </p:blipFill>
        <p:spPr>
          <a:xfrm>
            <a:off x="273051" y="793760"/>
            <a:ext cx="8573478" cy="3049801"/>
          </a:xfrm>
          <a:prstGeom prst="rect">
            <a:avLst/>
          </a:prstGeom>
        </p:spPr>
      </p:pic>
    </p:spTree>
    <p:extLst>
      <p:ext uri="{BB962C8B-B14F-4D97-AF65-F5344CB8AC3E}">
        <p14:creationId xmlns:p14="http://schemas.microsoft.com/office/powerpoint/2010/main" val="2378701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Web Gateways</a:t>
            </a: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18"/>
          </p:nvPr>
        </p:nvSpPr>
        <p:spPr>
          <a:xfrm>
            <a:off x="273051" y="1130561"/>
            <a:ext cx="3886200" cy="3340292"/>
          </a:xfrm>
        </p:spPr>
        <p:txBody>
          <a:bodyPr>
            <a:normAutofit/>
          </a:bodyPr>
          <a:lstStyle/>
          <a:p>
            <a:pPr algn="ctr"/>
            <a:r>
              <a:rPr lang="en-US" sz="1600" b="1" u="sng" dirty="0">
                <a:solidFill>
                  <a:schemeClr val="accent3"/>
                </a:solidFill>
              </a:rPr>
              <a:t>Recommendations</a:t>
            </a:r>
          </a:p>
          <a:p>
            <a:pPr marL="285750" indent="-285750">
              <a:buFont typeface="Arial" panose="020B0604020202020204" pitchFamily="34" charset="0"/>
              <a:buChar char="•"/>
            </a:pPr>
            <a:r>
              <a:rPr lang="en-US" dirty="0"/>
              <a:t>Leverage Docker containers based on Windows Server 2016</a:t>
            </a:r>
          </a:p>
          <a:p>
            <a:pPr marL="285750" indent="-285750">
              <a:buFont typeface="Arial" panose="020B0604020202020204" pitchFamily="34" charset="0"/>
              <a:buChar char="•"/>
            </a:pPr>
            <a:r>
              <a:rPr lang="en-US" dirty="0"/>
              <a:t>Long term: consider migrating to .NET Core for ease of deployment, maturity and the ability to run cross-platform / use Nano Server</a:t>
            </a:r>
          </a:p>
          <a:p>
            <a:pPr marL="285750" indent="-285750">
              <a:buFont typeface="Arial" panose="020B0604020202020204" pitchFamily="34" charset="0"/>
              <a:buChar char="•"/>
            </a:pPr>
            <a:r>
              <a:rPr lang="en-US" dirty="0"/>
              <a:t>Use ELB (Elastic Load Balancer) for load balancing</a:t>
            </a:r>
          </a:p>
          <a:p>
            <a:pPr marL="285750" indent="-285750">
              <a:buFont typeface="Arial" panose="020B0604020202020204" pitchFamily="34" charset="0"/>
              <a:buChar char="•"/>
            </a:pPr>
            <a:r>
              <a:rPr lang="en-US" dirty="0"/>
              <a:t>Should be implemented as one or more auto-scaling group(s)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Content Placeholder 6"/>
          <p:cNvSpPr>
            <a:spLocks noGrp="1"/>
          </p:cNvSpPr>
          <p:nvPr>
            <p:ph sz="quarter" idx="17"/>
          </p:nvPr>
        </p:nvSpPr>
        <p:spPr>
          <a:xfrm>
            <a:off x="4937125" y="1131957"/>
            <a:ext cx="3886200" cy="3340292"/>
          </a:xfrm>
        </p:spPr>
        <p:txBody>
          <a:bodyPr>
            <a:normAutofit/>
          </a:bodyPr>
          <a:lstStyle/>
          <a:p>
            <a:pPr algn="ctr"/>
            <a:r>
              <a:rPr lang="en-US" sz="1600" b="1" u="sng" dirty="0">
                <a:solidFill>
                  <a:schemeClr val="accent3"/>
                </a:solidFill>
              </a:rPr>
              <a:t>Concerns</a:t>
            </a:r>
          </a:p>
          <a:p>
            <a:pPr marL="285750" indent="-285750">
              <a:buFont typeface="Arial" panose="020B0604020202020204" pitchFamily="34" charset="0"/>
              <a:buChar char="•"/>
            </a:pPr>
            <a:r>
              <a:rPr lang="en-US" dirty="0"/>
              <a:t>TMWS is currently a single point of failure, which needs to be addressed</a:t>
            </a:r>
          </a:p>
          <a:p>
            <a:pPr marL="285750" indent="-285750">
              <a:buFont typeface="Arial" panose="020B0604020202020204" pitchFamily="34" charset="0"/>
              <a:buChar char="•"/>
            </a:pPr>
            <a:r>
              <a:rPr lang="en-US" dirty="0"/>
              <a:t>Services requiring an IP address (vs. a DNS name) will add risk, complexity and cost</a:t>
            </a:r>
          </a:p>
          <a:p>
            <a:pPr algn="ctr"/>
            <a:endParaRPr lang="en-US" sz="1600" b="1" u="sng" dirty="0">
              <a:solidFill>
                <a:schemeClr val="accent3"/>
              </a:solidFill>
            </a:endParaRPr>
          </a:p>
        </p:txBody>
      </p:sp>
      <p:cxnSp>
        <p:nvCxnSpPr>
          <p:cNvPr id="9" name="Straight Connector 8"/>
          <p:cNvCxnSpPr/>
          <p:nvPr/>
        </p:nvCxnSpPr>
        <p:spPr>
          <a:xfrm>
            <a:off x="4562669" y="1131957"/>
            <a:ext cx="18662" cy="367330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3501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Databases</a:t>
            </a: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18"/>
          </p:nvPr>
        </p:nvSpPr>
        <p:spPr>
          <a:xfrm>
            <a:off x="273051" y="1130561"/>
            <a:ext cx="3886200" cy="3340292"/>
          </a:xfrm>
        </p:spPr>
        <p:txBody>
          <a:bodyPr>
            <a:normAutofit/>
          </a:bodyPr>
          <a:lstStyle/>
          <a:p>
            <a:pPr algn="ctr"/>
            <a:r>
              <a:rPr lang="en-US" sz="1600" b="1" u="sng" dirty="0">
                <a:solidFill>
                  <a:schemeClr val="accent3"/>
                </a:solidFill>
              </a:rPr>
              <a:t>Recommendations</a:t>
            </a:r>
          </a:p>
          <a:p>
            <a:pPr marL="285750" indent="-285750">
              <a:buFont typeface="Arial" panose="020B0604020202020204" pitchFamily="34" charset="0"/>
              <a:buChar char="•"/>
            </a:pPr>
            <a:r>
              <a:rPr lang="en-US" dirty="0"/>
              <a:t>Investigate and if possible, leverage Docker containers based on Windows Server 2016</a:t>
            </a:r>
          </a:p>
          <a:p>
            <a:pPr marL="429718" lvl="1" indent="-285750">
              <a:buFont typeface="Arial" panose="020B0604020202020204" pitchFamily="34" charset="0"/>
              <a:buChar char="•"/>
            </a:pPr>
            <a:r>
              <a:rPr lang="en-US" dirty="0"/>
              <a:t>Consider database layout – one database per container/EC2 instance or more?</a:t>
            </a:r>
          </a:p>
          <a:p>
            <a:pPr marL="285750" indent="-285750">
              <a:buFont typeface="Arial" panose="020B0604020202020204" pitchFamily="34" charset="0"/>
              <a:buChar char="•"/>
            </a:pPr>
            <a:r>
              <a:rPr lang="en-US" dirty="0"/>
              <a:t>Use EBS (Elastic Block Storage) for database storage</a:t>
            </a:r>
          </a:p>
          <a:p>
            <a:pPr marL="285750" indent="-285750">
              <a:buFont typeface="Arial" panose="020B0604020202020204" pitchFamily="34" charset="0"/>
              <a:buChar char="•"/>
            </a:pPr>
            <a:r>
              <a:rPr lang="en-US" dirty="0"/>
              <a:t>Do not migrate live log servers, as it’s not needed with high availability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Content Placeholder 6"/>
          <p:cNvSpPr>
            <a:spLocks noGrp="1"/>
          </p:cNvSpPr>
          <p:nvPr>
            <p:ph sz="quarter" idx="17"/>
          </p:nvPr>
        </p:nvSpPr>
        <p:spPr>
          <a:xfrm>
            <a:off x="4937125" y="1131957"/>
            <a:ext cx="3886200" cy="3340292"/>
          </a:xfrm>
        </p:spPr>
        <p:txBody>
          <a:bodyPr>
            <a:normAutofit/>
          </a:bodyPr>
          <a:lstStyle/>
          <a:p>
            <a:pPr algn="ctr"/>
            <a:r>
              <a:rPr lang="en-US" sz="1600" b="1" u="sng" dirty="0">
                <a:solidFill>
                  <a:schemeClr val="accent3"/>
                </a:solidFill>
              </a:rPr>
              <a:t>Concerns</a:t>
            </a:r>
          </a:p>
          <a:p>
            <a:pPr marL="285750" indent="-285750">
              <a:buFont typeface="Arial" panose="020B0604020202020204" pitchFamily="34" charset="0"/>
              <a:buChar char="•"/>
            </a:pPr>
            <a:r>
              <a:rPr lang="en-US" dirty="0"/>
              <a:t>High availability must be implemented</a:t>
            </a:r>
          </a:p>
          <a:p>
            <a:pPr marL="285750" indent="-285750">
              <a:buFont typeface="Arial" panose="020B0604020202020204" pitchFamily="34" charset="0"/>
              <a:buChar char="•"/>
            </a:pPr>
            <a:r>
              <a:rPr lang="en-US" dirty="0"/>
              <a:t>Cost is a significant factor for databases; some type of dynamic re-allocation may allow cost savings</a:t>
            </a:r>
          </a:p>
          <a:p>
            <a:pPr marL="285750" indent="-285750">
              <a:buFont typeface="Arial" panose="020B0604020202020204" pitchFamily="34" charset="0"/>
              <a:buChar char="•"/>
            </a:pPr>
            <a:r>
              <a:rPr lang="en-US" dirty="0"/>
              <a:t>Client/3</a:t>
            </a:r>
            <a:r>
              <a:rPr lang="en-US" baseline="30000" dirty="0"/>
              <a:t>rd</a:t>
            </a:r>
            <a:r>
              <a:rPr lang="en-US" dirty="0"/>
              <a:t> party ODBC access</a:t>
            </a:r>
          </a:p>
          <a:p>
            <a:pPr marL="285750" indent="-285750">
              <a:buFont typeface="Arial" panose="020B0604020202020204" pitchFamily="34" charset="0"/>
              <a:buChar char="•"/>
            </a:pPr>
            <a:r>
              <a:rPr lang="en-US" dirty="0"/>
              <a:t>To support remote management, do all databases (including archive and training) need to be in </a:t>
            </a:r>
            <a:r>
              <a:rPr lang="en-US" dirty="0" err="1"/>
              <a:t>OnDemand</a:t>
            </a:r>
            <a:r>
              <a:rPr lang="en-US" dirty="0"/>
              <a:t> cloud?</a:t>
            </a:r>
          </a:p>
          <a:p>
            <a:pPr marL="285750" indent="-285750">
              <a:buFont typeface="Arial" panose="020B0604020202020204" pitchFamily="34" charset="0"/>
              <a:buChar char="•"/>
            </a:pPr>
            <a:r>
              <a:rPr lang="en-US" dirty="0"/>
              <a:t>Is the inability to run </a:t>
            </a:r>
            <a:r>
              <a:rPr lang="en-US" dirty="0" err="1"/>
              <a:t>isql</a:t>
            </a:r>
            <a:r>
              <a:rPr lang="en-US" dirty="0"/>
              <a:t> from database servers a PCI issue?</a:t>
            </a:r>
          </a:p>
          <a:p>
            <a:pPr marL="285750" indent="-285750">
              <a:buFont typeface="Arial" panose="020B0604020202020204" pitchFamily="34" charset="0"/>
              <a:buChar char="•"/>
            </a:pPr>
            <a:r>
              <a:rPr lang="en-US" dirty="0"/>
              <a:t>How will databases be initially moved into AWS?</a:t>
            </a:r>
          </a:p>
          <a:p>
            <a:pPr algn="ctr"/>
            <a:endParaRPr lang="en-US" sz="1600" b="1" u="sng" dirty="0">
              <a:solidFill>
                <a:schemeClr val="accent3"/>
              </a:solidFill>
            </a:endParaRPr>
          </a:p>
        </p:txBody>
      </p:sp>
      <p:cxnSp>
        <p:nvCxnSpPr>
          <p:cNvPr id="9" name="Straight Connector 8"/>
          <p:cNvCxnSpPr/>
          <p:nvPr/>
        </p:nvCxnSpPr>
        <p:spPr>
          <a:xfrm>
            <a:off x="4562669" y="1131957"/>
            <a:ext cx="18662" cy="367330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4406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Digit</a:t>
            </a: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18"/>
          </p:nvPr>
        </p:nvSpPr>
        <p:spPr>
          <a:xfrm>
            <a:off x="273051" y="1130561"/>
            <a:ext cx="3886200" cy="3340292"/>
          </a:xfrm>
        </p:spPr>
        <p:txBody>
          <a:bodyPr>
            <a:normAutofit/>
          </a:bodyPr>
          <a:lstStyle/>
          <a:p>
            <a:pPr algn="ctr"/>
            <a:r>
              <a:rPr lang="en-US" sz="1600" b="1" u="sng" dirty="0">
                <a:solidFill>
                  <a:schemeClr val="accent3"/>
                </a:solidFill>
              </a:rPr>
              <a:t>Recommendations</a:t>
            </a:r>
          </a:p>
          <a:p>
            <a:pPr marL="285750" indent="-285750">
              <a:buFont typeface="Arial" panose="020B0604020202020204" pitchFamily="34" charset="0"/>
              <a:buChar char="•"/>
            </a:pPr>
            <a:r>
              <a:rPr lang="en-US" dirty="0"/>
              <a:t>Investigation and if possible, leverage Docker containers based on Windows Server 2016</a:t>
            </a:r>
          </a:p>
          <a:p>
            <a:pPr marL="285750" indent="-285750">
              <a:buFont typeface="Arial" panose="020B0604020202020204" pitchFamily="34" charset="0"/>
              <a:buChar char="•"/>
            </a:pPr>
            <a:r>
              <a:rPr lang="en-US" dirty="0"/>
              <a:t>Consider alternate solutions to the </a:t>
            </a:r>
            <a:r>
              <a:rPr lang="en-US" dirty="0" err="1"/>
              <a:t>IPList</a:t>
            </a:r>
            <a:r>
              <a:rPr lang="en-US" dirty="0"/>
              <a:t> / static address issue: NAT/PAT, reverse proxy,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Content Placeholder 6"/>
          <p:cNvSpPr>
            <a:spLocks noGrp="1"/>
          </p:cNvSpPr>
          <p:nvPr>
            <p:ph sz="quarter" idx="17"/>
          </p:nvPr>
        </p:nvSpPr>
        <p:spPr>
          <a:xfrm>
            <a:off x="4937125" y="1131957"/>
            <a:ext cx="3886200" cy="3340292"/>
          </a:xfrm>
        </p:spPr>
        <p:txBody>
          <a:bodyPr>
            <a:normAutofit/>
          </a:bodyPr>
          <a:lstStyle/>
          <a:p>
            <a:pPr algn="ctr"/>
            <a:r>
              <a:rPr lang="en-US" sz="1600" b="1" u="sng" dirty="0">
                <a:solidFill>
                  <a:schemeClr val="accent3"/>
                </a:solidFill>
              </a:rPr>
              <a:t>Concerns</a:t>
            </a:r>
          </a:p>
          <a:p>
            <a:pPr marL="285750" indent="-285750">
              <a:buFont typeface="Arial" panose="020B0604020202020204" pitchFamily="34" charset="0"/>
              <a:buChar char="•"/>
            </a:pPr>
            <a:r>
              <a:rPr lang="en-US" dirty="0"/>
              <a:t>Digit is currently a single point of failure</a:t>
            </a:r>
          </a:p>
          <a:p>
            <a:pPr marL="285750" indent="-285750">
              <a:buFont typeface="Arial" panose="020B0604020202020204" pitchFamily="34" charset="0"/>
              <a:buChar char="•"/>
            </a:pPr>
            <a:r>
              <a:rPr lang="en-US" dirty="0" err="1"/>
              <a:t>IPList</a:t>
            </a:r>
            <a:r>
              <a:rPr lang="en-US" dirty="0"/>
              <a:t> / static IP addresses are not optimal in AWS</a:t>
            </a:r>
          </a:p>
          <a:p>
            <a:pPr marL="285750" indent="-285750">
              <a:buFont typeface="Arial" panose="020B0604020202020204" pitchFamily="34" charset="0"/>
              <a:buChar char="•"/>
            </a:pPr>
            <a:r>
              <a:rPr lang="en-US" dirty="0"/>
              <a:t>Should send the content of the console output of Digit to a remote location</a:t>
            </a:r>
          </a:p>
          <a:p>
            <a:pPr marL="285750" indent="-285750">
              <a:buFont typeface="Arial" panose="020B0604020202020204" pitchFamily="34" charset="0"/>
              <a:buChar char="•"/>
            </a:pPr>
            <a:r>
              <a:rPr lang="en-US" dirty="0"/>
              <a:t>Since Digit requires each client to run it’s own instance(s), it is relatively expensive to maintain. A shared pool (that could auto-scale) would achieve significant cost savings.</a:t>
            </a:r>
          </a:p>
          <a:p>
            <a:pPr algn="ctr"/>
            <a:endParaRPr lang="en-US" sz="1600" b="1" u="sng" dirty="0">
              <a:solidFill>
                <a:schemeClr val="accent3"/>
              </a:solidFill>
            </a:endParaRPr>
          </a:p>
        </p:txBody>
      </p:sp>
      <p:cxnSp>
        <p:nvCxnSpPr>
          <p:cNvPr id="9" name="Straight Connector 8"/>
          <p:cNvCxnSpPr/>
          <p:nvPr/>
        </p:nvCxnSpPr>
        <p:spPr>
          <a:xfrm>
            <a:off x="4562669" y="1131957"/>
            <a:ext cx="18662" cy="367330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9894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RDS Farm</a:t>
            </a: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18"/>
          </p:nvPr>
        </p:nvSpPr>
        <p:spPr>
          <a:xfrm>
            <a:off x="273051" y="1130561"/>
            <a:ext cx="3886200" cy="3340292"/>
          </a:xfrm>
        </p:spPr>
        <p:txBody>
          <a:bodyPr>
            <a:normAutofit/>
          </a:bodyPr>
          <a:lstStyle/>
          <a:p>
            <a:pPr algn="ctr"/>
            <a:r>
              <a:rPr lang="en-US" sz="1600" b="1" u="sng" dirty="0">
                <a:solidFill>
                  <a:schemeClr val="accent3"/>
                </a:solidFill>
              </a:rPr>
              <a:t>Recommendations</a:t>
            </a:r>
          </a:p>
          <a:p>
            <a:pPr marL="285750" indent="-285750">
              <a:buFont typeface="Arial" panose="020B0604020202020204" pitchFamily="34" charset="0"/>
              <a:buChar char="•"/>
            </a:pPr>
            <a:r>
              <a:rPr lang="en-US" dirty="0"/>
              <a:t>Docker is not possible; recommend immutable EC2 instances based on Server 2016</a:t>
            </a:r>
          </a:p>
          <a:p>
            <a:pPr marL="285750" indent="-285750">
              <a:buFont typeface="Arial" panose="020B0604020202020204" pitchFamily="34" charset="0"/>
              <a:buChar char="•"/>
            </a:pPr>
            <a:r>
              <a:rPr lang="en-US" dirty="0"/>
              <a:t>Use ELB (Elastic Load Balancer) for load balancing</a:t>
            </a:r>
          </a:p>
          <a:p>
            <a:pPr marL="285750" indent="-285750">
              <a:buFont typeface="Arial" panose="020B0604020202020204" pitchFamily="34" charset="0"/>
              <a:buChar char="•"/>
            </a:pPr>
            <a:r>
              <a:rPr lang="en-US" dirty="0"/>
              <a:t>Should be implemented as auto-scaling groups for: Gateways, connection broker and session host servers (per collection), SQL Servers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Content Placeholder 6"/>
          <p:cNvSpPr>
            <a:spLocks noGrp="1"/>
          </p:cNvSpPr>
          <p:nvPr>
            <p:ph sz="quarter" idx="17"/>
          </p:nvPr>
        </p:nvSpPr>
        <p:spPr>
          <a:xfrm>
            <a:off x="4937125" y="1131957"/>
            <a:ext cx="3886200" cy="3340292"/>
          </a:xfrm>
        </p:spPr>
        <p:txBody>
          <a:bodyPr>
            <a:normAutofit/>
          </a:bodyPr>
          <a:lstStyle/>
          <a:p>
            <a:pPr algn="ctr"/>
            <a:r>
              <a:rPr lang="en-US" sz="1600" b="1" u="sng" dirty="0">
                <a:solidFill>
                  <a:schemeClr val="accent3"/>
                </a:solidFill>
              </a:rPr>
              <a:t>Concerns</a:t>
            </a:r>
          </a:p>
          <a:p>
            <a:pPr marL="285750" indent="-285750">
              <a:buFont typeface="Arial" panose="020B0604020202020204" pitchFamily="34" charset="0"/>
              <a:buChar char="•"/>
            </a:pPr>
            <a:r>
              <a:rPr lang="en-US" dirty="0"/>
              <a:t>Current licensing prevents us from scaling horizontally (we also may not be licensed correctly)</a:t>
            </a:r>
          </a:p>
          <a:p>
            <a:pPr marL="285750" indent="-285750">
              <a:buFont typeface="Arial" panose="020B0604020202020204" pitchFamily="34" charset="0"/>
              <a:buChar char="•"/>
            </a:pPr>
            <a:r>
              <a:rPr lang="en-US" dirty="0"/>
              <a:t>Remove dependency on </a:t>
            </a:r>
            <a:r>
              <a:rPr lang="en-US" dirty="0" err="1"/>
              <a:t>Arcshare</a:t>
            </a:r>
            <a:r>
              <a:rPr lang="en-US" dirty="0"/>
              <a:t>, or provision file share cluster to support</a:t>
            </a:r>
          </a:p>
          <a:p>
            <a:pPr marL="285750" indent="-285750">
              <a:buFont typeface="Arial" panose="020B0604020202020204" pitchFamily="34" charset="0"/>
              <a:buChar char="•"/>
            </a:pPr>
            <a:r>
              <a:rPr lang="en-US" dirty="0"/>
              <a:t>Should another team be responsible for </a:t>
            </a:r>
            <a:r>
              <a:rPr lang="en-US" dirty="0" err="1"/>
              <a:t>TMWin</a:t>
            </a:r>
            <a:r>
              <a:rPr lang="en-US" dirty="0"/>
              <a:t>?</a:t>
            </a:r>
          </a:p>
          <a:p>
            <a:pPr marL="285750" indent="-285750">
              <a:buFont typeface="Arial" panose="020B0604020202020204" pitchFamily="34" charset="0"/>
              <a:buChar char="•"/>
            </a:pPr>
            <a:r>
              <a:rPr lang="en-US" dirty="0" err="1"/>
              <a:t>IPList</a:t>
            </a:r>
            <a:r>
              <a:rPr lang="en-US" dirty="0"/>
              <a:t> issues for </a:t>
            </a:r>
            <a:r>
              <a:rPr lang="en-US" dirty="0" err="1"/>
              <a:t>TMWin</a:t>
            </a:r>
            <a:r>
              <a:rPr lang="en-US" dirty="0"/>
              <a:t> will need to be solved</a:t>
            </a:r>
          </a:p>
          <a:p>
            <a:pPr marL="285750" indent="-285750">
              <a:buFont typeface="Arial" panose="020B0604020202020204" pitchFamily="34" charset="0"/>
              <a:buChar char="•"/>
            </a:pPr>
            <a:r>
              <a:rPr lang="en-US" dirty="0"/>
              <a:t>How will access to the gateways be handled (direct vs. TM router)</a:t>
            </a:r>
          </a:p>
          <a:p>
            <a:pPr marL="285750" indent="-285750">
              <a:buFont typeface="Arial" panose="020B0604020202020204" pitchFamily="34" charset="0"/>
              <a:buChar char="•"/>
            </a:pPr>
            <a:r>
              <a:rPr lang="en-US" dirty="0"/>
              <a:t>RDS Farm is very expensive to maintain; a web farm would be vastly less expensive</a:t>
            </a:r>
          </a:p>
          <a:p>
            <a:pPr algn="ctr"/>
            <a:endParaRPr lang="en-US" sz="1600" b="1" u="sng" dirty="0">
              <a:solidFill>
                <a:schemeClr val="accent3"/>
              </a:solidFill>
            </a:endParaRPr>
          </a:p>
        </p:txBody>
      </p:sp>
      <p:cxnSp>
        <p:nvCxnSpPr>
          <p:cNvPr id="9" name="Straight Connector 8"/>
          <p:cNvCxnSpPr/>
          <p:nvPr/>
        </p:nvCxnSpPr>
        <p:spPr>
          <a:xfrm>
            <a:off x="4562669" y="1131957"/>
            <a:ext cx="18662" cy="367330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4694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Other Classes</a:t>
            </a: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18"/>
          </p:nvPr>
        </p:nvSpPr>
        <p:spPr>
          <a:xfrm>
            <a:off x="273051" y="1130561"/>
            <a:ext cx="3886200" cy="3340292"/>
          </a:xfrm>
        </p:spPr>
        <p:txBody>
          <a:bodyPr>
            <a:normAutofit/>
          </a:bodyPr>
          <a:lstStyle/>
          <a:p>
            <a:pPr algn="ctr"/>
            <a:r>
              <a:rPr lang="en-US" sz="1600" b="1" u="sng" dirty="0">
                <a:solidFill>
                  <a:schemeClr val="accent3"/>
                </a:solidFill>
              </a:rPr>
              <a:t>Recommendations</a:t>
            </a:r>
          </a:p>
          <a:p>
            <a:pPr marL="285750" indent="-285750">
              <a:buFont typeface="Arial" panose="020B0604020202020204" pitchFamily="34" charset="0"/>
              <a:buChar char="•"/>
            </a:pPr>
            <a:r>
              <a:rPr lang="en-US" dirty="0"/>
              <a:t>Leverage Docker containers based on Windows Server 2016 where possible</a:t>
            </a:r>
          </a:p>
          <a:p>
            <a:pPr marL="285750" indent="-285750">
              <a:buFont typeface="Arial" panose="020B0604020202020204" pitchFamily="34" charset="0"/>
              <a:buChar char="•"/>
            </a:pPr>
            <a:r>
              <a:rPr lang="en-US" dirty="0"/>
              <a:t>Use auto-scaling groups for self-healing where possible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Content Placeholder 6"/>
          <p:cNvSpPr>
            <a:spLocks noGrp="1"/>
          </p:cNvSpPr>
          <p:nvPr>
            <p:ph sz="quarter" idx="17"/>
          </p:nvPr>
        </p:nvSpPr>
        <p:spPr>
          <a:xfrm>
            <a:off x="4937125" y="1131957"/>
            <a:ext cx="3886200" cy="3340292"/>
          </a:xfrm>
        </p:spPr>
        <p:txBody>
          <a:bodyPr>
            <a:normAutofit/>
          </a:bodyPr>
          <a:lstStyle/>
          <a:p>
            <a:pPr algn="ctr"/>
            <a:r>
              <a:rPr lang="en-US" sz="1600" b="1" u="sng" dirty="0">
                <a:solidFill>
                  <a:schemeClr val="accent3"/>
                </a:solidFill>
              </a:rPr>
              <a:t>Concerns</a:t>
            </a:r>
          </a:p>
          <a:p>
            <a:pPr marL="285750" indent="-285750">
              <a:buFont typeface="Arial" panose="020B0604020202020204" pitchFamily="34" charset="0"/>
              <a:buChar char="•"/>
            </a:pPr>
            <a:r>
              <a:rPr lang="en-US" dirty="0"/>
              <a:t>Deployment must be fully automated</a:t>
            </a:r>
          </a:p>
          <a:p>
            <a:pPr marL="285750" indent="-285750">
              <a:buFont typeface="Arial" panose="020B0604020202020204" pitchFamily="34" charset="0"/>
              <a:buChar char="•"/>
            </a:pPr>
            <a:r>
              <a:rPr lang="en-US" dirty="0"/>
              <a:t>Discovery of configuration of servers is not complete</a:t>
            </a:r>
          </a:p>
          <a:p>
            <a:pPr algn="ctr"/>
            <a:endParaRPr lang="en-US" sz="1600" b="1" u="sng" dirty="0">
              <a:solidFill>
                <a:schemeClr val="accent3"/>
              </a:solidFill>
            </a:endParaRPr>
          </a:p>
        </p:txBody>
      </p:sp>
      <p:cxnSp>
        <p:nvCxnSpPr>
          <p:cNvPr id="9" name="Straight Connector 8"/>
          <p:cNvCxnSpPr/>
          <p:nvPr/>
        </p:nvCxnSpPr>
        <p:spPr>
          <a:xfrm>
            <a:off x="4562669" y="1131957"/>
            <a:ext cx="18662" cy="367330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1951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Miscellaneous</a:t>
            </a:r>
            <a:endParaRPr lang="en-US" cap="none" dirty="0">
              <a:latin typeface="Interstate-Black"/>
              <a:cs typeface="Interstate-Black"/>
            </a:endParaRP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p:cNvSpPr>
            <a:spLocks noGrp="1"/>
          </p:cNvSpPr>
          <p:nvPr>
            <p:ph sz="quarter" idx="18"/>
          </p:nvPr>
        </p:nvSpPr>
        <p:spPr>
          <a:xfrm>
            <a:off x="273052" y="1130561"/>
            <a:ext cx="8550273" cy="3340292"/>
          </a:xfrm>
        </p:spPr>
        <p:txBody>
          <a:bodyPr/>
          <a:lstStyle/>
          <a:p>
            <a:pPr marL="285750" indent="-285750">
              <a:buFont typeface="Arial" panose="020B0604020202020204" pitchFamily="34" charset="0"/>
              <a:buChar char="•"/>
            </a:pPr>
            <a:r>
              <a:rPr lang="en-US" dirty="0"/>
              <a:t>TMCRM will not be in scope for AWS (in a separate data center)</a:t>
            </a:r>
          </a:p>
          <a:p>
            <a:pPr marL="285750" indent="-285750">
              <a:buFont typeface="Arial" panose="020B0604020202020204" pitchFamily="34" charset="0"/>
              <a:buChar char="•"/>
            </a:pPr>
            <a:r>
              <a:rPr lang="en-US" dirty="0"/>
              <a:t>Disaster Recovery plans will need to be updated</a:t>
            </a:r>
          </a:p>
          <a:p>
            <a:pPr marL="285750" indent="-285750">
              <a:buFont typeface="Arial" panose="020B0604020202020204" pitchFamily="34" charset="0"/>
              <a:buChar char="•"/>
            </a:pPr>
            <a:r>
              <a:rPr lang="en-US" dirty="0"/>
              <a:t>DSC / AADS and AWS / containers / immutable EC2</a:t>
            </a:r>
          </a:p>
          <a:p>
            <a:pPr marL="285750" indent="-285750">
              <a:buFont typeface="Arial" panose="020B0604020202020204" pitchFamily="34" charset="0"/>
              <a:buChar char="•"/>
            </a:pPr>
            <a:r>
              <a:rPr lang="en-US" dirty="0"/>
              <a:t>Hosted.Ticketmaster.com DNS zone</a:t>
            </a:r>
          </a:p>
        </p:txBody>
      </p:sp>
    </p:spTree>
    <p:extLst>
      <p:ext uri="{BB962C8B-B14F-4D97-AF65-F5344CB8AC3E}">
        <p14:creationId xmlns:p14="http://schemas.microsoft.com/office/powerpoint/2010/main" val="1021542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Next Steps</a:t>
            </a:r>
            <a:endParaRPr lang="en-US" cap="none" dirty="0">
              <a:latin typeface="Interstate-Black"/>
              <a:cs typeface="Interstate-Black"/>
            </a:endParaRP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p:cNvSpPr>
            <a:spLocks noGrp="1"/>
          </p:cNvSpPr>
          <p:nvPr>
            <p:ph sz="quarter" idx="18"/>
          </p:nvPr>
        </p:nvSpPr>
        <p:spPr>
          <a:xfrm>
            <a:off x="273052" y="1130561"/>
            <a:ext cx="8550273" cy="3340292"/>
          </a:xfrm>
        </p:spPr>
        <p:txBody>
          <a:bodyPr/>
          <a:lstStyle/>
          <a:p>
            <a:pPr marL="285750" indent="-285750">
              <a:buFont typeface="Arial" panose="020B0604020202020204" pitchFamily="34" charset="0"/>
              <a:buChar char="•"/>
            </a:pPr>
            <a:r>
              <a:rPr lang="en-US" dirty="0"/>
              <a:t>Investigate and finalize compute provisioning decisions</a:t>
            </a:r>
          </a:p>
          <a:p>
            <a:pPr marL="285750" indent="-285750">
              <a:buFont typeface="Arial" panose="020B0604020202020204" pitchFamily="34" charset="0"/>
              <a:buChar char="•"/>
            </a:pPr>
            <a:r>
              <a:rPr lang="en-US" dirty="0"/>
              <a:t>Determine application changes required for AWS</a:t>
            </a:r>
          </a:p>
          <a:p>
            <a:pPr marL="285750" indent="-285750">
              <a:buFont typeface="Arial" panose="020B0604020202020204" pitchFamily="34" charset="0"/>
              <a:buChar char="•"/>
            </a:pPr>
            <a:r>
              <a:rPr lang="en-US" dirty="0"/>
              <a:t>Identify solutions for potential blockers / concerns</a:t>
            </a:r>
          </a:p>
          <a:p>
            <a:pPr marL="285750" indent="-285750">
              <a:buFont typeface="Arial" panose="020B0604020202020204" pitchFamily="34" charset="0"/>
              <a:buChar char="•"/>
            </a:pPr>
            <a:r>
              <a:rPr lang="en-US" dirty="0"/>
              <a:t>Determine availability zone / region layout</a:t>
            </a:r>
          </a:p>
          <a:p>
            <a:pPr marL="285750" indent="-285750">
              <a:buFont typeface="Arial" panose="020B0604020202020204" pitchFamily="34" charset="0"/>
              <a:buChar char="•"/>
            </a:pPr>
            <a:r>
              <a:rPr lang="en-US" dirty="0"/>
              <a:t>Finalize decision on first product to move</a:t>
            </a:r>
          </a:p>
          <a:p>
            <a:pPr marL="285750" indent="-285750">
              <a:buFont typeface="Arial" panose="020B0604020202020204" pitchFamily="34" charset="0"/>
              <a:buChar char="•"/>
            </a:pPr>
            <a:r>
              <a:rPr lang="en-US" dirty="0"/>
              <a:t>Decision on archive / training databases in the cloud</a:t>
            </a:r>
          </a:p>
          <a:p>
            <a:pPr marL="285750" indent="-285750">
              <a:buFont typeface="Arial" panose="020B0604020202020204" pitchFamily="34" charset="0"/>
              <a:buChar char="•"/>
            </a:pPr>
            <a:r>
              <a:rPr lang="en-US" dirty="0"/>
              <a:t>Consider revisiting RDS licensing scheme (per-server vs. per-user)</a:t>
            </a:r>
          </a:p>
          <a:p>
            <a:pPr marL="285750" indent="-285750">
              <a:buFont typeface="Arial" panose="020B0604020202020204" pitchFamily="34" charset="0"/>
              <a:buChar char="•"/>
            </a:pPr>
            <a:r>
              <a:rPr lang="en-US" dirty="0"/>
              <a:t>Final decisions on client networking and responsibility </a:t>
            </a:r>
            <a:r>
              <a:rPr lang="en-US"/>
              <a:t>for that</a:t>
            </a:r>
            <a:endParaRPr lang="en-US" dirty="0"/>
          </a:p>
        </p:txBody>
      </p:sp>
    </p:spTree>
    <p:extLst>
      <p:ext uri="{BB962C8B-B14F-4D97-AF65-F5344CB8AC3E}">
        <p14:creationId xmlns:p14="http://schemas.microsoft.com/office/powerpoint/2010/main" val="119931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19978" y="1096510"/>
            <a:ext cx="7983942" cy="930410"/>
          </a:xfrm>
        </p:spPr>
        <p:txBody>
          <a:bodyPr/>
          <a:lstStyle/>
          <a:p>
            <a:pPr lvl="1" algn="ctr"/>
            <a:r>
              <a:rPr lang="en-GB" sz="4000" dirty="0">
                <a:latin typeface="Interstate-Black"/>
                <a:cs typeface="Interstate-Black"/>
              </a:rPr>
              <a:t>Windows @ Ticketmaster</a:t>
            </a:r>
          </a:p>
        </p:txBody>
      </p:sp>
      <p:sp>
        <p:nvSpPr>
          <p:cNvPr id="3" name="TextBox 2"/>
          <p:cNvSpPr txBox="1"/>
          <p:nvPr/>
        </p:nvSpPr>
        <p:spPr>
          <a:xfrm>
            <a:off x="1519414" y="2049780"/>
            <a:ext cx="1228478" cy="461665"/>
          </a:xfrm>
          <a:prstGeom prst="rect">
            <a:avLst/>
          </a:prstGeom>
          <a:noFill/>
        </p:spPr>
        <p:txBody>
          <a:bodyPr wrap="none" rtlCol="0">
            <a:spAutoFit/>
          </a:bodyPr>
          <a:lstStyle/>
          <a:p>
            <a:r>
              <a:rPr lang="en-US" sz="2400" dirty="0">
                <a:latin typeface="TM Sans"/>
                <a:cs typeface="TM Sans"/>
              </a:rPr>
              <a:t>Physical</a:t>
            </a:r>
          </a:p>
        </p:txBody>
      </p:sp>
      <p:sp>
        <p:nvSpPr>
          <p:cNvPr id="6" name="TextBox 5"/>
          <p:cNvSpPr txBox="1"/>
          <p:nvPr/>
        </p:nvSpPr>
        <p:spPr>
          <a:xfrm>
            <a:off x="2189974" y="2606040"/>
            <a:ext cx="1949893" cy="461665"/>
          </a:xfrm>
          <a:prstGeom prst="rect">
            <a:avLst/>
          </a:prstGeom>
          <a:noFill/>
        </p:spPr>
        <p:txBody>
          <a:bodyPr wrap="none" rtlCol="0">
            <a:spAutoFit/>
          </a:bodyPr>
          <a:lstStyle/>
          <a:p>
            <a:r>
              <a:rPr lang="en-US" sz="2400" dirty="0">
                <a:latin typeface="TM Sans"/>
                <a:cs typeface="TM Sans"/>
              </a:rPr>
              <a:t>Private Cloud</a:t>
            </a:r>
          </a:p>
        </p:txBody>
      </p:sp>
      <p:sp>
        <p:nvSpPr>
          <p:cNvPr id="7" name="TextBox 6"/>
          <p:cNvSpPr txBox="1"/>
          <p:nvPr/>
        </p:nvSpPr>
        <p:spPr>
          <a:xfrm>
            <a:off x="3217980" y="3253740"/>
            <a:ext cx="1843774" cy="461665"/>
          </a:xfrm>
          <a:prstGeom prst="rect">
            <a:avLst/>
          </a:prstGeom>
          <a:noFill/>
        </p:spPr>
        <p:txBody>
          <a:bodyPr wrap="none" rtlCol="0">
            <a:spAutoFit/>
          </a:bodyPr>
          <a:lstStyle/>
          <a:p>
            <a:r>
              <a:rPr lang="en-US" sz="2400" dirty="0">
                <a:latin typeface="TM Sans"/>
                <a:cs typeface="TM Sans"/>
              </a:rPr>
              <a:t>Public Cloud</a:t>
            </a:r>
          </a:p>
        </p:txBody>
      </p:sp>
      <p:sp>
        <p:nvSpPr>
          <p:cNvPr id="8" name="TextBox 7"/>
          <p:cNvSpPr txBox="1"/>
          <p:nvPr/>
        </p:nvSpPr>
        <p:spPr>
          <a:xfrm>
            <a:off x="4139867" y="2327910"/>
            <a:ext cx="1114536" cy="461665"/>
          </a:xfrm>
          <a:prstGeom prst="rect">
            <a:avLst/>
          </a:prstGeom>
          <a:noFill/>
        </p:spPr>
        <p:txBody>
          <a:bodyPr wrap="none" rtlCol="0">
            <a:spAutoFit/>
          </a:bodyPr>
          <a:lstStyle/>
          <a:p>
            <a:r>
              <a:rPr lang="en-US" sz="2400" dirty="0">
                <a:latin typeface="TM Sans"/>
                <a:cs typeface="TM Sans"/>
              </a:rPr>
              <a:t>Docker</a:t>
            </a:r>
          </a:p>
        </p:txBody>
      </p:sp>
      <p:sp>
        <p:nvSpPr>
          <p:cNvPr id="9" name="TextBox 8"/>
          <p:cNvSpPr txBox="1"/>
          <p:nvPr/>
        </p:nvSpPr>
        <p:spPr>
          <a:xfrm>
            <a:off x="1808147" y="3484572"/>
            <a:ext cx="1071255" cy="461665"/>
          </a:xfrm>
          <a:prstGeom prst="rect">
            <a:avLst/>
          </a:prstGeom>
          <a:noFill/>
        </p:spPr>
        <p:txBody>
          <a:bodyPr wrap="none" rtlCol="0">
            <a:spAutoFit/>
          </a:bodyPr>
          <a:lstStyle/>
          <a:p>
            <a:r>
              <a:rPr lang="en-US" sz="2400" dirty="0">
                <a:latin typeface="TM Sans"/>
                <a:cs typeface="TM Sans"/>
              </a:rPr>
              <a:t>Packer</a:t>
            </a:r>
          </a:p>
        </p:txBody>
      </p:sp>
      <p:sp>
        <p:nvSpPr>
          <p:cNvPr id="10" name="TextBox 9"/>
          <p:cNvSpPr txBox="1"/>
          <p:nvPr/>
        </p:nvSpPr>
        <p:spPr>
          <a:xfrm>
            <a:off x="5254403" y="2954347"/>
            <a:ext cx="1470339" cy="461665"/>
          </a:xfrm>
          <a:prstGeom prst="rect">
            <a:avLst/>
          </a:prstGeom>
          <a:noFill/>
        </p:spPr>
        <p:txBody>
          <a:bodyPr wrap="none" rtlCol="0">
            <a:spAutoFit/>
          </a:bodyPr>
          <a:lstStyle/>
          <a:p>
            <a:r>
              <a:rPr lang="en-US" sz="2400" dirty="0">
                <a:latin typeface="TM Sans"/>
                <a:cs typeface="TM Sans"/>
              </a:rPr>
              <a:t>Terraform</a:t>
            </a:r>
          </a:p>
        </p:txBody>
      </p:sp>
      <p:sp>
        <p:nvSpPr>
          <p:cNvPr id="11" name="TextBox 10"/>
          <p:cNvSpPr txBox="1"/>
          <p:nvPr/>
        </p:nvSpPr>
        <p:spPr>
          <a:xfrm>
            <a:off x="5733957" y="2102484"/>
            <a:ext cx="1447960" cy="461665"/>
          </a:xfrm>
          <a:prstGeom prst="rect">
            <a:avLst/>
          </a:prstGeom>
          <a:noFill/>
        </p:spPr>
        <p:txBody>
          <a:bodyPr wrap="none" rtlCol="0">
            <a:spAutoFit/>
          </a:bodyPr>
          <a:lstStyle/>
          <a:p>
            <a:r>
              <a:rPr lang="en-US" sz="2400" dirty="0" err="1">
                <a:latin typeface="TM Sans"/>
                <a:cs typeface="TM Sans"/>
              </a:rPr>
              <a:t>GitLab</a:t>
            </a:r>
            <a:r>
              <a:rPr lang="en-US" sz="2400" dirty="0">
                <a:latin typeface="TM Sans"/>
                <a:cs typeface="TM Sans"/>
              </a:rPr>
              <a:t> CI</a:t>
            </a:r>
          </a:p>
        </p:txBody>
      </p:sp>
      <p:sp>
        <p:nvSpPr>
          <p:cNvPr id="12" name="TextBox 11"/>
          <p:cNvSpPr txBox="1"/>
          <p:nvPr/>
        </p:nvSpPr>
        <p:spPr>
          <a:xfrm>
            <a:off x="7072721" y="3402388"/>
            <a:ext cx="766557" cy="461665"/>
          </a:xfrm>
          <a:prstGeom prst="rect">
            <a:avLst/>
          </a:prstGeom>
          <a:noFill/>
        </p:spPr>
        <p:txBody>
          <a:bodyPr wrap="none" rtlCol="0">
            <a:spAutoFit/>
          </a:bodyPr>
          <a:lstStyle/>
          <a:p>
            <a:r>
              <a:rPr lang="en-US" sz="2400" dirty="0">
                <a:latin typeface="TM Sans"/>
                <a:cs typeface="TM Sans"/>
              </a:rPr>
              <a:t>DSC</a:t>
            </a:r>
          </a:p>
        </p:txBody>
      </p:sp>
      <p:sp>
        <p:nvSpPr>
          <p:cNvPr id="13" name="TextBox 12"/>
          <p:cNvSpPr txBox="1"/>
          <p:nvPr/>
        </p:nvSpPr>
        <p:spPr>
          <a:xfrm>
            <a:off x="4519233" y="3826857"/>
            <a:ext cx="1467068" cy="461665"/>
          </a:xfrm>
          <a:prstGeom prst="rect">
            <a:avLst/>
          </a:prstGeom>
          <a:noFill/>
        </p:spPr>
        <p:txBody>
          <a:bodyPr wrap="none" rtlCol="0">
            <a:spAutoFit/>
          </a:bodyPr>
          <a:lstStyle/>
          <a:p>
            <a:r>
              <a:rPr lang="en-US" sz="2400" dirty="0" err="1">
                <a:latin typeface="TM Sans"/>
                <a:cs typeface="TM Sans"/>
              </a:rPr>
              <a:t>PoshSpec</a:t>
            </a:r>
            <a:endParaRPr lang="en-US" sz="2400" dirty="0">
              <a:latin typeface="TM Sans"/>
              <a:cs typeface="T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92150" y="-40137"/>
            <a:ext cx="9314121" cy="6211354"/>
          </a:xfrm>
          <a:prstGeom prst="rect">
            <a:avLst/>
          </a:prstGeom>
        </p:spPr>
      </p:pic>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A short story</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1"/>
            <a:ext cx="8550275" cy="320440"/>
          </a:xfrm>
        </p:spPr>
        <p:txBody>
          <a:bodyPr>
            <a:noAutofit/>
          </a:bodyPr>
          <a:lstStyle/>
          <a:p>
            <a:pPr algn="ctr"/>
            <a:r>
              <a:rPr lang="en-US" sz="1800" dirty="0"/>
              <a:t>In 1963 Ford wanted a car at Le Mans</a:t>
            </a: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
        <p:nvSpPr>
          <p:cNvPr id="17" name="TextBox 16"/>
          <p:cNvSpPr txBox="1"/>
          <p:nvPr/>
        </p:nvSpPr>
        <p:spPr>
          <a:xfrm>
            <a:off x="4212266" y="4819093"/>
            <a:ext cx="4809330" cy="246221"/>
          </a:xfrm>
          <a:prstGeom prst="rect">
            <a:avLst/>
          </a:prstGeom>
          <a:noFill/>
        </p:spPr>
        <p:txBody>
          <a:bodyPr wrap="none" rtlCol="0">
            <a:spAutoFit/>
          </a:bodyPr>
          <a:lstStyle/>
          <a:p>
            <a:r>
              <a:rPr lang="en-US" sz="1000" dirty="0">
                <a:latin typeface="TM Sans"/>
                <a:cs typeface="TM Sans"/>
              </a:rPr>
              <a:t>http://pictures.topspeed.com/IMG/crop/201208/</a:t>
            </a:r>
            <a:r>
              <a:rPr lang="en-US" sz="900" dirty="0">
                <a:latin typeface="TM Sans"/>
                <a:cs typeface="TM Sans"/>
              </a:rPr>
              <a:t>ford-gt40-gulf-mirag-4_1600x0w</a:t>
            </a:r>
            <a:r>
              <a:rPr lang="en-US" sz="1000" dirty="0">
                <a:latin typeface="TM Sans"/>
                <a:cs typeface="TM Sans"/>
              </a:rPr>
              <a:t>.jpg</a:t>
            </a:r>
          </a:p>
        </p:txBody>
      </p:sp>
    </p:spTree>
    <p:extLst>
      <p:ext uri="{BB962C8B-B14F-4D97-AF65-F5344CB8AC3E}">
        <p14:creationId xmlns:p14="http://schemas.microsoft.com/office/powerpoint/2010/main" val="3694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1964</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1"/>
            <a:ext cx="8550275" cy="320440"/>
          </a:xfrm>
        </p:spPr>
        <p:txBody>
          <a:bodyPr>
            <a:noAutofit/>
          </a:bodyPr>
          <a:lstStyle/>
          <a:p>
            <a:pPr algn="ctr"/>
            <a:r>
              <a:rPr lang="en-US" sz="1800" dirty="0">
                <a:solidFill>
                  <a:schemeClr val="tx1"/>
                </a:solidFill>
              </a:rPr>
              <a:t>Despite setting a lap, record all three GT40s failed to finish and Ferrari won</a:t>
            </a: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
        <p:nvSpPr>
          <p:cNvPr id="9" name="TextBox 8"/>
          <p:cNvSpPr txBox="1"/>
          <p:nvPr/>
        </p:nvSpPr>
        <p:spPr>
          <a:xfrm>
            <a:off x="5934467" y="4926963"/>
            <a:ext cx="3209533" cy="246221"/>
          </a:xfrm>
          <a:prstGeom prst="rect">
            <a:avLst/>
          </a:prstGeom>
          <a:noFill/>
        </p:spPr>
        <p:txBody>
          <a:bodyPr wrap="none" rtlCol="0">
            <a:spAutoFit/>
          </a:bodyPr>
          <a:lstStyle/>
          <a:p>
            <a:r>
              <a:rPr lang="en-US" sz="1000" dirty="0">
                <a:latin typeface="TM Sans"/>
                <a:cs typeface="TM Sans"/>
              </a:rPr>
              <a:t>http://www.autosport.com/news/report.php/id/122477</a:t>
            </a:r>
          </a:p>
        </p:txBody>
      </p:sp>
      <p:pic>
        <p:nvPicPr>
          <p:cNvPr id="8" name="Picture 7"/>
          <p:cNvPicPr>
            <a:picLocks noChangeAspect="1"/>
          </p:cNvPicPr>
          <p:nvPr/>
        </p:nvPicPr>
        <p:blipFill>
          <a:blip r:embed="rId3"/>
          <a:stretch>
            <a:fillRect/>
          </a:stretch>
        </p:blipFill>
        <p:spPr>
          <a:xfrm>
            <a:off x="1811749" y="1282151"/>
            <a:ext cx="5490080" cy="3660053"/>
          </a:xfrm>
          <a:prstGeom prst="rect">
            <a:avLst/>
          </a:prstGeom>
        </p:spPr>
      </p:pic>
    </p:spTree>
    <p:extLst>
      <p:ext uri="{BB962C8B-B14F-4D97-AF65-F5344CB8AC3E}">
        <p14:creationId xmlns:p14="http://schemas.microsoft.com/office/powerpoint/2010/main" val="3795831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1965</a:t>
            </a:r>
          </a:p>
        </p:txBody>
      </p:sp>
      <p:sp>
        <p:nvSpPr>
          <p:cNvPr id="4" name="Content Placeholder 3"/>
          <p:cNvSpPr>
            <a:spLocks noGrp="1"/>
          </p:cNvSpPr>
          <p:nvPr>
            <p:ph sz="quarter" idx="17"/>
          </p:nvPr>
        </p:nvSpPr>
        <p:spPr>
          <a:xfrm>
            <a:off x="273050" y="961711"/>
            <a:ext cx="8550275" cy="320440"/>
          </a:xfrm>
        </p:spPr>
        <p:txBody>
          <a:bodyPr>
            <a:noAutofit/>
          </a:bodyPr>
          <a:lstStyle/>
          <a:p>
            <a:pPr algn="ctr"/>
            <a:r>
              <a:rPr lang="en-US" sz="1800" dirty="0">
                <a:solidFill>
                  <a:schemeClr val="tx1"/>
                </a:solidFill>
              </a:rPr>
              <a:t>Ford built a dynamometer laboratory to </a:t>
            </a:r>
            <a:r>
              <a:rPr lang="en-US" sz="1800" b="1" i="1" u="sng" dirty="0">
                <a:solidFill>
                  <a:schemeClr val="tx1"/>
                </a:solidFill>
                <a:highlight>
                  <a:srgbClr val="FFFF00"/>
                </a:highlight>
              </a:rPr>
              <a:t>automate</a:t>
            </a:r>
            <a:r>
              <a:rPr lang="en-US" sz="1800" dirty="0">
                <a:solidFill>
                  <a:schemeClr val="tx1"/>
                </a:solidFill>
              </a:rPr>
              <a:t> engine testing</a:t>
            </a:r>
            <a:endParaRPr lang="en-US" sz="18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
        <p:nvSpPr>
          <p:cNvPr id="2" name="Arrow: Down 1"/>
          <p:cNvSpPr/>
          <p:nvPr/>
        </p:nvSpPr>
        <p:spPr>
          <a:xfrm>
            <a:off x="5445997" y="528495"/>
            <a:ext cx="730102" cy="354419"/>
          </a:xfrm>
          <a:prstGeom prst="downArrow">
            <a:avLst/>
          </a:pr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ectangle 7"/>
          <p:cNvSpPr/>
          <p:nvPr/>
        </p:nvSpPr>
        <p:spPr>
          <a:xfrm>
            <a:off x="7574340" y="4928056"/>
            <a:ext cx="1569660" cy="215444"/>
          </a:xfrm>
          <a:prstGeom prst="rect">
            <a:avLst/>
          </a:prstGeom>
        </p:spPr>
        <p:txBody>
          <a:bodyPr wrap="none">
            <a:spAutoFit/>
          </a:bodyPr>
          <a:lstStyle/>
          <a:p>
            <a:r>
              <a:rPr lang="en-US" sz="800" dirty="0">
                <a:latin typeface="TM Sans" panose="020B0502030402020204" pitchFamily="34" charset="0"/>
              </a:rPr>
              <a:t>https://youtu.be/NxP__UPj7L8</a:t>
            </a:r>
          </a:p>
        </p:txBody>
      </p:sp>
      <p:pic>
        <p:nvPicPr>
          <p:cNvPr id="11" name="Picture 10"/>
          <p:cNvPicPr>
            <a:picLocks noChangeAspect="1"/>
          </p:cNvPicPr>
          <p:nvPr/>
        </p:nvPicPr>
        <p:blipFill>
          <a:blip r:embed="rId3"/>
          <a:stretch>
            <a:fillRect/>
          </a:stretch>
        </p:blipFill>
        <p:spPr>
          <a:xfrm>
            <a:off x="2045835" y="1478975"/>
            <a:ext cx="5004703" cy="3449081"/>
          </a:xfrm>
          <a:prstGeom prst="rect">
            <a:avLst/>
          </a:prstGeom>
        </p:spPr>
      </p:pic>
    </p:spTree>
    <p:extLst>
      <p:ext uri="{BB962C8B-B14F-4D97-AF65-F5344CB8AC3E}">
        <p14:creationId xmlns:p14="http://schemas.microsoft.com/office/powerpoint/2010/main" val="1903444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1966</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1"/>
            <a:ext cx="8550275" cy="320440"/>
          </a:xfrm>
        </p:spPr>
        <p:txBody>
          <a:bodyPr>
            <a:noAutofit/>
          </a:bodyPr>
          <a:lstStyle/>
          <a:p>
            <a:pPr algn="ctr"/>
            <a:r>
              <a:rPr lang="en-US" sz="1800" dirty="0">
                <a:solidFill>
                  <a:schemeClr val="tx1"/>
                </a:solidFill>
              </a:rPr>
              <a:t>GT40's finished 1-2-3.</a:t>
            </a:r>
            <a:endParaRPr lang="en-US" sz="18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pic>
        <p:nvPicPr>
          <p:cNvPr id="5" name="Picture 4"/>
          <p:cNvPicPr>
            <a:picLocks noChangeAspect="1"/>
          </p:cNvPicPr>
          <p:nvPr/>
        </p:nvPicPr>
        <p:blipFill>
          <a:blip r:embed="rId3"/>
          <a:stretch>
            <a:fillRect/>
          </a:stretch>
        </p:blipFill>
        <p:spPr>
          <a:xfrm>
            <a:off x="2045835" y="1554482"/>
            <a:ext cx="5004703" cy="3088616"/>
          </a:xfrm>
          <a:prstGeom prst="rect">
            <a:avLst/>
          </a:prstGeom>
        </p:spPr>
      </p:pic>
      <p:sp>
        <p:nvSpPr>
          <p:cNvPr id="8" name="Rectangle 7"/>
          <p:cNvSpPr/>
          <p:nvPr/>
        </p:nvSpPr>
        <p:spPr>
          <a:xfrm>
            <a:off x="4648859" y="4915429"/>
            <a:ext cx="4495141" cy="215444"/>
          </a:xfrm>
          <a:prstGeom prst="rect">
            <a:avLst/>
          </a:prstGeom>
        </p:spPr>
        <p:txBody>
          <a:bodyPr wrap="none">
            <a:spAutoFit/>
          </a:bodyPr>
          <a:lstStyle/>
          <a:p>
            <a:r>
              <a:rPr lang="en-US" sz="800" dirty="0">
                <a:latin typeface="TM Sans" panose="020B0502030402020204" pitchFamily="34" charset="0"/>
              </a:rPr>
              <a:t>https://assets.hemmings.com/blog/wp-content/uploads//2015/01/1966_GT40s_LeMans_HR.jpg</a:t>
            </a:r>
          </a:p>
        </p:txBody>
      </p:sp>
    </p:spTree>
    <p:extLst>
      <p:ext uri="{BB962C8B-B14F-4D97-AF65-F5344CB8AC3E}">
        <p14:creationId xmlns:p14="http://schemas.microsoft.com/office/powerpoint/2010/main" val="3210528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Let's start with the correct vocabulary</a:t>
            </a: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18"/>
          </p:nvPr>
        </p:nvSpPr>
        <p:spPr>
          <a:xfrm>
            <a:off x="273050" y="1130561"/>
            <a:ext cx="8474709" cy="3340292"/>
          </a:xfrm>
        </p:spPr>
        <p:txBody>
          <a:bodyPr>
            <a:normAutofit fontScale="92500"/>
          </a:bodyPr>
          <a:lstStyle/>
          <a:p>
            <a:pPr marL="285750" indent="-285750">
              <a:buFont typeface="Arial" panose="020B0604020202020204" pitchFamily="34" charset="0"/>
              <a:buChar char="•"/>
            </a:pPr>
            <a:r>
              <a:rPr lang="en-US" b="1" dirty="0"/>
              <a:t>Mocks</a:t>
            </a:r>
            <a:r>
              <a:rPr lang="en-US" dirty="0"/>
              <a:t> - Functions pre-programmed with expectations which form a specification of the calls they are expected to receive</a:t>
            </a:r>
          </a:p>
          <a:p>
            <a:pPr marL="285750" indent="-285750">
              <a:buFont typeface="Arial" panose="020B0604020202020204" pitchFamily="34" charset="0"/>
              <a:buChar char="•"/>
            </a:pPr>
            <a:r>
              <a:rPr lang="en-US" b="1" dirty="0"/>
              <a:t>Stubs</a:t>
            </a:r>
            <a:r>
              <a:rPr lang="en-US" dirty="0"/>
              <a:t> - Provide static response to calls made during the test</a:t>
            </a:r>
          </a:p>
          <a:p>
            <a:pPr marL="285750" indent="-285750">
              <a:buFont typeface="Arial" panose="020B0604020202020204" pitchFamily="34" charset="0"/>
              <a:buChar char="•"/>
            </a:pPr>
            <a:r>
              <a:rPr lang="en-US" b="1" dirty="0"/>
              <a:t>Fake Object - </a:t>
            </a:r>
            <a:r>
              <a:rPr lang="en-US" dirty="0"/>
              <a:t>A working object, but takes some shortcuts. Example: Hard codes some properties instead of pulls them from an external source</a:t>
            </a:r>
          </a:p>
          <a:p>
            <a:pPr marL="285750" indent="-285750">
              <a:buFont typeface="Arial" panose="020B0604020202020204" pitchFamily="34" charset="0"/>
              <a:buChar char="•"/>
            </a:pPr>
            <a:r>
              <a:rPr lang="en-US" b="1" dirty="0"/>
              <a:t>Dummy Object - </a:t>
            </a:r>
            <a:r>
              <a:rPr lang="en-US" dirty="0"/>
              <a:t>An object that is passed around but never used</a:t>
            </a:r>
          </a:p>
          <a:p>
            <a:pPr marL="285750" indent="-285750">
              <a:buFont typeface="Arial" panose="020B0604020202020204" pitchFamily="34" charset="0"/>
              <a:buChar char="•"/>
            </a:pPr>
            <a:r>
              <a:rPr lang="en-US" b="1" dirty="0"/>
              <a:t>Test Double -</a:t>
            </a:r>
            <a:r>
              <a:rPr lang="en-US" dirty="0"/>
              <a:t> Any kind of pretend object used in place of a real object for testing purposes. All of the above</a:t>
            </a:r>
          </a:p>
          <a:p>
            <a:pPr marL="285750" indent="-285750">
              <a:buFont typeface="Arial" panose="020B0604020202020204" pitchFamily="34" charset="0"/>
              <a:buChar char="•"/>
            </a:pPr>
            <a:r>
              <a:rPr lang="en-US" b="1" dirty="0"/>
              <a:t>System Under Test</a:t>
            </a:r>
            <a:r>
              <a:rPr lang="en-US" dirty="0"/>
              <a:t> or rather the abbreviation SUT</a:t>
            </a:r>
          </a:p>
          <a:p>
            <a:pPr marL="285750" indent="-285750">
              <a:buFont typeface="Arial" panose="020B0604020202020204" pitchFamily="34" charset="0"/>
              <a:buChar char="•"/>
            </a:pPr>
            <a:r>
              <a:rPr lang="en-US" b="1" dirty="0"/>
              <a:t>Behavior Verification</a:t>
            </a:r>
            <a:r>
              <a:rPr lang="en-US" dirty="0"/>
              <a:t> - Check to see if the system made the correct calls</a:t>
            </a:r>
          </a:p>
          <a:p>
            <a:pPr marL="285750" indent="-285750">
              <a:buFont typeface="Arial" panose="020B0604020202020204" pitchFamily="34" charset="0"/>
              <a:buChar char="•"/>
            </a:pPr>
            <a:r>
              <a:rPr lang="en-US" b="1" dirty="0"/>
              <a:t>State Verification</a:t>
            </a:r>
            <a:r>
              <a:rPr lang="en-US" dirty="0"/>
              <a:t> - Determine whether the exercised method worked correctly by examining the state of the SUT and its collaborators after the method was exercised</a:t>
            </a:r>
          </a:p>
          <a:p>
            <a:pPr algn="r"/>
            <a:r>
              <a:rPr lang="en-US" dirty="0"/>
              <a:t>As defined by Gerard </a:t>
            </a:r>
            <a:r>
              <a:rPr lang="en-US" dirty="0" err="1"/>
              <a:t>Meszaros</a:t>
            </a:r>
            <a:r>
              <a:rPr lang="en-US" dirty="0"/>
              <a:t> in </a:t>
            </a:r>
            <a:r>
              <a:rPr lang="en-US" i="1" dirty="0" err="1"/>
              <a:t>xUnit</a:t>
            </a:r>
            <a:r>
              <a:rPr lang="en-US" i="1" dirty="0"/>
              <a:t>: Testing Patterns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7551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[Mock] </a:t>
            </a:r>
            <a:r>
              <a:rPr lang="en-US" sz="1600" dirty="0">
                <a:latin typeface="Interstate-Black"/>
                <a:cs typeface="Interstate-Black"/>
              </a:rPr>
              <a:t>vs. </a:t>
            </a:r>
            <a:r>
              <a:rPr lang="en-US" dirty="0">
                <a:latin typeface="Interstate-Black"/>
                <a:cs typeface="Interstate-Black"/>
              </a:rPr>
              <a:t>Stub</a:t>
            </a: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pic>
        <p:nvPicPr>
          <p:cNvPr id="16" name="Content Placeholder 15"/>
          <p:cNvPicPr>
            <a:picLocks noGrp="1" noChangeAspect="1"/>
          </p:cNvPicPr>
          <p:nvPr>
            <p:ph sz="quarter" idx="18"/>
          </p:nvPr>
        </p:nvPicPr>
        <p:blipFill>
          <a:blip r:embed="rId3"/>
          <a:stretch>
            <a:fillRect/>
          </a:stretch>
        </p:blipFill>
        <p:spPr>
          <a:xfrm>
            <a:off x="1138233" y="805289"/>
            <a:ext cx="6819910" cy="3928701"/>
          </a:xfrm>
        </p:spPr>
      </p:pic>
    </p:spTree>
    <p:extLst>
      <p:ext uri="{BB962C8B-B14F-4D97-AF65-F5344CB8AC3E}">
        <p14:creationId xmlns:p14="http://schemas.microsoft.com/office/powerpoint/2010/main" val="912458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Mock </a:t>
            </a:r>
            <a:r>
              <a:rPr lang="en-US" sz="1600" dirty="0">
                <a:latin typeface="Interstate-Black"/>
                <a:cs typeface="Interstate-Black"/>
              </a:rPr>
              <a:t>vs. </a:t>
            </a:r>
            <a:r>
              <a:rPr lang="en-US" dirty="0">
                <a:latin typeface="Interstate-Black"/>
                <a:cs typeface="Interstate-Black"/>
              </a:rPr>
              <a:t>[Stub]</a:t>
            </a: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pic>
        <p:nvPicPr>
          <p:cNvPr id="16" name="Content Placeholder 15"/>
          <p:cNvPicPr>
            <a:picLocks noGrp="1" noChangeAspect="1"/>
          </p:cNvPicPr>
          <p:nvPr>
            <p:ph sz="quarter" idx="18"/>
          </p:nvPr>
        </p:nvPicPr>
        <p:blipFill>
          <a:blip r:embed="rId3"/>
          <a:stretch>
            <a:fillRect/>
          </a:stretch>
        </p:blipFill>
        <p:spPr>
          <a:xfrm>
            <a:off x="657543" y="961711"/>
            <a:ext cx="7781290" cy="2770093"/>
          </a:xfrm>
        </p:spPr>
      </p:pic>
    </p:spTree>
    <p:extLst>
      <p:ext uri="{BB962C8B-B14F-4D97-AF65-F5344CB8AC3E}">
        <p14:creationId xmlns:p14="http://schemas.microsoft.com/office/powerpoint/2010/main" val="2955137991"/>
      </p:ext>
    </p:extLst>
  </p:cSld>
  <p:clrMapOvr>
    <a:masterClrMapping/>
  </p:clrMapOvr>
</p:sld>
</file>

<file path=ppt/theme/theme1.xml><?xml version="1.0" encoding="utf-8"?>
<a:theme xmlns:a="http://schemas.openxmlformats.org/drawingml/2006/main" name="TM PowerPoint Template">
  <a:themeElements>
    <a:clrScheme name="Custom 60">
      <a:dk1>
        <a:srgbClr val="7A7A7A"/>
      </a:dk1>
      <a:lt1>
        <a:srgbClr val="FFFFFF"/>
      </a:lt1>
      <a:dk2>
        <a:srgbClr val="B3B3B3"/>
      </a:dk2>
      <a:lt2>
        <a:srgbClr val="414141"/>
      </a:lt2>
      <a:accent1>
        <a:srgbClr val="009CDE"/>
      </a:accent1>
      <a:accent2>
        <a:srgbClr val="414141"/>
      </a:accent2>
      <a:accent3>
        <a:srgbClr val="D0006F"/>
      </a:accent3>
      <a:accent4>
        <a:srgbClr val="768692"/>
      </a:accent4>
      <a:accent5>
        <a:srgbClr val="B7C9D3"/>
      </a:accent5>
      <a:accent6>
        <a:srgbClr val="FFFFFF"/>
      </a:accent6>
      <a:hlink>
        <a:srgbClr val="C9CAC8"/>
      </a:hlink>
      <a:folHlink>
        <a:srgbClr val="C9CAC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200">
            <a:latin typeface="TM Sans"/>
            <a:cs typeface="TM San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escription0 xmlns="6eed6d30-21cb-4d2a-afd5-64247d3e7b92" xsi:nil="true"/>
    <SharedWithUsers xmlns="3608d996-f921-4209-962b-af552f1375e0">
      <UserInfo>
        <DisplayName>Tonya Coldiron</DisplayName>
        <AccountId>760</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B72CB62A2C7A84F8A09B310C9A494EA" ma:contentTypeVersion="3" ma:contentTypeDescription="Create a new document." ma:contentTypeScope="" ma:versionID="b4e75306b3d220e66d8bdfce9a72d9cb">
  <xsd:schema xmlns:xsd="http://www.w3.org/2001/XMLSchema" xmlns:xs="http://www.w3.org/2001/XMLSchema" xmlns:p="http://schemas.microsoft.com/office/2006/metadata/properties" xmlns:ns2="6eed6d30-21cb-4d2a-afd5-64247d3e7b92" xmlns:ns3="3608d996-f921-4209-962b-af552f1375e0" targetNamespace="http://schemas.microsoft.com/office/2006/metadata/properties" ma:root="true" ma:fieldsID="fa291b8313cb5ba9c7328f054605bda0" ns2:_="" ns3:_="">
    <xsd:import namespace="6eed6d30-21cb-4d2a-afd5-64247d3e7b92"/>
    <xsd:import namespace="3608d996-f921-4209-962b-af552f1375e0"/>
    <xsd:element name="properties">
      <xsd:complexType>
        <xsd:sequence>
          <xsd:element name="documentManagement">
            <xsd:complexType>
              <xsd:all>
                <xsd:element ref="ns2:Description0"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ed6d30-21cb-4d2a-afd5-64247d3e7b92"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608d996-f921-4209-962b-af552f1375e0"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C3422F-B7B4-474F-834A-53BF9C172DDC}">
  <ds:schemaRefs>
    <ds:schemaRef ds:uri="http://schemas.microsoft.com/sharepoint/v3/contenttype/forms"/>
  </ds:schemaRefs>
</ds:datastoreItem>
</file>

<file path=customXml/itemProps2.xml><?xml version="1.0" encoding="utf-8"?>
<ds:datastoreItem xmlns:ds="http://schemas.openxmlformats.org/officeDocument/2006/customXml" ds:itemID="{85D5E7DC-E869-4789-9860-B4A138DCBC9C}">
  <ds:schemaRefs>
    <ds:schemaRef ds:uri="6eed6d30-21cb-4d2a-afd5-64247d3e7b92"/>
    <ds:schemaRef ds:uri="http://purl.org/dc/term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3608d996-f921-4209-962b-af552f1375e0"/>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9D896509-6A47-4130-BB9D-1890AB9F68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ed6d30-21cb-4d2a-afd5-64247d3e7b92"/>
    <ds:schemaRef ds:uri="3608d996-f921-4209-962b-af552f1375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 PowerPoint Template.potx</Template>
  <TotalTime>13603</TotalTime>
  <Words>1229</Words>
  <Application>Microsoft Office PowerPoint</Application>
  <PresentationFormat>On-screen Show (16:9)</PresentationFormat>
  <Paragraphs>134</Paragraphs>
  <Slides>17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Interstate Black</vt:lpstr>
      <vt:lpstr>Interstate Light</vt:lpstr>
      <vt:lpstr>Interstate-Black</vt:lpstr>
      <vt:lpstr>Lucida Grande</vt:lpstr>
      <vt:lpstr>TM Sans</vt:lpstr>
      <vt:lpstr>Wingdings</vt:lpstr>
      <vt:lpstr>TM PowerPoint Template</vt:lpstr>
      <vt:lpstr>You can mock me as much as you like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Ticketmaster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Mike Walker</dc:creator>
  <cp:keywords/>
  <dc:description/>
  <cp:lastModifiedBy>Chris Hunt</cp:lastModifiedBy>
  <cp:revision>1642</cp:revision>
  <cp:lastPrinted>2015-08-18T16:25:58Z</cp:lastPrinted>
  <dcterms:created xsi:type="dcterms:W3CDTF">2015-06-12T12:18:29Z</dcterms:created>
  <dcterms:modified xsi:type="dcterms:W3CDTF">2017-03-31T19:18:22Z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0x010100CB72CB62A2C7A84F8A09B310C9A494EA</vt:lpwstr>
  </property>
</Properties>
</file>