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02" r:id="rId14"/>
    <p:sldId id="416" r:id="rId15"/>
    <p:sldId id="417" r:id="rId16"/>
    <p:sldId id="418" r:id="rId17"/>
    <p:sldId id="419" r:id="rId18"/>
    <p:sldId id="420" r:id="rId19"/>
    <p:sldId id="409" r:id="rId20"/>
    <p:sldId id="421" r:id="rId21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A7A"/>
    <a:srgbClr val="009CDE"/>
    <a:srgbClr val="414141"/>
    <a:srgbClr val="D0006F"/>
    <a:srgbClr val="768692"/>
    <a:srgbClr val="B7C9D3"/>
    <a:srgbClr val="FFFFFF"/>
    <a:srgbClr val="B3B3B3"/>
    <a:srgbClr val="F2F2F2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8" autoAdjust="0"/>
    <p:restoredTop sz="89227" autoAdjust="0"/>
  </p:normalViewPr>
  <p:slideViewPr>
    <p:cSldViewPr snapToGrid="0" snapToObjects="1">
      <p:cViewPr varScale="1">
        <p:scale>
          <a:sx n="106" d="100"/>
          <a:sy n="106" d="100"/>
        </p:scale>
        <p:origin x="978" y="102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03/04/2017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03/04/2017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found out Enzo Ferrari was looking to sell his company.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 by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Ferrari walked out when he found out Ford refused to let him remain in control of the racing division.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was now determined to beat Ferrari and outsourced development of a race car to company from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lap, record all three GT40s failed to finish and a Ferrari won.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as possible to on-course conditions.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significant part of automated testing is isolating your system under test and validating real-world conditions and </a:t>
            </a:r>
            <a:r>
              <a:rPr lang="en-US"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oftentimes even conditions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don’t expect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the term 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most likely mean Test Double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probably not super important that you know these by heart, but understand that you use different Test Doubles for the different types of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are verifying the state, was your state affected by a Stub?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are verifying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works with functions/cmdlets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are pretty much stuck with State Verification once we abandon the Mock command of Pester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one of the primary patterns you can use in PowerShell to fake just </a:t>
            </a:r>
            <a:r>
              <a:rPr lang="en-US"/>
              <a:t>about anything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4/3/2017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4/3/2017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4/3/2017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4/3/2017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4/3/2017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4/3/2017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4/3/2017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2079" y="1745723"/>
            <a:ext cx="2688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PowerShell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83301" y="3919229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230" y="3230369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360258" y="1360064"/>
            <a:ext cx="8463068" cy="2643401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92" y="4186126"/>
            <a:ext cx="8116433" cy="6001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58" y="815345"/>
            <a:ext cx="6792273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Databases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and if possible, leverage Docker containers based on Windows Server 2016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database layout – one database per container/EC2 instance or more?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EBS (Elastic Block Storage) for database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migrate live log servers, as it’s not needed with high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 must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is a significant factor for databases; some type of dynamic re-allocation may allow cost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Client/3</a:t>
            </a:r>
            <a:r>
              <a:rPr lang="en-US" baseline="30000" dirty="0"/>
              <a:t>rd</a:t>
            </a:r>
            <a:r>
              <a:rPr lang="en-US" dirty="0"/>
              <a:t> party ODBC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support remote management, do all databases (including archive and training) need to be in </a:t>
            </a:r>
            <a:r>
              <a:rPr lang="en-US" dirty="0" err="1"/>
              <a:t>OnDemand</a:t>
            </a:r>
            <a:r>
              <a:rPr lang="en-US" dirty="0"/>
              <a:t> cloud?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inability to run </a:t>
            </a:r>
            <a:r>
              <a:rPr lang="en-US" dirty="0" err="1"/>
              <a:t>isql</a:t>
            </a:r>
            <a:r>
              <a:rPr lang="en-US" dirty="0"/>
              <a:t> from database servers a PCI issue?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databases be initially moved into AWS?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Digit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Investigation and if possible, leverage Docker containers based on Windows Server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alternate solutions to the </a:t>
            </a:r>
            <a:r>
              <a:rPr lang="en-US" dirty="0" err="1"/>
              <a:t>IPList</a:t>
            </a:r>
            <a:r>
              <a:rPr lang="en-US" dirty="0"/>
              <a:t> / static address issue: NAT/PAT, reverse proxy,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 is currently a single point of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IPList</a:t>
            </a:r>
            <a:r>
              <a:rPr lang="en-US" dirty="0"/>
              <a:t> / static IP addresses are not optimal in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send the content of the console output of Digit to a remote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Digit requires each client to run it’s own instance(s), it is relatively expensive to maintain. A shared pool (that could auto-scale) would achieve significant cost savings.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9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RDS Farm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is not possible; recommend immutable EC2 instances based on Server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ELB (Elastic Load Balancer) for load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implemented as auto-scaling groups for: Gateways, connection broker and session host servers (per collection), SQL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licensing prevents us from scaling horizontally (we also may not be licensed correctly)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dependency on </a:t>
            </a:r>
            <a:r>
              <a:rPr lang="en-US" dirty="0" err="1"/>
              <a:t>Arcshare</a:t>
            </a:r>
            <a:r>
              <a:rPr lang="en-US" dirty="0"/>
              <a:t>, or provision file share cluster to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another team be responsible for </a:t>
            </a:r>
            <a:r>
              <a:rPr lang="en-US" dirty="0" err="1"/>
              <a:t>TMWin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IPList</a:t>
            </a:r>
            <a:r>
              <a:rPr lang="en-US" dirty="0"/>
              <a:t> issues for </a:t>
            </a:r>
            <a:r>
              <a:rPr lang="en-US" dirty="0" err="1"/>
              <a:t>TMWin</a:t>
            </a:r>
            <a:r>
              <a:rPr lang="en-US" dirty="0"/>
              <a:t> will need to be 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access to the gateways be handled (direct vs. TM router)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RDS Farm is very expensive to maintain; a web farm would be vastly less expensive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9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Other Classes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Docker containers based on Windows Server 2016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auto-scaling groups for self-healing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must be fully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Discovery of configuration of servers is not complete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5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Miscellaneous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8550273" cy="33402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TMCRM will not be in scope for AWS (in a separate data center)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Disaster Recovery plans will need to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DSC / AADS and AWS / containers / immutable 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Hosted.Ticketmaster.com DNS zone</a:t>
            </a:r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Next Steps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8550273" cy="33402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and finalize compute provisioning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application changes required for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solutions for potential blockers /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availability zone / region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Finalize decision on first product to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on archive / training databases in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revisiting RDS licensing scheme (per-server vs. per-user)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decisions on client networking and responsibility </a:t>
            </a:r>
            <a:r>
              <a:rPr lang="en-US"/>
              <a:t>for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1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414" y="2049780"/>
            <a:ext cx="1228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974" y="2606040"/>
            <a:ext cx="1949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Private Cloud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7980" y="3253740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Public Cloud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8147" y="3484572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2721" y="340238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9233" y="382685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282151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528495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478975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55448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purposes. All of the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: Testing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138233" y="805289"/>
            <a:ext cx="6819910" cy="3928701"/>
          </a:xfrm>
        </p:spPr>
      </p:pic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674571" y="961711"/>
            <a:ext cx="7503801" cy="3682717"/>
          </a:xfrm>
        </p:spPr>
      </p:pic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6eed6d30-21cb-4d2a-afd5-64247d3e7b92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608d996-f921-4209-962b-af552f1375e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13696</TotalTime>
  <Words>1349</Words>
  <Application>Microsoft Office PowerPoint</Application>
  <PresentationFormat>On-screen Show (16:9)</PresentationFormat>
  <Paragraphs>146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1650</cp:revision>
  <cp:lastPrinted>2015-08-18T16:25:58Z</cp:lastPrinted>
  <dcterms:created xsi:type="dcterms:W3CDTF">2015-06-12T12:18:29Z</dcterms:created>
  <dcterms:modified xsi:type="dcterms:W3CDTF">2017-04-03T13:19:32Z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