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422" r:id="rId5"/>
    <p:sldId id="308" r:id="rId6"/>
    <p:sldId id="403" r:id="rId7"/>
    <p:sldId id="423" r:id="rId8"/>
    <p:sldId id="424" r:id="rId9"/>
    <p:sldId id="425" r:id="rId10"/>
    <p:sldId id="408" r:id="rId11"/>
    <p:sldId id="426" r:id="rId12"/>
    <p:sldId id="427" r:id="rId13"/>
    <p:sldId id="402" r:id="rId14"/>
    <p:sldId id="416" r:id="rId15"/>
    <p:sldId id="428" r:id="rId16"/>
    <p:sldId id="429" r:id="rId17"/>
    <p:sldId id="417" r:id="rId18"/>
    <p:sldId id="430" r:id="rId19"/>
    <p:sldId id="431" r:id="rId20"/>
    <p:sldId id="432" r:id="rId21"/>
    <p:sldId id="409" r:id="rId22"/>
  </p:sldIdLst>
  <p:sldSz cx="9144000" cy="5143500" type="screen16x9"/>
  <p:notesSz cx="6858000" cy="9144000"/>
  <p:defaultTextStyle>
    <a:defPPr>
      <a:defRPr lang="en-US"/>
    </a:defPPr>
    <a:lvl1pPr marL="0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4406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8811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3215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97621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2026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46432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0837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95242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5">
          <p15:clr>
            <a:srgbClr val="A4A3A4"/>
          </p15:clr>
        </p15:guide>
        <p15:guide id="2" pos="1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Walker" initials="MW" lastIdx="2" clrIdx="0">
    <p:extLst>
      <p:ext uri="{19B8F6BF-5375-455C-9EA6-DF929625EA0E}">
        <p15:presenceInfo xmlns:p15="http://schemas.microsoft.com/office/powerpoint/2012/main" userId="S-1-5-21-304742085-4023170951-4043297385-1839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552"/>
    <a:srgbClr val="166949"/>
    <a:srgbClr val="7A7A7A"/>
    <a:srgbClr val="009CDE"/>
    <a:srgbClr val="414141"/>
    <a:srgbClr val="D0006F"/>
    <a:srgbClr val="768692"/>
    <a:srgbClr val="B7C9D3"/>
    <a:srgbClr val="FFFFFF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 autoAdjust="0"/>
    <p:restoredTop sz="89227" autoAdjust="0"/>
  </p:normalViewPr>
  <p:slideViewPr>
    <p:cSldViewPr snapToGrid="0" snapToObjects="1">
      <p:cViewPr varScale="1">
        <p:scale>
          <a:sx n="106" d="100"/>
          <a:sy n="106" d="100"/>
        </p:scale>
        <p:origin x="990" y="102"/>
      </p:cViewPr>
      <p:guideLst>
        <p:guide orient="horz" pos="3075"/>
        <p:guide pos="172"/>
      </p:guideLst>
    </p:cSldViewPr>
  </p:slideViewPr>
  <p:outlineViewPr>
    <p:cViewPr>
      <p:scale>
        <a:sx n="33" d="100"/>
        <a:sy n="33" d="100"/>
      </p:scale>
      <p:origin x="0" y="4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0360C-9056-C14A-BCFB-ED74D9563C93}" type="datetimeFigureOut">
              <a:rPr lang="en-GB"/>
              <a:pPr/>
              <a:t>05/04/2017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1DAF8-2DA4-DD4D-ABF3-4975698FCF1F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5925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C4B9B-ADFA-2B4A-92EC-606ADF46D83E}" type="datetimeFigureOut">
              <a:rPr lang="en-GB"/>
              <a:pPr/>
              <a:t>05/04/2017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C3CF9-2088-4345-84DE-A0500A36AC73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979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72123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44245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16367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88488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60611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32732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04854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76976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Background on Ticketmaster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Ticketmaster is ancient compared to most technology companies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recently celebrated our 40</a:t>
            </a:r>
            <a:r>
              <a:rPr lang="en-US" baseline="30000" dirty="0"/>
              <a:t>th</a:t>
            </a:r>
            <a:r>
              <a:rPr lang="en-US" dirty="0"/>
              <a:t> anniversary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a sample of some of the technologies the Windows Platform Engineering team works with regularly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41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Say you need to invoke a stand-alone script and you want to Stub that out without actually executing the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create a function with a name that is equivalent to the path of your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a form of Behavior verification. Even though I’m testing the value returned, it’s a static response. If we get the “Testing” response that means we invoked the script.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Creating functions is one of the primary patterns you can use in PowerShell to fake just about any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45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you can see, the Function trick works well for binaries also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you are just trying to verify the binary was called, you can return a static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06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But, you could take it a bit further and process arguments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By asserting the values in $</a:t>
            </a:r>
            <a:r>
              <a:rPr lang="en-US" dirty="0" err="1"/>
              <a:t>arg</a:t>
            </a:r>
            <a:r>
              <a:rPr lang="en-US" dirty="0"/>
              <a:t>, you define a call specification and do some basic Behavior Verification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Just don’t get carried away with logic or you’ll have to test your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52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need to test Integrating with a Web API?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example, we actually spin up a small web service to respond to Invoke-</a:t>
            </a:r>
            <a:r>
              <a:rPr lang="en-US" dirty="0" err="1"/>
              <a:t>RestMethod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configuration response to Get and Post commands. The Get returns a static value. The Post echoes back the contents of the Request.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Flancy</a:t>
            </a:r>
            <a:r>
              <a:rPr lang="en-US" dirty="0"/>
              <a:t> and </a:t>
            </a:r>
            <a:r>
              <a:rPr lang="en-US" dirty="0" err="1"/>
              <a:t>NancyPS</a:t>
            </a:r>
            <a:r>
              <a:rPr lang="en-US" dirty="0"/>
              <a:t> are both wrappers around the </a:t>
            </a:r>
            <a:r>
              <a:rPr lang="en-US"/>
              <a:t>.Net Nancy </a:t>
            </a:r>
            <a:r>
              <a:rPr lang="en-US" dirty="0"/>
              <a:t>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19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only value this has over just mocking Invoke-</a:t>
            </a:r>
            <a:r>
              <a:rPr lang="en-US" dirty="0" err="1"/>
              <a:t>RestMethod</a:t>
            </a:r>
            <a:r>
              <a:rPr lang="en-US" dirty="0"/>
              <a:t> is you more closely simulate the real integration with real Request and Response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test how your code handles different Http status codes without hand crafting Response objects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75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Speaking of hand crafting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use Add-Member to effectively override the value of any Property or Method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Note, this method of creating a fake object requires a class with a public constructor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07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about testing a </a:t>
            </a:r>
            <a:r>
              <a:rPr lang="en-US" dirty="0" err="1"/>
              <a:t>ScriptBlock</a:t>
            </a:r>
            <a:r>
              <a:rPr lang="en-US" dirty="0"/>
              <a:t> that you are passing to Invoke-Command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Don’t put a lot of logic in your </a:t>
            </a:r>
            <a:r>
              <a:rPr lang="en-US" dirty="0" err="1"/>
              <a:t>ScriptBlock</a:t>
            </a:r>
            <a:r>
              <a:rPr lang="en-US" dirty="0"/>
              <a:t>. Build a testable module then use the </a:t>
            </a:r>
            <a:r>
              <a:rPr lang="en-US" dirty="0" err="1"/>
              <a:t>ScriptBlock</a:t>
            </a:r>
            <a:r>
              <a:rPr lang="en-US" dirty="0"/>
              <a:t> to install and invoke the module.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00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68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1963 Ford wanted a car at Le Mans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found out Enzo Ferrari was looking to sell his company.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a great deal of due diligence, Ford made an offer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Ferrari walked out when he found out Ford refused to let him remain in control of the racing division.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Ford was now determined to beat Ferrari and outsourced development of a race car to company from England. The result was the GT40.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2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1964, Despite setting a lap record, all three GT40s failed to finish and a Ferrari won the race.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1965, two GT40's were entered and both failed to finish and a Ferrari won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02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the 1965 season Ford built a dynamometer laboratory to automate the testing of the engines as closely to on-course conditions as possible .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75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only did all three GT40’s finished, but they swept the podium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testing leads to better, more reliable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significant part of automated testing is isolating your system under test and validating real-world conditions and oftentimes even conditions you don’t expect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35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want to start with some vocabulary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names aren’t super important. We tend to refer to everything as Mocking unless your title is QA Automation Engineer, but it’s helpful to understand the different patterns.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[go through </a:t>
            </a:r>
            <a:r>
              <a:rPr lang="en-US" sz="10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defs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66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 function </a:t>
            </a:r>
            <a:r>
              <a:rPr lang="en-US" dirty="0" err="1"/>
              <a:t>MockMe</a:t>
            </a:r>
            <a:r>
              <a:rPr lang="en-US" dirty="0"/>
              <a:t> just takes a parameter and calls Get-</a:t>
            </a:r>
            <a:r>
              <a:rPr lang="en-US" dirty="0" err="1"/>
              <a:t>ChildItem</a:t>
            </a:r>
            <a:r>
              <a:rPr lang="en-US" dirty="0"/>
              <a:t> with the given parameter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have two Mock statements with different specifications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see that there are no Should assertions and both Mocks just return $null. We’re verify the functionality entirely based on the calls made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98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Here, my </a:t>
            </a:r>
            <a:r>
              <a:rPr lang="en-US" dirty="0" err="1"/>
              <a:t>StubMe</a:t>
            </a:r>
            <a:r>
              <a:rPr lang="en-US" dirty="0"/>
              <a:t> function is extracting a specific property of the output of Get-</a:t>
            </a:r>
            <a:r>
              <a:rPr lang="en-US" dirty="0" err="1"/>
              <a:t>ChildItem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case my Mock statement has no </a:t>
            </a:r>
            <a:r>
              <a:rPr lang="en-US" dirty="0" err="1"/>
              <a:t>ParameterFilter</a:t>
            </a:r>
            <a:r>
              <a:rPr lang="en-US" dirty="0"/>
              <a:t> and instead returns a Fake Object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test does use a Should Be assertion to verify the value returned by </a:t>
            </a:r>
            <a:r>
              <a:rPr lang="en-US" dirty="0" err="1"/>
              <a:t>StubMe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both simple examples, but even as the code and tests become more complex it boils down to behavior or state verification.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Behavior Verification is good when you are testing an integration with some dependency. You want to test that you are making the correct calls, but not actually making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State Verification is necessary when your System Under Test is modifying state. Obviously.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78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“fun” of Mocking in PowerShell is there are so many ways to execute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Mock command in Pester only works with 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However, the very flexibility that makes testing in PowerShell a challenge makes it easy to Mock almost any call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While it’s easy to create Test Dummies in PowerShell, we lose the ability to use Assert-</a:t>
            </a:r>
            <a:r>
              <a:rPr lang="en-US" dirty="0" err="1"/>
              <a:t>MockCalled</a:t>
            </a:r>
            <a:r>
              <a:rPr lang="en-US" dirty="0"/>
              <a:t> for Behavior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6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&gt; Inverted Spotlight &gt; 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8" name="Freeform 7"/>
          <p:cNvSpPr/>
          <p:nvPr userDrawn="1"/>
        </p:nvSpPr>
        <p:spPr>
          <a:xfrm>
            <a:off x="-9693" y="-14542"/>
            <a:ext cx="9166419" cy="5171978"/>
          </a:xfrm>
          <a:custGeom>
            <a:avLst/>
            <a:gdLst>
              <a:gd name="connsiteX0" fmla="*/ 1730519 w 9166419"/>
              <a:gd name="connsiteY0" fmla="*/ 4848 h 5171978"/>
              <a:gd name="connsiteX1" fmla="*/ 0 w 9166419"/>
              <a:gd name="connsiteY1" fmla="*/ 0 h 5171978"/>
              <a:gd name="connsiteX2" fmla="*/ 0 w 9166419"/>
              <a:gd name="connsiteY2" fmla="*/ 2166705 h 5171978"/>
              <a:gd name="connsiteX3" fmla="*/ 2661219 w 9166419"/>
              <a:gd name="connsiteY3" fmla="*/ 5167131 h 5171978"/>
              <a:gd name="connsiteX4" fmla="*/ 9166419 w 9166419"/>
              <a:gd name="connsiteY4" fmla="*/ 5171978 h 5171978"/>
              <a:gd name="connsiteX5" fmla="*/ 9161572 w 9166419"/>
              <a:gd name="connsiteY5" fmla="*/ 2176399 h 5171978"/>
              <a:gd name="connsiteX6" fmla="*/ 1730519 w 9166419"/>
              <a:gd name="connsiteY6" fmla="*/ 4848 h 517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6419" h="5171978">
                <a:moveTo>
                  <a:pt x="1730519" y="4848"/>
                </a:moveTo>
                <a:lnTo>
                  <a:pt x="0" y="0"/>
                </a:lnTo>
                <a:lnTo>
                  <a:pt x="0" y="2166705"/>
                </a:lnTo>
                <a:lnTo>
                  <a:pt x="2661219" y="5167131"/>
                </a:lnTo>
                <a:lnTo>
                  <a:pt x="9166419" y="5171978"/>
                </a:lnTo>
                <a:cubicBezTo>
                  <a:pt x="9164803" y="4173452"/>
                  <a:pt x="9161572" y="2176399"/>
                  <a:pt x="9161572" y="2176399"/>
                </a:cubicBezTo>
                <a:lnTo>
                  <a:pt x="1730519" y="4848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AA9C65CA-C0C5-5647-9B9D-8C41F3BBC317}" type="datetime1">
              <a:rPr lang="en-US" smtClean="0"/>
              <a:t>4/5/2017</a:t>
            </a:fld>
            <a:endParaRPr lang="en-GB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2" y="223201"/>
            <a:ext cx="5132565" cy="2312232"/>
          </a:xfrm>
        </p:spPr>
        <p:txBody>
          <a:bodyPr anchor="ctr" anchorCtr="0">
            <a:noAutofit/>
          </a:bodyPr>
          <a:lstStyle>
            <a:lvl1pPr marL="0" marR="0" indent="0" algn="l" defTabSz="424406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 sz="18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marL="0" marR="0" lvl="0" indent="0" algn="l" defTabSz="424406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15" name="Picture 14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ide Curtain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-16075" y="-1"/>
            <a:ext cx="6526692" cy="51660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6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558291"/>
            <a:ext cx="5710917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FFFFFF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1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>
            <a:off x="-16075" y="0"/>
            <a:ext cx="6526692" cy="51624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6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558001"/>
            <a:ext cx="5682958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FFFFFF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1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6" name="Picture 5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Side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 userDrawn="1"/>
        </p:nvSpPr>
        <p:spPr>
          <a:xfrm>
            <a:off x="5601101" y="0"/>
            <a:ext cx="3560334" cy="5166000"/>
          </a:xfrm>
          <a:custGeom>
            <a:avLst/>
            <a:gdLst>
              <a:gd name="connsiteX0" fmla="*/ 932294 w 3560334"/>
              <a:gd name="connsiteY0" fmla="*/ 5175619 h 5190301"/>
              <a:gd name="connsiteX1" fmla="*/ 0 w 3560334"/>
              <a:gd name="connsiteY1" fmla="*/ 0 h 5190301"/>
              <a:gd name="connsiteX2" fmla="*/ 3560334 w 3560334"/>
              <a:gd name="connsiteY2" fmla="*/ 14683 h 5190301"/>
              <a:gd name="connsiteX3" fmla="*/ 3560334 w 3560334"/>
              <a:gd name="connsiteY3" fmla="*/ 5190301 h 5190301"/>
              <a:gd name="connsiteX4" fmla="*/ 932294 w 3560334"/>
              <a:gd name="connsiteY4" fmla="*/ 5175619 h 519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334" h="5190301">
                <a:moveTo>
                  <a:pt x="932294" y="5175619"/>
                </a:moveTo>
                <a:lnTo>
                  <a:pt x="0" y="0"/>
                </a:lnTo>
                <a:lnTo>
                  <a:pt x="3560334" y="14683"/>
                </a:lnTo>
                <a:lnTo>
                  <a:pt x="3560334" y="5190301"/>
                </a:lnTo>
                <a:lnTo>
                  <a:pt x="932294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Flood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-14682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 userDrawn="1"/>
        </p:nvSpPr>
        <p:spPr>
          <a:xfrm flipH="1">
            <a:off x="6831618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Top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9144000" cy="1828954"/>
          </a:xfrm>
          <a:custGeom>
            <a:avLst/>
            <a:gdLst>
              <a:gd name="connsiteX0" fmla="*/ 6903 w 9194043"/>
              <a:gd name="connsiteY0" fmla="*/ 1304424 h 1828954"/>
              <a:gd name="connsiteX1" fmla="*/ 9194043 w 9194043"/>
              <a:gd name="connsiteY1" fmla="*/ 1828954 h 1828954"/>
              <a:gd name="connsiteX2" fmla="*/ 9187140 w 9194043"/>
              <a:gd name="connsiteY2" fmla="*/ 0 h 1828954"/>
              <a:gd name="connsiteX3" fmla="*/ 0 w 9194043"/>
              <a:gd name="connsiteY3" fmla="*/ 0 h 1828954"/>
              <a:gd name="connsiteX4" fmla="*/ 6903 w 9194043"/>
              <a:gd name="connsiteY4" fmla="*/ 1304424 h 18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4043" h="1828954">
                <a:moveTo>
                  <a:pt x="6903" y="1304424"/>
                </a:moveTo>
                <a:lnTo>
                  <a:pt x="9194043" y="1828954"/>
                </a:lnTo>
                <a:lnTo>
                  <a:pt x="9187140" y="0"/>
                </a:lnTo>
                <a:lnTo>
                  <a:pt x="0" y="0"/>
                </a:lnTo>
                <a:lnTo>
                  <a:pt x="6903" y="130442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side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5601101" y="0"/>
            <a:ext cx="3560334" cy="5166000"/>
          </a:xfrm>
          <a:custGeom>
            <a:avLst/>
            <a:gdLst>
              <a:gd name="connsiteX0" fmla="*/ 932294 w 3560334"/>
              <a:gd name="connsiteY0" fmla="*/ 5175619 h 5190301"/>
              <a:gd name="connsiteX1" fmla="*/ 0 w 3560334"/>
              <a:gd name="connsiteY1" fmla="*/ 0 h 5190301"/>
              <a:gd name="connsiteX2" fmla="*/ 3560334 w 3560334"/>
              <a:gd name="connsiteY2" fmla="*/ 14683 h 5190301"/>
              <a:gd name="connsiteX3" fmla="*/ 3560334 w 3560334"/>
              <a:gd name="connsiteY3" fmla="*/ 5190301 h 5190301"/>
              <a:gd name="connsiteX4" fmla="*/ 932294 w 3560334"/>
              <a:gd name="connsiteY4" fmla="*/ 5175619 h 519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334" h="5190301">
                <a:moveTo>
                  <a:pt x="932294" y="5175619"/>
                </a:moveTo>
                <a:lnTo>
                  <a:pt x="0" y="0"/>
                </a:lnTo>
                <a:lnTo>
                  <a:pt x="3560334" y="14683"/>
                </a:lnTo>
                <a:lnTo>
                  <a:pt x="3560334" y="5190301"/>
                </a:lnTo>
                <a:lnTo>
                  <a:pt x="932294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Flood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>
            <a:off x="-14682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 userDrawn="1"/>
        </p:nvSpPr>
        <p:spPr>
          <a:xfrm flipH="1">
            <a:off x="6831618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1" name="Picture 10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Top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9144000" cy="1828954"/>
          </a:xfrm>
          <a:custGeom>
            <a:avLst/>
            <a:gdLst>
              <a:gd name="connsiteX0" fmla="*/ 6903 w 9194043"/>
              <a:gd name="connsiteY0" fmla="*/ 1304424 h 1828954"/>
              <a:gd name="connsiteX1" fmla="*/ 9194043 w 9194043"/>
              <a:gd name="connsiteY1" fmla="*/ 1828954 h 1828954"/>
              <a:gd name="connsiteX2" fmla="*/ 9187140 w 9194043"/>
              <a:gd name="connsiteY2" fmla="*/ 0 h 1828954"/>
              <a:gd name="connsiteX3" fmla="*/ 0 w 9194043"/>
              <a:gd name="connsiteY3" fmla="*/ 0 h 1828954"/>
              <a:gd name="connsiteX4" fmla="*/ 6903 w 9194043"/>
              <a:gd name="connsiteY4" fmla="*/ 1304424 h 18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4043" h="1828954">
                <a:moveTo>
                  <a:pt x="6903" y="1304424"/>
                </a:moveTo>
                <a:lnTo>
                  <a:pt x="9194043" y="1828954"/>
                </a:lnTo>
                <a:lnTo>
                  <a:pt x="9187140" y="0"/>
                </a:lnTo>
                <a:lnTo>
                  <a:pt x="0" y="0"/>
                </a:lnTo>
                <a:lnTo>
                  <a:pt x="6903" y="130442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potlight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-5850"/>
            <a:ext cx="9151200" cy="51552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2" y="223201"/>
            <a:ext cx="5431299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sp>
        <p:nvSpPr>
          <p:cNvPr id="12" name="Freeform 11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33A48E83-E413-D242-BBD3-800CC27D9C6D}" type="datetime1">
              <a:rPr lang="en-US" smtClean="0"/>
              <a:t>4/5/2017</a:t>
            </a:fld>
            <a:endParaRPr lang="en-GB"/>
          </a:p>
        </p:txBody>
      </p:sp>
      <p:pic>
        <p:nvPicPr>
          <p:cNvPr id="8" name="Picture 7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239" y="65414"/>
            <a:ext cx="1047093" cy="107086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19451" y="115170"/>
            <a:ext cx="1047093" cy="10708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6845" y="65413"/>
            <a:ext cx="1047093" cy="107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8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Inverted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-9693" y="-14542"/>
            <a:ext cx="9166419" cy="5171978"/>
          </a:xfrm>
          <a:custGeom>
            <a:avLst/>
            <a:gdLst>
              <a:gd name="connsiteX0" fmla="*/ 1730519 w 9166419"/>
              <a:gd name="connsiteY0" fmla="*/ 4848 h 5171978"/>
              <a:gd name="connsiteX1" fmla="*/ 0 w 9166419"/>
              <a:gd name="connsiteY1" fmla="*/ 0 h 5171978"/>
              <a:gd name="connsiteX2" fmla="*/ 0 w 9166419"/>
              <a:gd name="connsiteY2" fmla="*/ 2166705 h 5171978"/>
              <a:gd name="connsiteX3" fmla="*/ 2661219 w 9166419"/>
              <a:gd name="connsiteY3" fmla="*/ 5167131 h 5171978"/>
              <a:gd name="connsiteX4" fmla="*/ 9166419 w 9166419"/>
              <a:gd name="connsiteY4" fmla="*/ 5171978 h 5171978"/>
              <a:gd name="connsiteX5" fmla="*/ 9161572 w 9166419"/>
              <a:gd name="connsiteY5" fmla="*/ 2176399 h 5171978"/>
              <a:gd name="connsiteX6" fmla="*/ 1730519 w 9166419"/>
              <a:gd name="connsiteY6" fmla="*/ 4848 h 517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6419" h="5171978">
                <a:moveTo>
                  <a:pt x="1730519" y="4848"/>
                </a:moveTo>
                <a:lnTo>
                  <a:pt x="0" y="0"/>
                </a:lnTo>
                <a:lnTo>
                  <a:pt x="0" y="2166705"/>
                </a:lnTo>
                <a:lnTo>
                  <a:pt x="2661219" y="5167131"/>
                </a:lnTo>
                <a:lnTo>
                  <a:pt x="9166419" y="5171978"/>
                </a:lnTo>
                <a:cubicBezTo>
                  <a:pt x="9164803" y="4173452"/>
                  <a:pt x="9161572" y="2176399"/>
                  <a:pt x="9161572" y="2176399"/>
                </a:cubicBezTo>
                <a:lnTo>
                  <a:pt x="1730519" y="4848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rgbClr val="414141"/>
                </a:solidFill>
                <a:latin typeface="TM Sans"/>
                <a:cs typeface="TM Sans"/>
              </a:defRPr>
            </a:lvl1pPr>
          </a:lstStyle>
          <a:p>
            <a:fld id="{5529F2C3-B841-0047-A63E-7498D1DF6566}" type="datetime1">
              <a:rPr lang="en-US" smtClean="0"/>
              <a:t>4/5/2017</a:t>
            </a:fld>
            <a:endParaRPr lang="en-GB"/>
          </a:p>
        </p:txBody>
      </p:sp>
      <p:sp>
        <p:nvSpPr>
          <p:cNvPr id="1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49" y="223201"/>
            <a:ext cx="5432400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49" y="223201"/>
            <a:ext cx="5432400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rgbClr val="41414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rgbClr val="41414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A06776DC-7B5D-4A40-B28C-D3FA8A3DADC6}" type="datetime1">
              <a:rPr lang="en-US" smtClean="0"/>
              <a:t>4/5/2017</a:t>
            </a:fld>
            <a:endParaRPr lang="en-GB"/>
          </a:p>
        </p:txBody>
      </p:sp>
      <p:pic>
        <p:nvPicPr>
          <p:cNvPr id="9" name="Picture 8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ide Curtain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-16075" y="-16077"/>
            <a:ext cx="6526692" cy="5184697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EB764B47-E48A-2B4C-8F0F-00B600CE9930}" type="datetime1">
              <a:rPr lang="en-US" smtClean="0"/>
              <a:t>4/5/2017</a:t>
            </a:fld>
            <a:endParaRPr lang="en-GB"/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8" name="Picture 7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-16075" y="0"/>
            <a:ext cx="6526692" cy="51660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EBC1EF0D-6E6B-FA48-A207-E1059D751D30}" type="datetime1">
              <a:rPr lang="en-US" smtClean="0"/>
              <a:t>4/5/2017</a:t>
            </a:fld>
            <a:endParaRPr lang="en-GB"/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Inverted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5265000" y="-6650"/>
            <a:ext cx="3879001" cy="5166000"/>
            <a:chOff x="5264999" y="-6650"/>
            <a:chExt cx="3879001" cy="5166000"/>
          </a:xfrm>
        </p:grpSpPr>
        <p:sp>
          <p:nvSpPr>
            <p:cNvPr id="9" name="Freeform 8"/>
            <p:cNvSpPr/>
            <p:nvPr userDrawn="1"/>
          </p:nvSpPr>
          <p:spPr>
            <a:xfrm>
              <a:off x="5264999" y="-6650"/>
              <a:ext cx="3309470" cy="5166000"/>
            </a:xfrm>
            <a:custGeom>
              <a:avLst/>
              <a:gdLst>
                <a:gd name="connsiteX0" fmla="*/ 918882 w 3309470"/>
                <a:gd name="connsiteY0" fmla="*/ 5192059 h 5192059"/>
                <a:gd name="connsiteX1" fmla="*/ 0 w 3309470"/>
                <a:gd name="connsiteY1" fmla="*/ 7471 h 5192059"/>
                <a:gd name="connsiteX2" fmla="*/ 3309470 w 3309470"/>
                <a:gd name="connsiteY2" fmla="*/ 0 h 5192059"/>
                <a:gd name="connsiteX3" fmla="*/ 3302000 w 3309470"/>
                <a:gd name="connsiteY3" fmla="*/ 5184588 h 5192059"/>
                <a:gd name="connsiteX4" fmla="*/ 918882 w 3309470"/>
                <a:gd name="connsiteY4" fmla="*/ 5192059 h 519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470" h="5192059">
                  <a:moveTo>
                    <a:pt x="918882" y="5192059"/>
                  </a:moveTo>
                  <a:lnTo>
                    <a:pt x="0" y="7471"/>
                  </a:lnTo>
                  <a:lnTo>
                    <a:pt x="3309470" y="0"/>
                  </a:lnTo>
                  <a:lnTo>
                    <a:pt x="3302000" y="5184588"/>
                  </a:lnTo>
                  <a:lnTo>
                    <a:pt x="918882" y="5192059"/>
                  </a:ln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7996716" y="-6650"/>
              <a:ext cx="1147284" cy="516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tx1"/>
                </a:solidFill>
                <a:latin typeface="TM Sans"/>
                <a:cs typeface="TM Sans"/>
              </a:defRPr>
            </a:lvl1pPr>
          </a:lstStyle>
          <a:p>
            <a:fld id="{218291B2-557C-0D44-A285-A91C3B6367DF}" type="datetime1">
              <a:rPr lang="en-US" smtClean="0"/>
              <a:t>4/5/2017</a:t>
            </a:fld>
            <a:endParaRPr lang="en-GB"/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rgbClr val="41414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rgbClr val="41414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potlight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234000"/>
            <a:ext cx="6910310" cy="2284228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2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2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sp>
        <p:nvSpPr>
          <p:cNvPr id="9" name="Freeform 8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pic>
        <p:nvPicPr>
          <p:cNvPr id="10" name="Picture 9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234001"/>
            <a:ext cx="6852145" cy="2286000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41414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2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2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8" name="Picture 7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3051" y="320833"/>
            <a:ext cx="8064500" cy="3672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3050" y="1137086"/>
            <a:ext cx="3343991" cy="3394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878" y="4806952"/>
            <a:ext cx="1250671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rgbClr val="7A7A7A"/>
                </a:solidFill>
                <a:latin typeface="TM Sans"/>
                <a:cs typeface="TM San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3052" y="4806952"/>
            <a:ext cx="123824" cy="941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defRPr sz="600" b="0" i="0">
                <a:solidFill>
                  <a:srgbClr val="7A7A7A"/>
                </a:solidFill>
                <a:latin typeface="TM Sans"/>
                <a:cs typeface="TM Sans"/>
              </a:defRPr>
            </a:lvl1pPr>
          </a:lstStyle>
          <a:p>
            <a:fld id="{416855E5-5495-9049-9FD3-F3B3C152A1F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1" r:id="rId4"/>
    <p:sldLayoutId id="2147483663" r:id="rId5"/>
    <p:sldLayoutId id="2147483664" r:id="rId6"/>
    <p:sldLayoutId id="2147483686" r:id="rId7"/>
    <p:sldLayoutId id="2147483679" r:id="rId8"/>
    <p:sldLayoutId id="2147483665" r:id="rId9"/>
    <p:sldLayoutId id="2147483650" r:id="rId10"/>
    <p:sldLayoutId id="2147483667" r:id="rId11"/>
    <p:sldLayoutId id="2147483653" r:id="rId12"/>
    <p:sldLayoutId id="2147483687" r:id="rId13"/>
    <p:sldLayoutId id="2147483688" r:id="rId14"/>
    <p:sldLayoutId id="2147483689" r:id="rId15"/>
    <p:sldLayoutId id="2147483681" r:id="rId16"/>
    <p:sldLayoutId id="2147483682" r:id="rId17"/>
    <p:sldLayoutId id="2147483683" r:id="rId18"/>
    <p:sldLayoutId id="2147483690" r:id="rId19"/>
    <p:sldLayoutId id="2147483691" r:id="rId20"/>
  </p:sldLayoutIdLst>
  <p:hf sldNum="0" hdr="0" ftr="0"/>
  <p:txStyles>
    <p:titleStyle>
      <a:lvl1pPr algn="l" defTabSz="424406" rtl="0" eaLnBrk="1" latinLnBrk="0" hangingPunct="1">
        <a:lnSpc>
          <a:spcPct val="80000"/>
        </a:lnSpc>
        <a:spcBef>
          <a:spcPct val="0"/>
        </a:spcBef>
        <a:buNone/>
        <a:tabLst>
          <a:tab pos="803093" algn="l"/>
        </a:tabLst>
        <a:defRPr sz="2400" b="0" i="0" kern="1200" cap="all" spc="0">
          <a:solidFill>
            <a:srgbClr val="009CDE"/>
          </a:solidFill>
          <a:latin typeface="Interstate Black"/>
          <a:ea typeface="+mj-ea"/>
          <a:cs typeface="Interstate Black"/>
        </a:defRPr>
      </a:lvl1pPr>
    </p:titleStyle>
    <p:bodyStyle>
      <a:lvl1pPr marL="0" indent="0" algn="l" defTabSz="424406" rtl="0" eaLnBrk="1" latinLnBrk="0" hangingPunct="1">
        <a:lnSpc>
          <a:spcPct val="90000"/>
        </a:lnSpc>
        <a:spcBef>
          <a:spcPts val="1500"/>
        </a:spcBef>
        <a:buFontTx/>
        <a:buNone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1pPr>
      <a:lvl2pPr marL="143968" indent="-143968" algn="l" defTabSz="424406" rtl="0" eaLnBrk="1" latinLnBrk="0" hangingPunct="1">
        <a:lnSpc>
          <a:spcPct val="90000"/>
        </a:lnSpc>
        <a:spcBef>
          <a:spcPts val="1500"/>
        </a:spcBef>
        <a:buClr>
          <a:srgbClr val="D0006F"/>
        </a:buClr>
        <a:buFont typeface="Wingdings" charset="2"/>
        <a:buChar char="§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2pPr>
      <a:lvl3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3pPr>
      <a:lvl4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4pPr>
      <a:lvl5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5pPr>
      <a:lvl6pPr marL="2334228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58634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3040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07445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406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811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3215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7621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2026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6432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0837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5242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dhunt/pssummit2017-mockin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You can mock me as much as you like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0581" y="3038125"/>
            <a:ext cx="4644920" cy="137160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400" b="1" dirty="0"/>
              <a:t>Chris Hunt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Windows Platform Engineer @ Ticketmaster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@</a:t>
            </a:r>
            <a:r>
              <a:rPr lang="en-US" sz="1800" dirty="0" err="1"/>
              <a:t>LogicalDiagram</a:t>
            </a:r>
            <a:endParaRPr lang="en-US" sz="1800" dirty="0"/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https://github.com/cdhunt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15" y="3038127"/>
            <a:ext cx="1371600" cy="1371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0343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Mocking outside of the Box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19414" y="2049780"/>
            <a:ext cx="1581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Script Files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12824" y="1198755"/>
            <a:ext cx="1220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Binaries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8053" y="2647310"/>
            <a:ext cx="1815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Script Blocks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141" y="3226732"/>
            <a:ext cx="1802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.Net</a:t>
            </a:r>
            <a:r>
              <a:rPr lang="en-US" sz="2400" dirty="0">
                <a:latin typeface="TM Sans"/>
                <a:cs typeface="TM Sans"/>
              </a:rPr>
              <a:t> Classes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72079" y="1745723"/>
            <a:ext cx="2688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PowerShell Classes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83301" y="3919229"/>
            <a:ext cx="1436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Functions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53230" y="3230369"/>
            <a:ext cx="1282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Cmdlets</a:t>
            </a:r>
          </a:p>
        </p:txBody>
      </p:sp>
    </p:spTree>
    <p:extLst>
      <p:ext uri="{BB962C8B-B14F-4D97-AF65-F5344CB8AC3E}">
        <p14:creationId xmlns:p14="http://schemas.microsoft.com/office/powerpoint/2010/main" val="237870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Script Files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3051" y="1438904"/>
            <a:ext cx="8645315" cy="2123658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'Script File'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It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 call Demo2a-ScriptFiles.ps1'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${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function:C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:\Source\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TMGit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\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Chris.Hunt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\pssummit2017-mocking\Demo2a-ScriptFiles.ps1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}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`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= {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Write-Output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'Testing'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C:\Source\TMGit\Chris.Hunt\pssummit2017-mocking\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Demo2a-ScriptFiles.ps1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'Testing'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34271" y="877543"/>
            <a:ext cx="2787943" cy="276999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Write-Output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"Original File"</a:t>
            </a: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3051" y="862155"/>
            <a:ext cx="2869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  <a:cs typeface="TM Sans"/>
              </a:rPr>
              <a:t>Demo2a-ScriptFiles.ps1 = 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18"/>
          </p:nvPr>
        </p:nvSpPr>
        <p:spPr>
          <a:xfrm>
            <a:off x="3299599" y="3879537"/>
            <a:ext cx="5618767" cy="630002"/>
          </a:xfr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Describing Script File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[+] Should call Demo2a-ScriptFiles.ps1</a:t>
            </a:r>
            <a:r>
              <a:rPr lang="en-US" sz="1200" dirty="0">
                <a:solidFill>
                  <a:srgbClr val="16694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143ms</a:t>
            </a:r>
          </a:p>
        </p:txBody>
      </p:sp>
    </p:spTree>
    <p:extLst>
      <p:ext uri="{BB962C8B-B14F-4D97-AF65-F5344CB8AC3E}">
        <p14:creationId xmlns:p14="http://schemas.microsoft.com/office/powerpoint/2010/main" val="97350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Binaries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48621" y="880230"/>
            <a:ext cx="6199133" cy="3970318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'Binaries'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Fira Code" panose="020B0509050000020004" pitchFamily="49" charset="0"/>
              </a:rPr>
              <a:t>LocalHost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ping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@'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Pinging LOCALHOST [::1] with 32 bytes of data: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Reply from ::1: time&lt;1ms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Reply from ::1: time&lt;1ms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Ping statistics for ::1: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    Packets: Sent = 2, Received = 2, Lost = 0 (0% loss),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Approximate round trip times in milli-seconds: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    Minimum = 0ms, Maximum = 0ms, Average = 0ms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'@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ping localhost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Match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'0% loss'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449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Binaries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02083" y="1282150"/>
            <a:ext cx="5492209" cy="2554545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'Binaries Again'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Psudo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-Behavior Verification'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ping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6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args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600" dirty="0">
                <a:solidFill>
                  <a:srgbClr val="B5CEA8"/>
                </a:solidFill>
                <a:latin typeface="Fira Code" panose="020B0509050000020004" pitchFamily="49" charset="0"/>
              </a:rPr>
              <a:t>0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}</a:t>
            </a: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= ping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remotehost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remotehost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701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Web APIs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1171245" y="4671579"/>
            <a:ext cx="3249109" cy="2849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https://github.com/toenuff/</a:t>
            </a:r>
            <a:r>
              <a:rPr lang="en-US" b="1" dirty="0"/>
              <a:t>flancy</a:t>
            </a:r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676021" y="4671580"/>
            <a:ext cx="3249109" cy="2849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/>
              <a:t>https://github.com/Jaykul/</a:t>
            </a:r>
            <a:r>
              <a:rPr lang="en-US" b="1" dirty="0"/>
              <a:t>NancyPS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5711" y="790907"/>
            <a:ext cx="8024954" cy="3970318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Import-Module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flancy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url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"http://localhost:8001"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New-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Flancy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url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url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webschema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@(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Get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'/'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Fira Code" panose="020B0509050000020004" pitchFamily="49" charset="0"/>
              </a:rPr>
              <a:t>Api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 Mocks"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Post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'/nodes/'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try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body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New-Object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System.IO.StreamReader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@($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.Body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, `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        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System.Text.Encoding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::UTF8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))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ReadToEnd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()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PSCustomObject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@{Path=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.Path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Headers=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.Headers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Query=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.Query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Method=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.Method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Body=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body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 |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ConvertTo-Json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-depth </a:t>
            </a:r>
            <a:r>
              <a:rPr lang="en-US" sz="1400" dirty="0">
                <a:solidFill>
                  <a:srgbClr val="B5CEA8"/>
                </a:solidFill>
                <a:latin typeface="Fira Code" panose="020B05090500000200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}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catch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Error } }</a:t>
            </a:r>
          </a:p>
          <a:p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Start-Sleep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-Seconds </a:t>
            </a:r>
            <a:r>
              <a:rPr lang="en-US" sz="14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40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Web APIs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08358" y="961711"/>
            <a:ext cx="6479659" cy="353943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Describe Nodes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URI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"http://localhost:8001"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Start-Job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ApiMocks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FilePath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.\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Demo4a.ps1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"Verify 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Flancy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 Server is running"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It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"Should respond"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Invoke-</a:t>
            </a:r>
            <a:r>
              <a:rPr lang="en-US" sz="1600" dirty="0" err="1">
                <a:solidFill>
                  <a:srgbClr val="DCDCAA"/>
                </a:solidFill>
                <a:latin typeface="Fira Code" panose="020B0509050000020004" pitchFamily="49" charset="0"/>
              </a:rPr>
              <a:t>RestMethod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URI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Api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 Mocks"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Stop-Job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ApiMocks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Remove-Job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ApiMocks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356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 err="1">
                <a:latin typeface="Interstate-Black"/>
                <a:cs typeface="Interstate-Black"/>
              </a:rPr>
              <a:t>.Net</a:t>
            </a:r>
            <a:r>
              <a:rPr lang="en-US" dirty="0">
                <a:latin typeface="Interstate-Black"/>
                <a:cs typeface="Interstate-Black"/>
              </a:rPr>
              <a:t> Objects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5530" y="2115250"/>
            <a:ext cx="8645315" cy="830997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New-Object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-TypeName Diagnostics.</a:t>
            </a:r>
            <a:r>
              <a:rPr lang="en-US" sz="1200" dirty="0">
                <a:solidFill>
                  <a:srgbClr val="C586C0"/>
                </a:solidFill>
                <a:latin typeface="Fira Code" panose="020B0509050000020004" pitchFamily="49" charset="0"/>
              </a:rPr>
              <a:t>Process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Add-Member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ScriptProperty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ProcessName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-Value {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"IMadeItUp.exe"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-Force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PassThru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Add-Member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ScriptProperty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-Name ID -Value {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321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-Force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PassThru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Add-Member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ScriptMethod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-Name Kill -Value {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"Killed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$($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this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.id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-Force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PassThru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225530" y="830179"/>
            <a:ext cx="8645314" cy="978809"/>
          </a:xfr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PS &gt; New-Object -TypeName Diagnostics.Process -Property @{Name = "IMadeItUp.exe" }</a:t>
            </a:r>
            <a:endParaRPr lang="en-US" sz="1200" dirty="0">
              <a:solidFill>
                <a:srgbClr val="FF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200" dirty="0">
              <a:solidFill>
                <a:srgbClr val="FF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New-Object : The value supplied is not valid, or the property is read-only. Change the value, and then try again.</a:t>
            </a:r>
            <a:br>
              <a:rPr lang="en-US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At line:1 char:7+ $ps = New-Object -TypeName Diagnostics.Process -Property @{Name = "IM ...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85013" y="3258252"/>
            <a:ext cx="6785832" cy="156966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PS &gt;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ps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Handles  NPM(K)    PM(K)      WS(K)     CPU(s)     Id  SI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ProcessName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-------  ------    -----      -----     ------     --  -- -----------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              0        0          0               321     IMadeItUp.exe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PS &gt;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ps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.kill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()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Killed 321</a:t>
            </a:r>
          </a:p>
        </p:txBody>
      </p:sp>
    </p:spTree>
    <p:extLst>
      <p:ext uri="{BB962C8B-B14F-4D97-AF65-F5344CB8AC3E}">
        <p14:creationId xmlns:p14="http://schemas.microsoft.com/office/powerpoint/2010/main" val="717199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Script Blocks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594" y="946348"/>
            <a:ext cx="3717684" cy="1938992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{</a:t>
            </a:r>
            <a:r>
              <a:rPr lang="en-US" sz="1200" dirty="0" err="1">
                <a:solidFill>
                  <a:srgbClr val="C586C0"/>
                </a:solidFill>
                <a:latin typeface="Fira Code" panose="020B0509050000020004" pitchFamily="49" charset="0"/>
              </a:rPr>
              <a:t>param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[bool]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testing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Fira Code" panose="020B05090500000200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testing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Write-Output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Fira Code" panose="020B0509050000020004" pitchFamily="49" charset="0"/>
              </a:rPr>
              <a:t>TestHostName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Fira Code" panose="020B0509050000020004" pitchFamily="49" charset="0"/>
              </a:rPr>
              <a:t>else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HOSTNAME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95338" y="3258252"/>
            <a:ext cx="6227987" cy="1384995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PS &gt; 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Invoke-Command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scriptblock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HACKWORTH</a:t>
            </a:r>
          </a:p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PS &gt; 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Invoke-Command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ArgumentList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$true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  <a:p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TestHostName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753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Review</a:t>
            </a:r>
            <a:endParaRPr lang="en-US" cap="none" dirty="0">
              <a:latin typeface="Interstate-Black"/>
              <a:cs typeface="Interstate-Black"/>
            </a:endParaRP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273052" y="1130560"/>
            <a:ext cx="8550273" cy="37854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you trying to verify with your test?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b="1" dirty="0"/>
              <a:t>Behavior</a:t>
            </a:r>
            <a:r>
              <a:rPr lang="en-US" dirty="0"/>
              <a:t> </a:t>
            </a:r>
          </a:p>
          <a:p>
            <a:pPr marL="645668" lvl="2" indent="-285750">
              <a:buFont typeface="Wingdings" panose="05000000000000000000" pitchFamily="2" charset="2"/>
              <a:buChar char="§"/>
            </a:pPr>
            <a:r>
              <a:rPr lang="en-US" dirty="0"/>
              <a:t>Did the system call the things you think it’s supposed to call with the correct parameters?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b="1" dirty="0"/>
              <a:t>State</a:t>
            </a:r>
          </a:p>
          <a:p>
            <a:pPr marL="645668" lvl="2" indent="-285750">
              <a:buFont typeface="Wingdings" panose="05000000000000000000" pitchFamily="2" charset="2"/>
              <a:buChar char="§"/>
            </a:pPr>
            <a:r>
              <a:rPr lang="en-US" dirty="0"/>
              <a:t>Did the system return data with the structure and values you expected?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dirty="0"/>
              <a:t>A lot of the times you have to verify State in order to verify Behavior with the tools we have available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advantage of how </a:t>
            </a:r>
            <a:r>
              <a:rPr lang="en-US" b="1" dirty="0"/>
              <a:t>dynamic</a:t>
            </a:r>
            <a:r>
              <a:rPr lang="en-US" dirty="0"/>
              <a:t> PowerShell is and don’t fight it (Just don’t go crazy)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dirty="0"/>
              <a:t>If you add imperative code to your tests, you could be adding bugs to your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Additional Resources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https://github.com/cdhunt/pssummit2017-mocking</a:t>
            </a:r>
            <a:endParaRPr lang="en-US" dirty="0"/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u="sng" dirty="0" err="1"/>
              <a:t>xUnit</a:t>
            </a:r>
            <a:r>
              <a:rPr lang="en-US" u="sng" dirty="0"/>
              <a:t> Test Patterns: Refactoring Test Code</a:t>
            </a:r>
            <a:r>
              <a:rPr lang="en-US" dirty="0"/>
              <a:t> by Gerard </a:t>
            </a:r>
            <a:r>
              <a:rPr lang="en-US" dirty="0" err="1"/>
              <a:t>Meszaros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4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19978" y="1096510"/>
            <a:ext cx="7983942" cy="930410"/>
          </a:xfrm>
        </p:spPr>
        <p:txBody>
          <a:bodyPr/>
          <a:lstStyle/>
          <a:p>
            <a:pPr lvl="1" algn="ctr"/>
            <a:r>
              <a:rPr lang="en-GB" sz="4000" dirty="0">
                <a:latin typeface="Interstate-Black"/>
                <a:cs typeface="Interstate-Black"/>
              </a:rPr>
              <a:t>Windows @ Ticketmaster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15468" y="2049780"/>
            <a:ext cx="224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Physical Servers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570" y="2616536"/>
            <a:ext cx="680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Xen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51896" y="3150467"/>
            <a:ext cx="781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AWS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39867" y="2327910"/>
            <a:ext cx="1114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Docker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1024" y="3381299"/>
            <a:ext cx="1071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Packer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4403" y="2954347"/>
            <a:ext cx="1470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Terraform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33957" y="2102484"/>
            <a:ext cx="1447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GitLab</a:t>
            </a:r>
            <a:r>
              <a:rPr lang="en-US" sz="2400" dirty="0">
                <a:latin typeface="TM Sans"/>
                <a:cs typeface="TM Sans"/>
              </a:rPr>
              <a:t> CI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81369" y="3420368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DSC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22504" y="3637515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PoshSpec</a:t>
            </a:r>
            <a:endParaRPr lang="en-US" sz="2400" dirty="0">
              <a:latin typeface="TM Sans"/>
              <a:cs typeface="TM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23397" y="4156558"/>
            <a:ext cx="1675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Kubernetes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62747" y="2606039"/>
            <a:ext cx="1751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Prometheus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2974" y="2729372"/>
            <a:ext cx="1253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Telegraf</a:t>
            </a:r>
            <a:endParaRPr lang="en-US" sz="2400" dirty="0">
              <a:latin typeface="TM Sans"/>
              <a:cs typeface="TM 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02192" y="3847320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ELK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150" y="-40137"/>
            <a:ext cx="9314121" cy="621135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A short story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/>
              <a:t>In 1963 Ford wanted a car at Le Mans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4212266" y="4819093"/>
            <a:ext cx="4809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M Sans"/>
                <a:cs typeface="TM Sans"/>
              </a:rPr>
              <a:t>http://pictures.topspeed.com/IMG/crop/201208/</a:t>
            </a:r>
            <a:r>
              <a:rPr lang="en-US" sz="900" dirty="0">
                <a:latin typeface="TM Sans"/>
                <a:cs typeface="TM Sans"/>
              </a:rPr>
              <a:t>ford-gt40-gulf-mirag-4_1600x0w</a:t>
            </a:r>
            <a:r>
              <a:rPr lang="en-US" sz="1000" dirty="0">
                <a:latin typeface="TM Sans"/>
                <a:cs typeface="TM Sans"/>
              </a:rPr>
              <a:t>.jpg</a:t>
            </a:r>
          </a:p>
        </p:txBody>
      </p:sp>
    </p:spTree>
    <p:extLst>
      <p:ext uri="{BB962C8B-B14F-4D97-AF65-F5344CB8AC3E}">
        <p14:creationId xmlns:p14="http://schemas.microsoft.com/office/powerpoint/2010/main" val="3694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1964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Despite setting a lap, record all three GT40s failed to finish and a Ferrari won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5934467" y="4926963"/>
            <a:ext cx="3209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M Sans"/>
                <a:cs typeface="TM Sans"/>
              </a:rPr>
              <a:t>http://www.autosport.com/news/report.php/id/122477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749" y="1282151"/>
            <a:ext cx="5490080" cy="366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3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Ford built a dynamometer laboratory to </a:t>
            </a:r>
            <a:r>
              <a:rPr lang="en-US" sz="1800" b="1" i="1" u="sng" dirty="0">
                <a:solidFill>
                  <a:schemeClr val="tx1"/>
                </a:solidFill>
                <a:highlight>
                  <a:srgbClr val="FFFF00"/>
                </a:highlight>
              </a:rPr>
              <a:t>automate</a:t>
            </a:r>
            <a:r>
              <a:rPr lang="en-US" sz="1800" dirty="0">
                <a:solidFill>
                  <a:schemeClr val="tx1"/>
                </a:solidFill>
              </a:rPr>
              <a:t> engine testing</a:t>
            </a:r>
            <a:endParaRPr lang="en-US" sz="1800" dirty="0"/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2" name="Arrow: Down 1"/>
          <p:cNvSpPr/>
          <p:nvPr/>
        </p:nvSpPr>
        <p:spPr>
          <a:xfrm>
            <a:off x="5445997" y="528495"/>
            <a:ext cx="730102" cy="354419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74340" y="4928056"/>
            <a:ext cx="15696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TM Sans" panose="020B0502030402020204" pitchFamily="34" charset="0"/>
              </a:rPr>
              <a:t>https://youtu.be/NxP__UPj7L8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835" y="1478975"/>
            <a:ext cx="5004703" cy="344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4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1966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GT40's finished 1-2-3.</a:t>
            </a:r>
            <a:endParaRPr lang="en-US" sz="1800" dirty="0"/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835" y="1554482"/>
            <a:ext cx="5004703" cy="30886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48859" y="4915429"/>
            <a:ext cx="44951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TM Sans" panose="020B0502030402020204" pitchFamily="34" charset="0"/>
              </a:rPr>
              <a:t>https://assets.hemmings.com/blog/wp-content/uploads//2015/01/1966_GT40s_LeMans_HR.jpg</a:t>
            </a:r>
          </a:p>
        </p:txBody>
      </p:sp>
    </p:spTree>
    <p:extLst>
      <p:ext uri="{BB962C8B-B14F-4D97-AF65-F5344CB8AC3E}">
        <p14:creationId xmlns:p14="http://schemas.microsoft.com/office/powerpoint/2010/main" val="321052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Let's start with the vocabulary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273050" y="1130561"/>
            <a:ext cx="8474709" cy="3340292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Mocks</a:t>
            </a:r>
            <a:r>
              <a:rPr lang="en-US" dirty="0"/>
              <a:t> - Functions pre-programmed with expectations which form a specification of the calls they are expected to receive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Stubs</a:t>
            </a:r>
            <a:r>
              <a:rPr lang="en-US" dirty="0"/>
              <a:t> - Provide static response to calls made during the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Fake Object - </a:t>
            </a:r>
            <a:r>
              <a:rPr lang="en-US" dirty="0"/>
              <a:t>A working object, but takes some shortcuts. Example: Hard codes some properties instead of pulls them from an external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Dummy Object - </a:t>
            </a:r>
            <a:r>
              <a:rPr lang="en-US" dirty="0"/>
              <a:t>An object that is passed around but never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 Double -</a:t>
            </a:r>
            <a:r>
              <a:rPr lang="en-US" dirty="0"/>
              <a:t> Any kind of pretend object used in place of a real object for testing purposes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System Under Test</a:t>
            </a:r>
            <a:r>
              <a:rPr lang="en-US" dirty="0"/>
              <a:t> or rather the abbreviation SUT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Behavior Verification</a:t>
            </a:r>
            <a:r>
              <a:rPr lang="en-US" dirty="0"/>
              <a:t> - Check to see if the system made the correct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State Verification</a:t>
            </a:r>
            <a:r>
              <a:rPr lang="en-US" dirty="0"/>
              <a:t> - Determine whether the exercised method worked correctly by examining the state of the SUT and its collaborators after the method was exercised</a:t>
            </a:r>
          </a:p>
          <a:p>
            <a:pPr algn="r"/>
            <a:r>
              <a:rPr lang="en-US" dirty="0"/>
              <a:t>As defined by Gerard </a:t>
            </a:r>
            <a:r>
              <a:rPr lang="en-US" dirty="0" err="1"/>
              <a:t>Meszaros</a:t>
            </a:r>
            <a:r>
              <a:rPr lang="en-US" dirty="0"/>
              <a:t> in </a:t>
            </a:r>
            <a:r>
              <a:rPr lang="en-US" i="1" dirty="0" err="1"/>
              <a:t>xUnit</a:t>
            </a:r>
            <a:r>
              <a:rPr lang="en-US" i="1" dirty="0"/>
              <a:t> Test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1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[Mock] </a:t>
            </a:r>
            <a:r>
              <a:rPr lang="en-US" sz="1600" dirty="0">
                <a:latin typeface="Interstate-Black"/>
                <a:cs typeface="Interstate-Black"/>
              </a:rPr>
              <a:t>vs. </a:t>
            </a:r>
            <a:r>
              <a:rPr lang="en-US" dirty="0">
                <a:latin typeface="Interstate-Black"/>
                <a:cs typeface="Interstate-Black"/>
              </a:rPr>
              <a:t>Stub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5530" y="837006"/>
            <a:ext cx="8645315" cy="4154984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-Path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'Mock'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200" dirty="0">
                <a:solidFill>
                  <a:srgbClr val="608B4E"/>
                </a:solidFill>
                <a:latin typeface="Fira Code" panose="020B0509050000020004" pitchFamily="49" charset="0"/>
              </a:rPr>
              <a:t># Behavior Verification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Mock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MockWith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$null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Mock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'C:\bar'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MockWith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$null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It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 only call GCI 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-Times 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-Times 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'C:\bar'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'Bar'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It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 only call GCI Bar'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'C:\bar'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-Times 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-Times 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'C:\bar'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 } }</a:t>
            </a:r>
          </a:p>
        </p:txBody>
      </p:sp>
    </p:spTree>
    <p:extLst>
      <p:ext uri="{BB962C8B-B14F-4D97-AF65-F5344CB8AC3E}">
        <p14:creationId xmlns:p14="http://schemas.microsoft.com/office/powerpoint/2010/main" val="91245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Mock </a:t>
            </a:r>
            <a:r>
              <a:rPr lang="en-US" sz="1600" dirty="0">
                <a:latin typeface="Interstate-Black"/>
                <a:cs typeface="Interstate-Black"/>
              </a:rPr>
              <a:t>vs. </a:t>
            </a:r>
            <a:r>
              <a:rPr lang="en-US" dirty="0">
                <a:latin typeface="Interstate-Black"/>
                <a:cs typeface="Interstate-Black"/>
              </a:rPr>
              <a:t>[Stub]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3051" y="961711"/>
            <a:ext cx="8561959" cy="353943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StubMe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) {</a:t>
            </a:r>
          </a:p>
          <a:p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files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-Path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files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|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Select-Object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-First </a:t>
            </a:r>
            <a:r>
              <a:rPr lang="en-US" sz="14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ExpandProperty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Name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'Stub'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608B4E"/>
                </a:solidFill>
                <a:latin typeface="Fira Code" panose="020B0509050000020004" pitchFamily="49" charset="0"/>
              </a:rPr>
              <a:t># State Verification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Mock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MockWith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PSCustomObject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@{Name=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"test.txt"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                    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Fira Code" panose="020B0509050000020004" pitchFamily="49" charset="0"/>
              </a:rPr>
              <a:t>LastWriteTime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Get-Date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"2000-01-01"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It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'Should return test.txt'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StubMe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C:\Whatever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'test.txt'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137991"/>
      </p:ext>
    </p:extLst>
  </p:cSld>
  <p:clrMapOvr>
    <a:masterClrMapping/>
  </p:clrMapOvr>
</p:sld>
</file>

<file path=ppt/theme/theme1.xml><?xml version="1.0" encoding="utf-8"?>
<a:theme xmlns:a="http://schemas.openxmlformats.org/drawingml/2006/main" name="TM PowerPoint Template">
  <a:themeElements>
    <a:clrScheme name="Custom 60">
      <a:dk1>
        <a:srgbClr val="7A7A7A"/>
      </a:dk1>
      <a:lt1>
        <a:srgbClr val="FFFFFF"/>
      </a:lt1>
      <a:dk2>
        <a:srgbClr val="B3B3B3"/>
      </a:dk2>
      <a:lt2>
        <a:srgbClr val="414141"/>
      </a:lt2>
      <a:accent1>
        <a:srgbClr val="009CDE"/>
      </a:accent1>
      <a:accent2>
        <a:srgbClr val="414141"/>
      </a:accent2>
      <a:accent3>
        <a:srgbClr val="D0006F"/>
      </a:accent3>
      <a:accent4>
        <a:srgbClr val="768692"/>
      </a:accent4>
      <a:accent5>
        <a:srgbClr val="B7C9D3"/>
      </a:accent5>
      <a:accent6>
        <a:srgbClr val="FFFFFF"/>
      </a:accent6>
      <a:hlink>
        <a:srgbClr val="C9CAC8"/>
      </a:hlink>
      <a:folHlink>
        <a:srgbClr val="C9CAC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>
            <a:latin typeface="TM Sans"/>
            <a:cs typeface="TM San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6eed6d30-21cb-4d2a-afd5-64247d3e7b92" xsi:nil="true"/>
    <SharedWithUsers xmlns="3608d996-f921-4209-962b-af552f1375e0">
      <UserInfo>
        <DisplayName>Tonya Coldiron</DisplayName>
        <AccountId>760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72CB62A2C7A84F8A09B310C9A494EA" ma:contentTypeVersion="3" ma:contentTypeDescription="Create a new document." ma:contentTypeScope="" ma:versionID="b4e75306b3d220e66d8bdfce9a72d9cb">
  <xsd:schema xmlns:xsd="http://www.w3.org/2001/XMLSchema" xmlns:xs="http://www.w3.org/2001/XMLSchema" xmlns:p="http://schemas.microsoft.com/office/2006/metadata/properties" xmlns:ns2="6eed6d30-21cb-4d2a-afd5-64247d3e7b92" xmlns:ns3="3608d996-f921-4209-962b-af552f1375e0" targetNamespace="http://schemas.microsoft.com/office/2006/metadata/properties" ma:root="true" ma:fieldsID="fa291b8313cb5ba9c7328f054605bda0" ns2:_="" ns3:_="">
    <xsd:import namespace="6eed6d30-21cb-4d2a-afd5-64247d3e7b92"/>
    <xsd:import namespace="3608d996-f921-4209-962b-af552f1375e0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ed6d30-21cb-4d2a-afd5-64247d3e7b92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8d996-f921-4209-962b-af552f1375e0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C3422F-B7B4-474F-834A-53BF9C172D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5E7DC-E869-4789-9860-B4A138DCBC9C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3608d996-f921-4209-962b-af552f1375e0"/>
    <ds:schemaRef ds:uri="6eed6d30-21cb-4d2a-afd5-64247d3e7b92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D896509-6A47-4130-BB9D-1890AB9F68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ed6d30-21cb-4d2a-afd5-64247d3e7b92"/>
    <ds:schemaRef ds:uri="3608d996-f921-4209-962b-af552f1375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 PowerPoint Template.potx</Template>
  <TotalTime>13972</TotalTime>
  <Words>1444</Words>
  <Application>Microsoft Office PowerPoint</Application>
  <PresentationFormat>On-screen Show (16:9)</PresentationFormat>
  <Paragraphs>270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Fira Code</vt:lpstr>
      <vt:lpstr>Interstate Black</vt:lpstr>
      <vt:lpstr>Interstate Light</vt:lpstr>
      <vt:lpstr>Interstate-Black</vt:lpstr>
      <vt:lpstr>Lucida Grande</vt:lpstr>
      <vt:lpstr>TM Sans</vt:lpstr>
      <vt:lpstr>Wingdings</vt:lpstr>
      <vt:lpstr>TM PowerPoint Template</vt:lpstr>
      <vt:lpstr>You can mock me as much as you like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Ticketmaster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Mike Walker</dc:creator>
  <cp:keywords/>
  <dc:description/>
  <cp:lastModifiedBy>Chris Hunt</cp:lastModifiedBy>
  <cp:revision>1688</cp:revision>
  <cp:lastPrinted>2015-08-18T16:25:58Z</cp:lastPrinted>
  <dcterms:created xsi:type="dcterms:W3CDTF">2015-06-12T12:18:29Z</dcterms:created>
  <dcterms:modified xsi:type="dcterms:W3CDTF">2017-04-05T13:41:51Z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0x010100CB72CB62A2C7A84F8A09B310C9A494EA</vt:lpwstr>
  </property>
</Properties>
</file>