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DDF28-DBD5-4EF6-9845-FEDC6827356B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71103616-7888-4158-9957-C370060249E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900" dirty="0">
              <a:solidFill>
                <a:schemeClr val="tx1"/>
              </a:solidFill>
            </a:rPr>
            <a:t>Carbon nanotubes focus. </a:t>
          </a:r>
        </a:p>
      </dgm:t>
    </dgm:pt>
    <dgm:pt modelId="{6647C53F-CED3-4850-B771-FE4F34BFBE8B}" type="parTrans" cxnId="{5037E11D-51C2-47F8-B0FF-0A1C3D490DC8}">
      <dgm:prSet/>
      <dgm:spPr/>
      <dgm:t>
        <a:bodyPr/>
        <a:lstStyle/>
        <a:p>
          <a:endParaRPr lang="en-US"/>
        </a:p>
      </dgm:t>
    </dgm:pt>
    <dgm:pt modelId="{A621F2AA-27E5-4B5C-8781-F19A50C2DE7C}" type="sibTrans" cxnId="{5037E11D-51C2-47F8-B0FF-0A1C3D490DC8}">
      <dgm:prSet/>
      <dgm:spPr/>
      <dgm:t>
        <a:bodyPr/>
        <a:lstStyle/>
        <a:p>
          <a:endParaRPr lang="en-US"/>
        </a:p>
      </dgm:t>
    </dgm:pt>
    <dgm:pt modelId="{8F86D922-E2EB-4678-A2BC-59530E61315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900" dirty="0">
              <a:solidFill>
                <a:schemeClr val="tx1"/>
              </a:solidFill>
            </a:rPr>
            <a:t>Literature review on skin cancer biomarkers.</a:t>
          </a:r>
        </a:p>
      </dgm:t>
    </dgm:pt>
    <dgm:pt modelId="{CDFBFE2E-78D0-4A41-835D-8D4D38C3B272}" type="parTrans" cxnId="{DB1417F8-E2D7-4265-BEAA-16AB36051943}">
      <dgm:prSet/>
      <dgm:spPr/>
      <dgm:t>
        <a:bodyPr/>
        <a:lstStyle/>
        <a:p>
          <a:endParaRPr lang="en-US"/>
        </a:p>
      </dgm:t>
    </dgm:pt>
    <dgm:pt modelId="{0BF71F9C-7190-4761-9F10-579A76E7531E}" type="sibTrans" cxnId="{DB1417F8-E2D7-4265-BEAA-16AB36051943}">
      <dgm:prSet/>
      <dgm:spPr/>
      <dgm:t>
        <a:bodyPr/>
        <a:lstStyle/>
        <a:p>
          <a:endParaRPr lang="en-US"/>
        </a:p>
      </dgm:t>
    </dgm:pt>
    <dgm:pt modelId="{C50EC97B-045E-458F-B916-74CF6D967C1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900" dirty="0">
              <a:solidFill>
                <a:schemeClr val="tx1"/>
              </a:solidFill>
            </a:rPr>
            <a:t>Examination of skin cancer detection using carbon nanotubes (biomarker focus). </a:t>
          </a:r>
        </a:p>
      </dgm:t>
    </dgm:pt>
    <dgm:pt modelId="{A0706A35-188D-4FA9-B189-5EA257AE5ECB}" type="parTrans" cxnId="{8845C55D-6526-443C-BA6D-AD264E928862}">
      <dgm:prSet/>
      <dgm:spPr/>
      <dgm:t>
        <a:bodyPr/>
        <a:lstStyle/>
        <a:p>
          <a:endParaRPr lang="en-US"/>
        </a:p>
      </dgm:t>
    </dgm:pt>
    <dgm:pt modelId="{4E25B39F-CF57-4F89-98E3-38DC776B0F08}" type="sibTrans" cxnId="{8845C55D-6526-443C-BA6D-AD264E928862}">
      <dgm:prSet/>
      <dgm:spPr/>
      <dgm:t>
        <a:bodyPr/>
        <a:lstStyle/>
        <a:p>
          <a:endParaRPr lang="en-US"/>
        </a:p>
      </dgm:t>
    </dgm:pt>
    <dgm:pt modelId="{6861B40A-4196-427A-923F-5FFDF6D50AD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900" dirty="0">
              <a:solidFill>
                <a:schemeClr val="tx1"/>
              </a:solidFill>
            </a:rPr>
            <a:t>Generation of synthetic nanotechnology signals for model training. </a:t>
          </a:r>
        </a:p>
      </dgm:t>
    </dgm:pt>
    <dgm:pt modelId="{250B9228-99CE-45CC-837E-1779F277F500}" type="parTrans" cxnId="{1FF29343-8540-425E-A2C4-2C5281D45420}">
      <dgm:prSet/>
      <dgm:spPr/>
      <dgm:t>
        <a:bodyPr/>
        <a:lstStyle/>
        <a:p>
          <a:endParaRPr lang="en-US"/>
        </a:p>
      </dgm:t>
    </dgm:pt>
    <dgm:pt modelId="{8FFEF3EB-B0F0-4344-B654-E34A1DDEC587}" type="sibTrans" cxnId="{1FF29343-8540-425E-A2C4-2C5281D45420}">
      <dgm:prSet/>
      <dgm:spPr/>
      <dgm:t>
        <a:bodyPr/>
        <a:lstStyle/>
        <a:p>
          <a:endParaRPr lang="en-US"/>
        </a:p>
      </dgm:t>
    </dgm:pt>
    <dgm:pt modelId="{9A289092-3403-423A-8BB8-C669432AEE20}" type="pres">
      <dgm:prSet presAssocID="{0B1DDF28-DBD5-4EF6-9845-FEDC6827356B}" presName="linearFlow" presStyleCnt="0">
        <dgm:presLayoutVars>
          <dgm:dir/>
          <dgm:resizeHandles val="exact"/>
        </dgm:presLayoutVars>
      </dgm:prSet>
      <dgm:spPr/>
    </dgm:pt>
    <dgm:pt modelId="{7126252D-FFAA-439A-B867-CAD878E90397}" type="pres">
      <dgm:prSet presAssocID="{71103616-7888-4158-9957-C370060249E9}" presName="composite" presStyleCnt="0"/>
      <dgm:spPr/>
    </dgm:pt>
    <dgm:pt modelId="{CF214EC6-0285-4E9C-A0D4-81FFADE00522}" type="pres">
      <dgm:prSet presAssocID="{71103616-7888-4158-9957-C370060249E9}" presName="imgShp" presStyleLbl="fgImgPlace1" presStyleIdx="0" presStyleCnt="4"/>
      <dgm:spPr/>
    </dgm:pt>
    <dgm:pt modelId="{98DCA60C-DFC4-4916-9F87-80CC6F722718}" type="pres">
      <dgm:prSet presAssocID="{71103616-7888-4158-9957-C370060249E9}" presName="txShp" presStyleLbl="node1" presStyleIdx="0" presStyleCnt="4">
        <dgm:presLayoutVars>
          <dgm:bulletEnabled val="1"/>
        </dgm:presLayoutVars>
      </dgm:prSet>
      <dgm:spPr/>
    </dgm:pt>
    <dgm:pt modelId="{343E22B8-9102-4994-8273-04BFA0CBC313}" type="pres">
      <dgm:prSet presAssocID="{A621F2AA-27E5-4B5C-8781-F19A50C2DE7C}" presName="spacing" presStyleCnt="0"/>
      <dgm:spPr/>
    </dgm:pt>
    <dgm:pt modelId="{13BD5849-B9AE-44C7-AE61-2859A9097DE9}" type="pres">
      <dgm:prSet presAssocID="{8F86D922-E2EB-4678-A2BC-59530E613157}" presName="composite" presStyleCnt="0"/>
      <dgm:spPr/>
    </dgm:pt>
    <dgm:pt modelId="{EAB92765-4652-49E9-9B9F-7AE9C99CBCE4}" type="pres">
      <dgm:prSet presAssocID="{8F86D922-E2EB-4678-A2BC-59530E613157}" presName="imgShp" presStyleLbl="fgImgPlace1" presStyleIdx="1" presStyleCnt="4"/>
      <dgm:spPr/>
    </dgm:pt>
    <dgm:pt modelId="{7671FF39-6F7E-4675-B3A7-057425F3B275}" type="pres">
      <dgm:prSet presAssocID="{8F86D922-E2EB-4678-A2BC-59530E613157}" presName="txShp" presStyleLbl="node1" presStyleIdx="1" presStyleCnt="4" custScaleY="139165">
        <dgm:presLayoutVars>
          <dgm:bulletEnabled val="1"/>
        </dgm:presLayoutVars>
      </dgm:prSet>
      <dgm:spPr/>
    </dgm:pt>
    <dgm:pt modelId="{67FAA267-1B1F-4477-9C54-9EA3D40B8DD2}" type="pres">
      <dgm:prSet presAssocID="{0BF71F9C-7190-4761-9F10-579A76E7531E}" presName="spacing" presStyleCnt="0"/>
      <dgm:spPr/>
    </dgm:pt>
    <dgm:pt modelId="{86453958-8D5D-4B59-A020-407726973928}" type="pres">
      <dgm:prSet presAssocID="{C50EC97B-045E-458F-B916-74CF6D967C11}" presName="composite" presStyleCnt="0"/>
      <dgm:spPr/>
    </dgm:pt>
    <dgm:pt modelId="{908A4E58-4AD1-4C6B-86B4-86A3D53DCE2F}" type="pres">
      <dgm:prSet presAssocID="{C50EC97B-045E-458F-B916-74CF6D967C11}" presName="imgShp" presStyleLbl="fgImgPlace1" presStyleIdx="2" presStyleCnt="4"/>
      <dgm:spPr/>
    </dgm:pt>
    <dgm:pt modelId="{BF989A0D-CB1F-44C2-A510-EA94D51F561E}" type="pres">
      <dgm:prSet presAssocID="{C50EC97B-045E-458F-B916-74CF6D967C11}" presName="txShp" presStyleLbl="node1" presStyleIdx="2" presStyleCnt="4" custScaleY="202127">
        <dgm:presLayoutVars>
          <dgm:bulletEnabled val="1"/>
        </dgm:presLayoutVars>
      </dgm:prSet>
      <dgm:spPr/>
    </dgm:pt>
    <dgm:pt modelId="{DAE1DD8F-3E55-4170-B41F-56814865AF07}" type="pres">
      <dgm:prSet presAssocID="{4E25B39F-CF57-4F89-98E3-38DC776B0F08}" presName="spacing" presStyleCnt="0"/>
      <dgm:spPr/>
    </dgm:pt>
    <dgm:pt modelId="{FA44389A-CDBD-4870-A720-045118BCC54F}" type="pres">
      <dgm:prSet presAssocID="{6861B40A-4196-427A-923F-5FFDF6D50AD5}" presName="composite" presStyleCnt="0"/>
      <dgm:spPr/>
    </dgm:pt>
    <dgm:pt modelId="{0188D969-8227-46C1-9B1D-0105E38DA462}" type="pres">
      <dgm:prSet presAssocID="{6861B40A-4196-427A-923F-5FFDF6D50AD5}" presName="imgShp" presStyleLbl="fgImgPlace1" presStyleIdx="3" presStyleCnt="4"/>
      <dgm:spPr/>
    </dgm:pt>
    <dgm:pt modelId="{16B75236-CEBC-4CC4-8210-EFC7B74A5C6E}" type="pres">
      <dgm:prSet presAssocID="{6861B40A-4196-427A-923F-5FFDF6D50AD5}" presName="txShp" presStyleLbl="node1" presStyleIdx="3" presStyleCnt="4" custScaleY="193167">
        <dgm:presLayoutVars>
          <dgm:bulletEnabled val="1"/>
        </dgm:presLayoutVars>
      </dgm:prSet>
      <dgm:spPr/>
    </dgm:pt>
  </dgm:ptLst>
  <dgm:cxnLst>
    <dgm:cxn modelId="{EAC9101C-1686-4360-BDEF-8E7B16E4D94B}" type="presOf" srcId="{C50EC97B-045E-458F-B916-74CF6D967C11}" destId="{BF989A0D-CB1F-44C2-A510-EA94D51F561E}" srcOrd="0" destOrd="0" presId="urn:microsoft.com/office/officeart/2005/8/layout/vList3"/>
    <dgm:cxn modelId="{5037E11D-51C2-47F8-B0FF-0A1C3D490DC8}" srcId="{0B1DDF28-DBD5-4EF6-9845-FEDC6827356B}" destId="{71103616-7888-4158-9957-C370060249E9}" srcOrd="0" destOrd="0" parTransId="{6647C53F-CED3-4850-B771-FE4F34BFBE8B}" sibTransId="{A621F2AA-27E5-4B5C-8781-F19A50C2DE7C}"/>
    <dgm:cxn modelId="{8845C55D-6526-443C-BA6D-AD264E928862}" srcId="{0B1DDF28-DBD5-4EF6-9845-FEDC6827356B}" destId="{C50EC97B-045E-458F-B916-74CF6D967C11}" srcOrd="2" destOrd="0" parTransId="{A0706A35-188D-4FA9-B189-5EA257AE5ECB}" sibTransId="{4E25B39F-CF57-4F89-98E3-38DC776B0F08}"/>
    <dgm:cxn modelId="{1FF29343-8540-425E-A2C4-2C5281D45420}" srcId="{0B1DDF28-DBD5-4EF6-9845-FEDC6827356B}" destId="{6861B40A-4196-427A-923F-5FFDF6D50AD5}" srcOrd="3" destOrd="0" parTransId="{250B9228-99CE-45CC-837E-1779F277F500}" sibTransId="{8FFEF3EB-B0F0-4344-B654-E34A1DDEC587}"/>
    <dgm:cxn modelId="{A464996B-B5F2-4836-A566-09321C70C762}" type="presOf" srcId="{0B1DDF28-DBD5-4EF6-9845-FEDC6827356B}" destId="{9A289092-3403-423A-8BB8-C669432AEE20}" srcOrd="0" destOrd="0" presId="urn:microsoft.com/office/officeart/2005/8/layout/vList3"/>
    <dgm:cxn modelId="{F32850A2-A410-49D0-9895-97E4DE25FBC3}" type="presOf" srcId="{6861B40A-4196-427A-923F-5FFDF6D50AD5}" destId="{16B75236-CEBC-4CC4-8210-EFC7B74A5C6E}" srcOrd="0" destOrd="0" presId="urn:microsoft.com/office/officeart/2005/8/layout/vList3"/>
    <dgm:cxn modelId="{86A265E3-D10F-4943-8AFA-98FB3EC6AFF0}" type="presOf" srcId="{8F86D922-E2EB-4678-A2BC-59530E613157}" destId="{7671FF39-6F7E-4675-B3A7-057425F3B275}" srcOrd="0" destOrd="0" presId="urn:microsoft.com/office/officeart/2005/8/layout/vList3"/>
    <dgm:cxn modelId="{068B70F4-4ECB-45F8-B837-2B8E1366162D}" type="presOf" srcId="{71103616-7888-4158-9957-C370060249E9}" destId="{98DCA60C-DFC4-4916-9F87-80CC6F722718}" srcOrd="0" destOrd="0" presId="urn:microsoft.com/office/officeart/2005/8/layout/vList3"/>
    <dgm:cxn modelId="{DB1417F8-E2D7-4265-BEAA-16AB36051943}" srcId="{0B1DDF28-DBD5-4EF6-9845-FEDC6827356B}" destId="{8F86D922-E2EB-4678-A2BC-59530E613157}" srcOrd="1" destOrd="0" parTransId="{CDFBFE2E-78D0-4A41-835D-8D4D38C3B272}" sibTransId="{0BF71F9C-7190-4761-9F10-579A76E7531E}"/>
    <dgm:cxn modelId="{2864E07C-6D6B-4E49-8D78-062FE447A745}" type="presParOf" srcId="{9A289092-3403-423A-8BB8-C669432AEE20}" destId="{7126252D-FFAA-439A-B867-CAD878E90397}" srcOrd="0" destOrd="0" presId="urn:microsoft.com/office/officeart/2005/8/layout/vList3"/>
    <dgm:cxn modelId="{B3AAFAB2-25D8-4263-81D2-E60BB905BEAC}" type="presParOf" srcId="{7126252D-FFAA-439A-B867-CAD878E90397}" destId="{CF214EC6-0285-4E9C-A0D4-81FFADE00522}" srcOrd="0" destOrd="0" presId="urn:microsoft.com/office/officeart/2005/8/layout/vList3"/>
    <dgm:cxn modelId="{6BB450EF-FC15-40C3-BDB8-8D7501D59473}" type="presParOf" srcId="{7126252D-FFAA-439A-B867-CAD878E90397}" destId="{98DCA60C-DFC4-4916-9F87-80CC6F722718}" srcOrd="1" destOrd="0" presId="urn:microsoft.com/office/officeart/2005/8/layout/vList3"/>
    <dgm:cxn modelId="{2476B88F-3C69-4EAD-87FD-DC50AD6FB79D}" type="presParOf" srcId="{9A289092-3403-423A-8BB8-C669432AEE20}" destId="{343E22B8-9102-4994-8273-04BFA0CBC313}" srcOrd="1" destOrd="0" presId="urn:microsoft.com/office/officeart/2005/8/layout/vList3"/>
    <dgm:cxn modelId="{22EF896A-876A-46F2-B6B1-E36A0E629194}" type="presParOf" srcId="{9A289092-3403-423A-8BB8-C669432AEE20}" destId="{13BD5849-B9AE-44C7-AE61-2859A9097DE9}" srcOrd="2" destOrd="0" presId="urn:microsoft.com/office/officeart/2005/8/layout/vList3"/>
    <dgm:cxn modelId="{7EBE6E4C-3B9E-4CBC-A6CC-D4AF1A7D0F9A}" type="presParOf" srcId="{13BD5849-B9AE-44C7-AE61-2859A9097DE9}" destId="{EAB92765-4652-49E9-9B9F-7AE9C99CBCE4}" srcOrd="0" destOrd="0" presId="urn:microsoft.com/office/officeart/2005/8/layout/vList3"/>
    <dgm:cxn modelId="{5126F329-B6A0-4AFA-A075-05A32DB7D7F5}" type="presParOf" srcId="{13BD5849-B9AE-44C7-AE61-2859A9097DE9}" destId="{7671FF39-6F7E-4675-B3A7-057425F3B275}" srcOrd="1" destOrd="0" presId="urn:microsoft.com/office/officeart/2005/8/layout/vList3"/>
    <dgm:cxn modelId="{CAF5C6AC-D9A1-4C62-85D2-211BA3403873}" type="presParOf" srcId="{9A289092-3403-423A-8BB8-C669432AEE20}" destId="{67FAA267-1B1F-4477-9C54-9EA3D40B8DD2}" srcOrd="3" destOrd="0" presId="urn:microsoft.com/office/officeart/2005/8/layout/vList3"/>
    <dgm:cxn modelId="{371FBDD2-6BDE-4F16-8A56-81793FAF08FB}" type="presParOf" srcId="{9A289092-3403-423A-8BB8-C669432AEE20}" destId="{86453958-8D5D-4B59-A020-407726973928}" srcOrd="4" destOrd="0" presId="urn:microsoft.com/office/officeart/2005/8/layout/vList3"/>
    <dgm:cxn modelId="{0625D735-099D-40C5-ABAE-7DB4A1C41D85}" type="presParOf" srcId="{86453958-8D5D-4B59-A020-407726973928}" destId="{908A4E58-4AD1-4C6B-86B4-86A3D53DCE2F}" srcOrd="0" destOrd="0" presId="urn:microsoft.com/office/officeart/2005/8/layout/vList3"/>
    <dgm:cxn modelId="{07A73FD6-DB6B-4209-A392-5889F1B15CE2}" type="presParOf" srcId="{86453958-8D5D-4B59-A020-407726973928}" destId="{BF989A0D-CB1F-44C2-A510-EA94D51F561E}" srcOrd="1" destOrd="0" presId="urn:microsoft.com/office/officeart/2005/8/layout/vList3"/>
    <dgm:cxn modelId="{628385A5-84D3-4085-A8C5-796330BC1246}" type="presParOf" srcId="{9A289092-3403-423A-8BB8-C669432AEE20}" destId="{DAE1DD8F-3E55-4170-B41F-56814865AF07}" srcOrd="5" destOrd="0" presId="urn:microsoft.com/office/officeart/2005/8/layout/vList3"/>
    <dgm:cxn modelId="{35971CFD-02A6-40C8-A4A9-E26F68949544}" type="presParOf" srcId="{9A289092-3403-423A-8BB8-C669432AEE20}" destId="{FA44389A-CDBD-4870-A720-045118BCC54F}" srcOrd="6" destOrd="0" presId="urn:microsoft.com/office/officeart/2005/8/layout/vList3"/>
    <dgm:cxn modelId="{22CE7180-AD5D-4F9D-8160-E946882730A9}" type="presParOf" srcId="{FA44389A-CDBD-4870-A720-045118BCC54F}" destId="{0188D969-8227-46C1-9B1D-0105E38DA462}" srcOrd="0" destOrd="0" presId="urn:microsoft.com/office/officeart/2005/8/layout/vList3"/>
    <dgm:cxn modelId="{CEDDB1F2-B18E-4739-B34E-0D3B324537EE}" type="presParOf" srcId="{FA44389A-CDBD-4870-A720-045118BCC54F}" destId="{16B75236-CEBC-4CC4-8210-EFC7B74A5C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A60C-DFC4-4916-9F87-80CC6F722718}">
      <dsp:nvSpPr>
        <dsp:cNvPr id="0" name=""/>
        <dsp:cNvSpPr/>
      </dsp:nvSpPr>
      <dsp:spPr>
        <a:xfrm rot="10800000">
          <a:off x="501953" y="344"/>
          <a:ext cx="1804893" cy="189349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98" tIns="34290" rIns="64008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chemeClr val="tx1"/>
              </a:solidFill>
            </a:rPr>
            <a:t>Carbon nanotubes focus. </a:t>
          </a:r>
        </a:p>
      </dsp:txBody>
      <dsp:txXfrm rot="10800000">
        <a:off x="549290" y="344"/>
        <a:ext cx="1757556" cy="189349"/>
      </dsp:txXfrm>
    </dsp:sp>
    <dsp:sp modelId="{CF214EC6-0285-4E9C-A0D4-81FFADE00522}">
      <dsp:nvSpPr>
        <dsp:cNvPr id="0" name=""/>
        <dsp:cNvSpPr/>
      </dsp:nvSpPr>
      <dsp:spPr>
        <a:xfrm>
          <a:off x="407278" y="344"/>
          <a:ext cx="189349" cy="1893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1FF39-6F7E-4675-B3A7-057425F3B275}">
      <dsp:nvSpPr>
        <dsp:cNvPr id="0" name=""/>
        <dsp:cNvSpPr/>
      </dsp:nvSpPr>
      <dsp:spPr>
        <a:xfrm rot="10800000">
          <a:off x="501953" y="246216"/>
          <a:ext cx="1804893" cy="263507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98" tIns="34290" rIns="64008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chemeClr val="tx1"/>
              </a:solidFill>
            </a:rPr>
            <a:t>Literature review on skin cancer biomarkers.</a:t>
          </a:r>
        </a:p>
      </dsp:txBody>
      <dsp:txXfrm rot="10800000">
        <a:off x="567830" y="246216"/>
        <a:ext cx="1739016" cy="263507"/>
      </dsp:txXfrm>
    </dsp:sp>
    <dsp:sp modelId="{EAB92765-4652-49E9-9B9F-7AE9C99CBCE4}">
      <dsp:nvSpPr>
        <dsp:cNvPr id="0" name=""/>
        <dsp:cNvSpPr/>
      </dsp:nvSpPr>
      <dsp:spPr>
        <a:xfrm>
          <a:off x="407278" y="283295"/>
          <a:ext cx="189349" cy="1893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9A0D-CB1F-44C2-A510-EA94D51F561E}">
      <dsp:nvSpPr>
        <dsp:cNvPr id="0" name=""/>
        <dsp:cNvSpPr/>
      </dsp:nvSpPr>
      <dsp:spPr>
        <a:xfrm rot="10800000">
          <a:off x="501953" y="566246"/>
          <a:ext cx="1804893" cy="382726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98" tIns="34290" rIns="64008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chemeClr val="tx1"/>
              </a:solidFill>
            </a:rPr>
            <a:t>Examination of skin cancer detection using carbon nanotubes (biomarker focus). </a:t>
          </a:r>
        </a:p>
      </dsp:txBody>
      <dsp:txXfrm rot="10800000">
        <a:off x="597634" y="566246"/>
        <a:ext cx="1709212" cy="382726"/>
      </dsp:txXfrm>
    </dsp:sp>
    <dsp:sp modelId="{908A4E58-4AD1-4C6B-86B4-86A3D53DCE2F}">
      <dsp:nvSpPr>
        <dsp:cNvPr id="0" name=""/>
        <dsp:cNvSpPr/>
      </dsp:nvSpPr>
      <dsp:spPr>
        <a:xfrm>
          <a:off x="407278" y="662934"/>
          <a:ext cx="189349" cy="1893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5236-CEBC-4CC4-8210-EFC7B74A5C6E}">
      <dsp:nvSpPr>
        <dsp:cNvPr id="0" name=""/>
        <dsp:cNvSpPr/>
      </dsp:nvSpPr>
      <dsp:spPr>
        <a:xfrm rot="10800000">
          <a:off x="501953" y="1005494"/>
          <a:ext cx="1804893" cy="365760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98" tIns="34290" rIns="64008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chemeClr val="tx1"/>
              </a:solidFill>
            </a:rPr>
            <a:t>Generation of synthetic nanotechnology signals for model training. </a:t>
          </a:r>
        </a:p>
      </dsp:txBody>
      <dsp:txXfrm rot="10800000">
        <a:off x="593393" y="1005494"/>
        <a:ext cx="1713453" cy="365760"/>
      </dsp:txXfrm>
    </dsp:sp>
    <dsp:sp modelId="{0188D969-8227-46C1-9B1D-0105E38DA462}">
      <dsp:nvSpPr>
        <dsp:cNvPr id="0" name=""/>
        <dsp:cNvSpPr/>
      </dsp:nvSpPr>
      <dsp:spPr>
        <a:xfrm>
          <a:off x="407278" y="1093700"/>
          <a:ext cx="189349" cy="1893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38392-E86B-4ED6-8196-9D76667C01E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CE24-85CD-49AE-AFB6-E78FD4CB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D06B-4EE9-46CD-B0BF-C9CC375F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C7091-B8ED-4166-BF92-D49BD761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3C3E-B1D2-41D4-8E72-97490F9C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43B-68D7-4A5A-BD92-560E4D67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683C-676F-4854-AA3A-41B185FF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30DE-293C-475B-AA91-F84B7FC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FE72-682D-4C7B-BA24-AA288AD5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7262-EF9A-4486-B2B7-05834ABE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315E-F546-4D7F-A285-ED96E61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3A3A-0BF5-4287-8FFB-2E4EA647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DE0F4-B817-44EE-B060-127A0FD01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A97D-7C99-4575-8633-09608949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3477-028A-426C-892A-55469EF2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4B1B-9B90-4EB0-947B-CA1DED32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4BF9-13A9-4D3B-9AF4-CA3DA710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94ED-DDE2-4CD0-8C0B-0D18071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FA3D-84D3-486A-97FA-B5CFACDA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A610-FAA6-4D18-B9F4-94E60DC4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C316-9C58-46D0-8D39-E078F95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2008-8610-433A-B99D-813D66D6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315E-5768-4444-8986-4E77DC02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0368F-6B72-4BEC-ABCC-0E7CEC0C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FC8E-2118-4DDE-B4E8-C796327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4580-F397-4346-BEF8-3817882E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0DFF-C70D-4FBA-878E-B8F00355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4617-FC08-45B2-94CD-3068271D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3916-0D5F-4C1C-9852-6ECF8D6E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7152-AC29-40C1-A740-18385BED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4A2F-D4EC-4F4F-968A-79C96E7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6297-E6D0-4313-A8B4-2F714A12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47148-D182-42AE-BB3D-833CFA7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16BD-8828-4B61-954B-653580A2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4099-401A-48CB-8A53-EEFEB8D9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1889D-FB14-47AE-841C-8B5B4A1C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006D1-3B86-45E3-A9E3-1E5BF4A96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EA7F6-58AF-40E1-922E-98C4F28E6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35A7B-49A7-432A-B6A9-948451AB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07F56-A34C-4593-9005-C508F6A2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174E-621D-4C04-94BC-B4BD9BE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940E-AE57-4564-842C-8E06AEEE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0ABFD-9D40-4506-85A2-C00EC7B4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8F2B-6D6F-4E27-83D7-B78C733C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12B6C-3414-4331-BE2A-EBE8274F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98D03-D204-4246-9D2B-158EA460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87D6A-AA88-4595-B886-AB6B3A72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C557-3175-46CF-9DEA-2E83FC59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1A5C-8B5C-4EAC-8A24-26F8FFFB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0326-38CE-4728-8429-E8EE573D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9A7D5-4CD0-48B2-A1E0-3BE5E2F1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676E-C42B-4413-8F81-8C755782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3B21-E77E-45A7-A4C1-3A69920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6F92-F18F-43D2-B6E2-9B7986AA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EDE8-5922-46FF-8DAE-8A26B6E2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2C446-9F72-4224-84CB-71AACC7A7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6B355-257D-4363-A3E7-217C01EF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DC74-6851-4C41-9933-22AA7F8B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9D57-4403-47AF-AC4F-904BD4BE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7E09-6D50-40E2-A256-5876E524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000"/>
                <a:lumOff val="9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8FAD7-BEC4-4334-BA4D-DEDDD122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4D43-5E63-4307-AA13-6CD09AAB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D2CF-75E0-4213-A3C6-817182C85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9537-D33D-4EFB-B3CF-4EC9E49B94A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DBEE-015A-4405-B215-B20223EC9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692E-98B2-4D96-AEAE-29254F2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016B-8A6F-4410-858D-5EDBAB54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1">
                <a:lumMod val="8000"/>
                <a:lumOff val="92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D8F902-97DE-43F3-94B5-F34FC3AC1CE7}"/>
              </a:ext>
            </a:extLst>
          </p:cNvPr>
          <p:cNvSpPr txBox="1"/>
          <p:nvPr/>
        </p:nvSpPr>
        <p:spPr>
          <a:xfrm>
            <a:off x="2659381" y="1223036"/>
            <a:ext cx="6248400" cy="2194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Image-based classifier for skin cancer detection.  </a:t>
            </a:r>
          </a:p>
          <a:p>
            <a:endParaRPr lang="en-US" sz="900" dirty="0"/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Convolutional Neural Network (CNN) Architecture: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Keras</a:t>
            </a:r>
            <a:r>
              <a:rPr lang="en-US" sz="900" dirty="0"/>
              <a:t> Sequential API: Able to add one layer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Optimizer: Adam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64A2-97A8-48DE-B67C-E423D5649BD1}"/>
              </a:ext>
            </a:extLst>
          </p:cNvPr>
          <p:cNvSpPr txBox="1"/>
          <p:nvPr/>
        </p:nvSpPr>
        <p:spPr>
          <a:xfrm>
            <a:off x="0" y="65560"/>
            <a:ext cx="12192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Exploring the Combination of Machine Learning and Nanotechnology in Skin Cancer Detection</a:t>
            </a:r>
            <a:endParaRPr lang="en-US" dirty="0"/>
          </a:p>
          <a:p>
            <a:pPr algn="ctr"/>
            <a:r>
              <a:rPr lang="en-US" sz="1600" i="1" dirty="0"/>
              <a:t>Christopher D. Huynh, David Shi, Jerry Zhu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EAABF-B632-456D-8656-658AF353624E}"/>
              </a:ext>
            </a:extLst>
          </p:cNvPr>
          <p:cNvSpPr txBox="1"/>
          <p:nvPr/>
        </p:nvSpPr>
        <p:spPr>
          <a:xfrm>
            <a:off x="529390" y="4978331"/>
            <a:ext cx="2015690" cy="150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605CD-0906-420A-BD82-970BB70BD027}"/>
              </a:ext>
            </a:extLst>
          </p:cNvPr>
          <p:cNvSpPr txBox="1"/>
          <p:nvPr/>
        </p:nvSpPr>
        <p:spPr>
          <a:xfrm>
            <a:off x="529311" y="1215599"/>
            <a:ext cx="20156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Delay in cancer care results in higher costs and greater complexity of treatment. Early detection of cancer is  critical for successful patient outcomes.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Our goal: To contribute to cancer research by combining machine learning with nanotechnology to create a new model for early diagnosis of cancer.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0F98BF-F660-44D8-BD66-B4E288835B71}"/>
              </a:ext>
            </a:extLst>
          </p:cNvPr>
          <p:cNvSpPr txBox="1"/>
          <p:nvPr/>
        </p:nvSpPr>
        <p:spPr>
          <a:xfrm>
            <a:off x="529390" y="2958466"/>
            <a:ext cx="201569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Literature review of  existing cancer    detection methods.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Analyze nanotechnology used within cancer research.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Select type of cancer for study (skin cancer).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Train initial machine learning model for cancer identification using existing datasets.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Incorporate nanotechnology signals into a machine learning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18D3AA-4B01-4890-8A57-7901C587C5B1}"/>
              </a:ext>
            </a:extLst>
          </p:cNvPr>
          <p:cNvSpPr txBox="1"/>
          <p:nvPr/>
        </p:nvSpPr>
        <p:spPr>
          <a:xfrm>
            <a:off x="9022079" y="1180354"/>
            <a:ext cx="2624651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Able to produce machine learning model for skin cancer detection with approximately 78% accuracy.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Carbon nanotubes are versatile for cancer detection due to their properties.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4817A-2F45-4589-9006-7EF2204CAD56}"/>
              </a:ext>
            </a:extLst>
          </p:cNvPr>
          <p:cNvSpPr txBox="1"/>
          <p:nvPr/>
        </p:nvSpPr>
        <p:spPr>
          <a:xfrm>
            <a:off x="529390" y="935641"/>
            <a:ext cx="201569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Product mission: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31B143-25E5-47C5-B137-23D42DA725AB}"/>
              </a:ext>
            </a:extLst>
          </p:cNvPr>
          <p:cNvSpPr txBox="1"/>
          <p:nvPr/>
        </p:nvSpPr>
        <p:spPr>
          <a:xfrm>
            <a:off x="9015598" y="5381622"/>
            <a:ext cx="262465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Work on signal generation for existing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Based upon our current model, expand to detect other types of cancer.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Model can interpret a wide variety of signals from different pieces of nanotechnology.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Design user-friendly interface.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1BB208-44FE-4BEA-A794-9204EB320E7C}"/>
              </a:ext>
            </a:extLst>
          </p:cNvPr>
          <p:cNvSpPr txBox="1"/>
          <p:nvPr/>
        </p:nvSpPr>
        <p:spPr>
          <a:xfrm>
            <a:off x="529390" y="2680620"/>
            <a:ext cx="201569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Methodology: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4BD137-3A85-470F-93C6-06BD9EAC5534}"/>
              </a:ext>
            </a:extLst>
          </p:cNvPr>
          <p:cNvSpPr txBox="1"/>
          <p:nvPr/>
        </p:nvSpPr>
        <p:spPr>
          <a:xfrm>
            <a:off x="529390" y="4703639"/>
            <a:ext cx="201569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Nanotechnology: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DAC19-3F9C-4334-983E-ACBEFA2628E0}"/>
              </a:ext>
            </a:extLst>
          </p:cNvPr>
          <p:cNvSpPr/>
          <p:nvPr/>
        </p:nvSpPr>
        <p:spPr>
          <a:xfrm>
            <a:off x="4254360" y="2415160"/>
            <a:ext cx="1098158" cy="25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MaxPool2D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585C5-D2DC-4B3C-A7A4-93BF200DE814}"/>
              </a:ext>
            </a:extLst>
          </p:cNvPr>
          <p:cNvSpPr txBox="1"/>
          <p:nvPr/>
        </p:nvSpPr>
        <p:spPr>
          <a:xfrm>
            <a:off x="2659381" y="935641"/>
            <a:ext cx="624840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Our Model: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124A3-0554-41E0-885D-DDC495F63874}"/>
              </a:ext>
            </a:extLst>
          </p:cNvPr>
          <p:cNvSpPr/>
          <p:nvPr/>
        </p:nvSpPr>
        <p:spPr>
          <a:xfrm>
            <a:off x="2828771" y="2415160"/>
            <a:ext cx="1036757" cy="247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Conv2D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5A76F0-2976-4FC9-983E-6D873F5D7132}"/>
              </a:ext>
            </a:extLst>
          </p:cNvPr>
          <p:cNvSpPr/>
          <p:nvPr/>
        </p:nvSpPr>
        <p:spPr>
          <a:xfrm>
            <a:off x="2828770" y="3038696"/>
            <a:ext cx="1036757" cy="245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ReLU</a:t>
            </a:r>
            <a:endParaRPr 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ED527-4701-496F-AE43-3A9FF48C491F}"/>
              </a:ext>
            </a:extLst>
          </p:cNvPr>
          <p:cNvSpPr/>
          <p:nvPr/>
        </p:nvSpPr>
        <p:spPr>
          <a:xfrm>
            <a:off x="4254360" y="3031960"/>
            <a:ext cx="1098158" cy="25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Dropout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FA6BCC8-C280-49B2-B23A-186A8DFB2036}"/>
              </a:ext>
            </a:extLst>
          </p:cNvPr>
          <p:cNvSpPr/>
          <p:nvPr/>
        </p:nvSpPr>
        <p:spPr>
          <a:xfrm>
            <a:off x="5805425" y="2635115"/>
            <a:ext cx="795422" cy="303825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Flatten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D14930B7-4CC3-493B-B597-C789696C4C6F}"/>
              </a:ext>
            </a:extLst>
          </p:cNvPr>
          <p:cNvSpPr/>
          <p:nvPr/>
        </p:nvSpPr>
        <p:spPr>
          <a:xfrm>
            <a:off x="6884617" y="2635115"/>
            <a:ext cx="795422" cy="303825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Dense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A540D43-7A2E-460C-B9CA-E7F8C5E08A57}"/>
              </a:ext>
            </a:extLst>
          </p:cNvPr>
          <p:cNvSpPr/>
          <p:nvPr/>
        </p:nvSpPr>
        <p:spPr>
          <a:xfrm>
            <a:off x="7931149" y="2635115"/>
            <a:ext cx="795422" cy="303825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Dropout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C12B89C-9A15-4597-898F-C6A488CA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61" y="3527277"/>
            <a:ext cx="3009120" cy="295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F835504D-E04A-4A5A-9BFD-1FE1A805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54" y="3527277"/>
            <a:ext cx="3110659" cy="29516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26F252-C0B9-4962-B5EA-BC16CD57E6C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47148" y="2680620"/>
            <a:ext cx="1" cy="3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B76600-0E81-4AA6-9C32-051B1A729940}"/>
              </a:ext>
            </a:extLst>
          </p:cNvPr>
          <p:cNvCxnSpPr>
            <a:cxnSpLocks/>
          </p:cNvCxnSpPr>
          <p:nvPr/>
        </p:nvCxnSpPr>
        <p:spPr>
          <a:xfrm>
            <a:off x="4851347" y="2649538"/>
            <a:ext cx="0" cy="35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CC912D-344E-491A-9136-EC98107633B6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6562869" y="2787026"/>
            <a:ext cx="3217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7CF78-E5F1-4D38-80B6-76B1CC4816FD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7642061" y="2787026"/>
            <a:ext cx="2890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BBEB113-16A0-4218-9723-FC071919D210}"/>
              </a:ext>
            </a:extLst>
          </p:cNvPr>
          <p:cNvCxnSpPr>
            <a:cxnSpLocks/>
          </p:cNvCxnSpPr>
          <p:nvPr/>
        </p:nvCxnSpPr>
        <p:spPr>
          <a:xfrm>
            <a:off x="5352518" y="2412175"/>
            <a:ext cx="0" cy="88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1C6392-6CBF-4D0D-9F7A-6DE2BB893DA2}"/>
              </a:ext>
            </a:extLst>
          </p:cNvPr>
          <p:cNvCxnSpPr>
            <a:cxnSpLocks/>
          </p:cNvCxnSpPr>
          <p:nvPr/>
        </p:nvCxnSpPr>
        <p:spPr>
          <a:xfrm>
            <a:off x="3865527" y="2412175"/>
            <a:ext cx="0" cy="81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18D3120-B580-433D-A941-56484058751B}"/>
              </a:ext>
            </a:extLst>
          </p:cNvPr>
          <p:cNvCxnSpPr>
            <a:endCxn id="6" idx="1"/>
          </p:cNvCxnSpPr>
          <p:nvPr/>
        </p:nvCxnSpPr>
        <p:spPr>
          <a:xfrm flipV="1">
            <a:off x="3865527" y="2541045"/>
            <a:ext cx="388833" cy="311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7CAD42-70DE-47B8-8B89-5222D62149C8}"/>
              </a:ext>
            </a:extLst>
          </p:cNvPr>
          <p:cNvCxnSpPr>
            <a:endCxn id="8" idx="5"/>
          </p:cNvCxnSpPr>
          <p:nvPr/>
        </p:nvCxnSpPr>
        <p:spPr>
          <a:xfrm flipV="1">
            <a:off x="5352518" y="2787028"/>
            <a:ext cx="490885" cy="440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0AB9242-CA5D-4223-BCB1-4BB155E4A8F9}"/>
              </a:ext>
            </a:extLst>
          </p:cNvPr>
          <p:cNvSpPr txBox="1"/>
          <p:nvPr/>
        </p:nvSpPr>
        <p:spPr>
          <a:xfrm>
            <a:off x="9015598" y="935641"/>
            <a:ext cx="262465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Discussion:</a:t>
            </a:r>
          </a:p>
        </p:txBody>
      </p:sp>
      <p:graphicFrame>
        <p:nvGraphicFramePr>
          <p:cNvPr id="86" name="Table 4">
            <a:extLst>
              <a:ext uri="{FF2B5EF4-FFF2-40B4-BE49-F238E27FC236}">
                <a16:creationId xmlns:a16="http://schemas.microsoft.com/office/drawing/2014/main" id="{57E8421E-D7C1-4200-AE77-58B2F406A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8830"/>
              </p:ext>
            </p:extLst>
          </p:nvPr>
        </p:nvGraphicFramePr>
        <p:xfrm>
          <a:off x="9028558" y="1965184"/>
          <a:ext cx="2611690" cy="3127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45">
                  <a:extLst>
                    <a:ext uri="{9D8B030D-6E8A-4147-A177-3AD203B41FA5}">
                      <a16:colId xmlns:a16="http://schemas.microsoft.com/office/drawing/2014/main" val="3539540519"/>
                    </a:ext>
                  </a:extLst>
                </a:gridCol>
                <a:gridCol w="1305845">
                  <a:extLst>
                    <a:ext uri="{9D8B030D-6E8A-4147-A177-3AD203B41FA5}">
                      <a16:colId xmlns:a16="http://schemas.microsoft.com/office/drawing/2014/main" val="244642587"/>
                    </a:ext>
                  </a:extLst>
                </a:gridCol>
              </a:tblGrid>
              <a:tr h="249708">
                <a:tc>
                  <a:txBody>
                    <a:bodyPr/>
                    <a:lstStyle/>
                    <a:p>
                      <a:r>
                        <a:rPr lang="en-US" sz="1200" b="1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Challenges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98047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Able to detect skin cancer with machine learning model.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Given time constraints, model could not be trained with generated nanotechnology signals.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9157"/>
                  </a:ext>
                </a:extLst>
              </a:tr>
              <a:tr h="1020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Better understanding of how nanotechnology is used within cancer detection.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Lack of relevant nanotechnology data for signal generation given the scope of the project.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96391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Optimize machine learning model given time constraints.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6979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37CAE2C-1D87-4953-ABE5-6685B9C1F8B7}"/>
              </a:ext>
            </a:extLst>
          </p:cNvPr>
          <p:cNvSpPr txBox="1"/>
          <p:nvPr/>
        </p:nvSpPr>
        <p:spPr>
          <a:xfrm>
            <a:off x="9022078" y="5104624"/>
            <a:ext cx="2624650" cy="27699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Moving Forward: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2C0079-F69A-40D1-8877-2603B27E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067854"/>
              </p:ext>
            </p:extLst>
          </p:nvPr>
        </p:nvGraphicFramePr>
        <p:xfrm>
          <a:off x="183225" y="5030765"/>
          <a:ext cx="271412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ACBB89F-94F1-4C96-B26F-6956C66C2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440" y="214489"/>
            <a:ext cx="790575" cy="361950"/>
          </a:xfrm>
          <a:prstGeom prst="rect">
            <a:avLst/>
          </a:prstGeom>
        </p:spPr>
      </p:pic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E2CF5D8A-085E-4E75-BCC4-3302F1CD66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" y="104356"/>
            <a:ext cx="582215" cy="5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331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Christopher</dc:creator>
  <cp:lastModifiedBy>Huynh, Christopher</cp:lastModifiedBy>
  <cp:revision>146</cp:revision>
  <dcterms:created xsi:type="dcterms:W3CDTF">2021-12-07T17:00:28Z</dcterms:created>
  <dcterms:modified xsi:type="dcterms:W3CDTF">2021-12-08T23:21:04Z</dcterms:modified>
</cp:coreProperties>
</file>