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9C04-F698-4163-AD37-96DE45006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5E548-21EE-4395-BB38-9DAADE3CA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2E47FC-7E24-47B1-A57B-B2979BD1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0C0E-FD08-4F63-8E4A-19EEADE94ED5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1EDAD-8F76-4304-AF51-52E77D41C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7C724-7830-4784-988C-45236AC6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82DE-5CA6-4B1E-8242-BEF6C453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7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5F93-DB1F-4B21-8A25-8E5BD3637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143DF-3E9E-4C7A-88FF-49F0FDC50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2AB3-7B0A-4438-A6B6-FC61D14C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0C0E-FD08-4F63-8E4A-19EEADE94ED5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62ADA-CFC2-48B3-8E57-0377E6CAE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2F45-9D7D-4091-B438-79BD2F51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82DE-5CA6-4B1E-8242-BEF6C453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840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98F87-8ACC-471A-8C20-B153F41E1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38ED4-3F5C-4B11-AA68-139116D26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2FB3C-D734-42F8-83E2-C8BF1328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0C0E-FD08-4F63-8E4A-19EEADE94ED5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EB020-7FA5-44E4-A3B6-269289F82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206B-85C5-4526-8AA2-B39C3180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82DE-5CA6-4B1E-8242-BEF6C453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5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A659-4243-4985-BDBC-29E83AE7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B82C-412D-4884-A36D-FFF6A2061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2A2A5-994B-493D-8961-4EEA2129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0C0E-FD08-4F63-8E4A-19EEADE94ED5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95204-22F7-498D-A58C-9CC43B58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E40CF-D9E9-4889-95B1-5556A8E7A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82DE-5CA6-4B1E-8242-BEF6C453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7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3D1E9-FF18-481D-9EF6-A3B39AE1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B15A4-84E4-4647-8724-28DAC56E0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EC85-1256-4693-9AFE-D8983EB9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0C0E-FD08-4F63-8E4A-19EEADE94ED5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4E593-602B-4306-A8FB-0C836747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51364-4814-431F-9821-1AFD150F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82DE-5CA6-4B1E-8242-BEF6C453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65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AFC27-DBE3-46DD-A50B-C9E0F8B5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5A6E9-F1AA-4A6C-9058-E06AE7360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38C89-8A1E-4385-9DFB-6E251B2BD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739BC-08C6-4726-971F-975F113E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0C0E-FD08-4F63-8E4A-19EEADE94ED5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8B7E1-EAC4-4192-945F-4BCDFAAC3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E1021-5B9B-4409-8CA9-5BDD48B9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82DE-5CA6-4B1E-8242-BEF6C453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86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87EF-F957-4409-887F-7E8224C83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F70D66-781E-46C2-A770-23BCFBB63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3E5CF-FC77-411A-81BA-C9F3717AD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4694F-6CD5-4230-BCA5-168814468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D50431-A868-4ECE-8DF0-784582C3C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B6E7E9-D53A-486C-BFF1-672850CC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0C0E-FD08-4F63-8E4A-19EEADE94ED5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F1570C-ED0A-4A3A-B476-02966BF1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436CB-7118-49B0-9F37-9E658D23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82DE-5CA6-4B1E-8242-BEF6C453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8CE9-0206-40FA-AADC-142A3676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B04B7-41EC-4AC2-A378-D98A1CC56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0C0E-FD08-4F63-8E4A-19EEADE94ED5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5B9A8-FC94-4CD7-B802-6DC22FDF4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B9515-3C8B-4654-82B7-049478F8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82DE-5CA6-4B1E-8242-BEF6C453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3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D6E43-C1B2-4E66-8702-598EBE01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0C0E-FD08-4F63-8E4A-19EEADE94ED5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5227D-2323-418B-9618-85BDA7939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50023-54E6-4308-A3C9-77A65AD0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82DE-5CA6-4B1E-8242-BEF6C453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4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D8F57-505A-4985-8C13-F594D5CF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914F1-7612-4242-95EA-6DF32B96E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D0CFA4-4BB2-4260-B8F4-89C24DB1A6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99A90-AAEB-44D5-9513-5F7B6B41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0C0E-FD08-4F63-8E4A-19EEADE94ED5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C526D2-55BC-49AC-BFD0-122FF375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88DD1-8353-42ED-909E-779B9B50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82DE-5CA6-4B1E-8242-BEF6C453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5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09B4-9229-4347-842D-DE487A219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4BB04-0FB4-4F51-9FA9-C033CB1A7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4B0C6-CDB3-4812-9AAF-77CAB9CED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66AEC-A153-4422-86C5-3A5310BD6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0C0E-FD08-4F63-8E4A-19EEADE94ED5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3A687-4C9C-4B9D-9939-5A775B61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2BEB8-70A2-485C-9F93-D6BC1D9B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882DE-5CA6-4B1E-8242-BEF6C453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34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8F66C-F86D-4371-A71B-E27749B3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CDE97-C51C-4D0D-B6B1-417A2CC5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9508-AE9F-4865-A876-919522681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0C0E-FD08-4F63-8E4A-19EEADE94ED5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EDC92-5C78-49DB-B81D-2AE82451D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B5BB7-48C7-4794-966B-2397C2AFE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882DE-5CA6-4B1E-8242-BEF6C453E5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6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6089-6E33-4DD8-AA72-85EF7079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8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b="1" dirty="0"/>
              <a:t>High Level Biomedical Concept (BC) Process Flow</a:t>
            </a:r>
            <a:br>
              <a:rPr lang="en-US" sz="3200" b="1" dirty="0"/>
            </a:br>
            <a:r>
              <a:rPr lang="en-US" sz="3100" b="1" dirty="0"/>
              <a:t>(2 options)</a:t>
            </a:r>
            <a:endParaRPr lang="en-US" sz="32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4C7A9-9C5E-40D2-9C5A-4C9CF469B8E1}"/>
              </a:ext>
            </a:extLst>
          </p:cNvPr>
          <p:cNvSpPr/>
          <p:nvPr/>
        </p:nvSpPr>
        <p:spPr>
          <a:xfrm>
            <a:off x="364067" y="2785002"/>
            <a:ext cx="1731434" cy="8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 1</a:t>
            </a:r>
          </a:p>
          <a:p>
            <a:pPr algn="ctr"/>
            <a:r>
              <a:rPr lang="en-US" sz="1200" dirty="0"/>
              <a:t>Choose BC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62F6B5-5B5F-4F70-A679-71F231895321}"/>
              </a:ext>
            </a:extLst>
          </p:cNvPr>
          <p:cNvSpPr/>
          <p:nvPr/>
        </p:nvSpPr>
        <p:spPr>
          <a:xfrm>
            <a:off x="3393015" y="1778798"/>
            <a:ext cx="1782233" cy="1137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A</a:t>
            </a:r>
          </a:p>
          <a:p>
            <a:pPr algn="ctr"/>
            <a:r>
              <a:rPr lang="en-US" sz="1200" dirty="0"/>
              <a:t>Start with a conceptual BC before creating a BC dataset specialization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C3B0DC-2D36-49DC-876B-EA35FE0BAA7D}"/>
              </a:ext>
            </a:extLst>
          </p:cNvPr>
          <p:cNvSpPr/>
          <p:nvPr/>
        </p:nvSpPr>
        <p:spPr>
          <a:xfrm>
            <a:off x="3393015" y="3517895"/>
            <a:ext cx="1847852" cy="1156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sz="1200" dirty="0"/>
              <a:t>B</a:t>
            </a:r>
          </a:p>
          <a:p>
            <a:pPr algn="ctr"/>
            <a:r>
              <a:rPr lang="en-US" sz="1200" dirty="0"/>
              <a:t>Define a BC Dataset Specialization without an associated conceptual BC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AB73B8-579C-4B90-83AC-1A2C138E63FE}"/>
              </a:ext>
            </a:extLst>
          </p:cNvPr>
          <p:cNvSpPr/>
          <p:nvPr/>
        </p:nvSpPr>
        <p:spPr>
          <a:xfrm>
            <a:off x="6400795" y="1942705"/>
            <a:ext cx="1549404" cy="810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 2</a:t>
            </a:r>
          </a:p>
          <a:p>
            <a:pPr algn="ctr"/>
            <a:r>
              <a:rPr lang="en-US" sz="1200" dirty="0"/>
              <a:t>Create a conceptual BC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61B40-2684-4194-9D6F-7FA6C9D2B601}"/>
              </a:ext>
            </a:extLst>
          </p:cNvPr>
          <p:cNvSpPr/>
          <p:nvPr/>
        </p:nvSpPr>
        <p:spPr>
          <a:xfrm>
            <a:off x="9175746" y="1939539"/>
            <a:ext cx="1657354" cy="825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Step 3</a:t>
            </a:r>
          </a:p>
          <a:p>
            <a:pPr algn="ctr"/>
            <a:r>
              <a:rPr lang="en-US" sz="1200" dirty="0"/>
              <a:t>Create a BC Dataset Specialization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275FF2D-5AF1-4AF1-A6BB-9FD9E83B114E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095501" y="2347783"/>
            <a:ext cx="1297514" cy="85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B204ED-C8B2-4B50-ACCF-5C63FDAD73E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950199" y="2347783"/>
            <a:ext cx="1225547" cy="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1E0DBC-1CFF-4425-BBD6-05D7CFEA012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5175248" y="2347783"/>
            <a:ext cx="12255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D8CD3B9-3E00-4207-BAD1-C9D3A011E40A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2095501" y="3203706"/>
            <a:ext cx="1297514" cy="892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0C2EDB-6EA7-464C-9A17-8CC570841DCF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240867" y="2352352"/>
            <a:ext cx="3934879" cy="1743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09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6089-6E33-4DD8-AA72-85EF7079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34" y="106093"/>
            <a:ext cx="10515600" cy="939802"/>
          </a:xfrm>
        </p:spPr>
        <p:txBody>
          <a:bodyPr>
            <a:normAutofit/>
          </a:bodyPr>
          <a:lstStyle/>
          <a:p>
            <a:r>
              <a:rPr lang="en-US" sz="3200" b="1" dirty="0"/>
              <a:t>Create a Conceptual BC with Data Elements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4C7A9-9C5E-40D2-9C5A-4C9CF469B8E1}"/>
              </a:ext>
            </a:extLst>
          </p:cNvPr>
          <p:cNvSpPr/>
          <p:nvPr/>
        </p:nvSpPr>
        <p:spPr>
          <a:xfrm>
            <a:off x="702734" y="1883302"/>
            <a:ext cx="1731434" cy="8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</a:t>
            </a:r>
          </a:p>
          <a:p>
            <a:pPr algn="ctr"/>
            <a:r>
              <a:rPr lang="en-US" sz="1200" dirty="0"/>
              <a:t>Identify a specific concept as a focus for a new BC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830551-FFF9-4BD9-9A9E-E6E4DFDD690B}"/>
              </a:ext>
            </a:extLst>
          </p:cNvPr>
          <p:cNvSpPr/>
          <p:nvPr/>
        </p:nvSpPr>
        <p:spPr>
          <a:xfrm>
            <a:off x="3069168" y="1883302"/>
            <a:ext cx="1731434" cy="8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</a:t>
            </a:r>
          </a:p>
          <a:p>
            <a:pPr algn="ctr"/>
            <a:r>
              <a:rPr lang="en-US" sz="1200" dirty="0"/>
              <a:t>Select a BC template that best meets the scenario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7A8657-7A32-43B6-A106-186EF18B630C}"/>
              </a:ext>
            </a:extLst>
          </p:cNvPr>
          <p:cNvSpPr/>
          <p:nvPr/>
        </p:nvSpPr>
        <p:spPr>
          <a:xfrm>
            <a:off x="5393268" y="1883302"/>
            <a:ext cx="1731434" cy="8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</a:t>
            </a:r>
          </a:p>
          <a:p>
            <a:pPr algn="ctr"/>
            <a:r>
              <a:rPr lang="en-US" sz="1200" dirty="0"/>
              <a:t>Refer to NCI resources and BC Curation Principles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70F08D-AFED-4E8C-BAB5-EC1D435EDC43}"/>
              </a:ext>
            </a:extLst>
          </p:cNvPr>
          <p:cNvSpPr/>
          <p:nvPr/>
        </p:nvSpPr>
        <p:spPr>
          <a:xfrm>
            <a:off x="7717368" y="1883302"/>
            <a:ext cx="1731434" cy="8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4.</a:t>
            </a:r>
          </a:p>
          <a:p>
            <a:pPr algn="ctr"/>
            <a:r>
              <a:rPr lang="en-US" sz="1200" dirty="0"/>
              <a:t>Equivalent </a:t>
            </a:r>
            <a:r>
              <a:rPr lang="en-US" sz="1200" dirty="0" err="1"/>
              <a:t>NCIt</a:t>
            </a:r>
            <a:r>
              <a:rPr lang="en-US" sz="1200" dirty="0"/>
              <a:t> concept exists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0FD5CD9-B4CD-4A60-BA3C-5010AD397337}"/>
              </a:ext>
            </a:extLst>
          </p:cNvPr>
          <p:cNvSpPr/>
          <p:nvPr/>
        </p:nvSpPr>
        <p:spPr>
          <a:xfrm>
            <a:off x="8377768" y="2988008"/>
            <a:ext cx="410633" cy="17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1BB0C0-1EE8-4BAA-8BBF-D12DB0769AF4}"/>
              </a:ext>
            </a:extLst>
          </p:cNvPr>
          <p:cNvSpPr/>
          <p:nvPr/>
        </p:nvSpPr>
        <p:spPr>
          <a:xfrm>
            <a:off x="7065435" y="3008911"/>
            <a:ext cx="410633" cy="173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7D98538-86F2-4A0D-B4E3-A1EAA873D681}"/>
              </a:ext>
            </a:extLst>
          </p:cNvPr>
          <p:cNvSpPr/>
          <p:nvPr/>
        </p:nvSpPr>
        <p:spPr>
          <a:xfrm>
            <a:off x="7738534" y="4875733"/>
            <a:ext cx="1731434" cy="8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5c. 5d..</a:t>
            </a:r>
          </a:p>
          <a:p>
            <a:pPr algn="ctr"/>
            <a:r>
              <a:rPr lang="en-US" sz="1200" dirty="0"/>
              <a:t>Create a placeholder BC_ID, Short Name and Definition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DC91D9-4962-41B3-9A46-BDE30DBBE9E2}"/>
              </a:ext>
            </a:extLst>
          </p:cNvPr>
          <p:cNvSpPr/>
          <p:nvPr/>
        </p:nvSpPr>
        <p:spPr>
          <a:xfrm>
            <a:off x="3050123" y="3386666"/>
            <a:ext cx="1773765" cy="89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6c. </a:t>
            </a:r>
          </a:p>
          <a:p>
            <a:pPr algn="ctr"/>
            <a:r>
              <a:rPr lang="en-US" sz="1200" dirty="0"/>
              <a:t>Copy </a:t>
            </a:r>
            <a:r>
              <a:rPr lang="en-US" sz="1200" dirty="0" err="1"/>
              <a:t>NCIt</a:t>
            </a:r>
            <a:r>
              <a:rPr lang="en-US" sz="1200" dirty="0"/>
              <a:t> preferred term and definition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93A5A22-FC35-4B51-8DB5-11749F80C4F5}"/>
              </a:ext>
            </a:extLst>
          </p:cNvPr>
          <p:cNvCxnSpPr>
            <a:cxnSpLocks/>
            <a:stCxn id="43" idx="2"/>
            <a:endCxn id="32" idx="0"/>
          </p:cNvCxnSpPr>
          <p:nvPr/>
        </p:nvCxnSpPr>
        <p:spPr>
          <a:xfrm flipH="1">
            <a:off x="8604251" y="4229623"/>
            <a:ext cx="1" cy="64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77E30206-8CE1-4F0D-816E-35CE037E49C1}"/>
              </a:ext>
            </a:extLst>
          </p:cNvPr>
          <p:cNvSpPr/>
          <p:nvPr/>
        </p:nvSpPr>
        <p:spPr>
          <a:xfrm>
            <a:off x="7717369" y="3392216"/>
            <a:ext cx="1773765" cy="8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5a. 5b.</a:t>
            </a:r>
          </a:p>
          <a:p>
            <a:pPr algn="ctr"/>
            <a:r>
              <a:rPr lang="en-US" sz="1200" dirty="0"/>
              <a:t>Log request to NCI for new concept. Refer to BC Template Curation  GLs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0CB576-F2EE-4C3A-BC67-B2E1EF01A888}"/>
              </a:ext>
            </a:extLst>
          </p:cNvPr>
          <p:cNvSpPr/>
          <p:nvPr/>
        </p:nvSpPr>
        <p:spPr>
          <a:xfrm>
            <a:off x="5393268" y="3382433"/>
            <a:ext cx="1773765" cy="89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6a. 6b.</a:t>
            </a:r>
          </a:p>
          <a:p>
            <a:pPr algn="ctr"/>
            <a:r>
              <a:rPr lang="en-US" sz="1200" dirty="0"/>
              <a:t>Copy </a:t>
            </a:r>
            <a:r>
              <a:rPr lang="en-US" sz="1200" dirty="0" err="1"/>
              <a:t>NCIt</a:t>
            </a:r>
            <a:r>
              <a:rPr lang="en-US" sz="1200" dirty="0"/>
              <a:t> C-code and insert as a hyperlink  BC_IC.  Refer to BC Template Curation GLs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1FD5B8-E3D4-4559-8571-DFFAE7CF6E5D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flipH="1">
            <a:off x="6280151" y="2720709"/>
            <a:ext cx="2302934" cy="661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DB4D2FC-48D9-407A-9340-2C937F011500}"/>
              </a:ext>
            </a:extLst>
          </p:cNvPr>
          <p:cNvSpPr/>
          <p:nvPr/>
        </p:nvSpPr>
        <p:spPr>
          <a:xfrm>
            <a:off x="706978" y="3397247"/>
            <a:ext cx="1773765" cy="867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6d</a:t>
            </a:r>
          </a:p>
          <a:p>
            <a:pPr algn="ctr"/>
            <a:r>
              <a:rPr lang="en-US" sz="1200" dirty="0"/>
              <a:t>If deemed necessary, include parent BC hierarchy.  Refer to EVS </a:t>
            </a:r>
            <a:r>
              <a:rPr lang="en-US" sz="1200" dirty="0" err="1"/>
              <a:t>Expore</a:t>
            </a:r>
            <a:r>
              <a:rPr lang="en-US" sz="1200" dirty="0"/>
              <a:t> hierarchies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127A431-C196-49BB-A183-63C39D6EB991}"/>
              </a:ext>
            </a:extLst>
          </p:cNvPr>
          <p:cNvSpPr/>
          <p:nvPr/>
        </p:nvSpPr>
        <p:spPr>
          <a:xfrm>
            <a:off x="706978" y="4860916"/>
            <a:ext cx="1773765" cy="867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6d</a:t>
            </a:r>
          </a:p>
          <a:p>
            <a:pPr algn="ctr"/>
            <a:r>
              <a:rPr lang="en-US" sz="1200" dirty="0"/>
              <a:t>Add BC Data Elements using </a:t>
            </a:r>
            <a:r>
              <a:rPr lang="en-US" sz="1200" dirty="0" err="1"/>
              <a:t>NCIt</a:t>
            </a:r>
            <a:r>
              <a:rPr lang="en-US" sz="1200" dirty="0"/>
              <a:t> C-codes to the lowest level in BC hierarchy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B2C0A5-B0D3-4190-808D-65A1F8BB35CA}"/>
              </a:ext>
            </a:extLst>
          </p:cNvPr>
          <p:cNvCxnSpPr>
            <a:stCxn id="3" idx="3"/>
            <a:endCxn id="15" idx="1"/>
          </p:cNvCxnSpPr>
          <p:nvPr/>
        </p:nvCxnSpPr>
        <p:spPr>
          <a:xfrm>
            <a:off x="2434168" y="2302006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0533E5-0A69-49D0-BCED-0A46A55BAF2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800602" y="2302006"/>
            <a:ext cx="59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76B676-BD48-4A06-B4AE-E024DF67745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124702" y="2302006"/>
            <a:ext cx="59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69A0A8-DA32-4A0C-BD2D-F26E71774F40}"/>
              </a:ext>
            </a:extLst>
          </p:cNvPr>
          <p:cNvCxnSpPr>
            <a:stCxn id="17" idx="2"/>
            <a:endCxn id="43" idx="0"/>
          </p:cNvCxnSpPr>
          <p:nvPr/>
        </p:nvCxnSpPr>
        <p:spPr>
          <a:xfrm>
            <a:off x="8583085" y="2720709"/>
            <a:ext cx="21167" cy="671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2917735-3E91-4E05-A622-2C167D0DC0F9}"/>
              </a:ext>
            </a:extLst>
          </p:cNvPr>
          <p:cNvCxnSpPr>
            <a:cxnSpLocks/>
            <a:stCxn id="44" idx="1"/>
            <a:endCxn id="34" idx="3"/>
          </p:cNvCxnSpPr>
          <p:nvPr/>
        </p:nvCxnSpPr>
        <p:spPr>
          <a:xfrm flipH="1">
            <a:off x="4823888" y="3830769"/>
            <a:ext cx="569380" cy="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7DA0905-D6B7-4AE5-ACDF-1542558FACED}"/>
              </a:ext>
            </a:extLst>
          </p:cNvPr>
          <p:cNvCxnSpPr>
            <a:stCxn id="34" idx="1"/>
            <a:endCxn id="50" idx="3"/>
          </p:cNvCxnSpPr>
          <p:nvPr/>
        </p:nvCxnSpPr>
        <p:spPr>
          <a:xfrm flipH="1" flipV="1">
            <a:off x="2480743" y="3830769"/>
            <a:ext cx="569380" cy="2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DC2BFA7-8244-4805-B3B7-4768904CEE0C}"/>
              </a:ext>
            </a:extLst>
          </p:cNvPr>
          <p:cNvCxnSpPr>
            <a:stCxn id="50" idx="2"/>
            <a:endCxn id="51" idx="0"/>
          </p:cNvCxnSpPr>
          <p:nvPr/>
        </p:nvCxnSpPr>
        <p:spPr>
          <a:xfrm>
            <a:off x="1593861" y="4264290"/>
            <a:ext cx="0" cy="596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77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6089-6E33-4DD8-AA72-85EF7079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234" y="106093"/>
            <a:ext cx="10515600" cy="939802"/>
          </a:xfrm>
        </p:spPr>
        <p:txBody>
          <a:bodyPr>
            <a:normAutofit/>
          </a:bodyPr>
          <a:lstStyle/>
          <a:p>
            <a:r>
              <a:rPr lang="en-US" sz="3200" b="1" dirty="0"/>
              <a:t>Create a BC Dataset Specialization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F4C7A9-9C5E-40D2-9C5A-4C9CF469B8E1}"/>
              </a:ext>
            </a:extLst>
          </p:cNvPr>
          <p:cNvSpPr/>
          <p:nvPr/>
        </p:nvSpPr>
        <p:spPr>
          <a:xfrm>
            <a:off x="702734" y="1883302"/>
            <a:ext cx="1731434" cy="8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1.</a:t>
            </a:r>
          </a:p>
          <a:p>
            <a:pPr algn="ctr"/>
            <a:r>
              <a:rPr lang="en-US" sz="1200" dirty="0"/>
              <a:t>Select a BC dataset specialization template that fits scenario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830551-FFF9-4BD9-9A9E-E6E4DFDD690B}"/>
              </a:ext>
            </a:extLst>
          </p:cNvPr>
          <p:cNvSpPr/>
          <p:nvPr/>
        </p:nvSpPr>
        <p:spPr>
          <a:xfrm>
            <a:off x="3069168" y="1883302"/>
            <a:ext cx="1731434" cy="8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2.</a:t>
            </a:r>
          </a:p>
          <a:p>
            <a:pPr algn="ctr"/>
            <a:r>
              <a:rPr lang="en-US" sz="1200" dirty="0"/>
              <a:t>Refer to BC Principles and Template Completion Guidelines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7A8657-7A32-43B6-A106-186EF18B630C}"/>
              </a:ext>
            </a:extLst>
          </p:cNvPr>
          <p:cNvSpPr/>
          <p:nvPr/>
        </p:nvSpPr>
        <p:spPr>
          <a:xfrm>
            <a:off x="5393268" y="1883302"/>
            <a:ext cx="1731434" cy="8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3.</a:t>
            </a:r>
          </a:p>
          <a:p>
            <a:pPr algn="ctr"/>
            <a:r>
              <a:rPr lang="en-US" sz="1200" dirty="0"/>
              <a:t>Create a unique BC dataset specialization group 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70F08D-AFED-4E8C-BAB5-EC1D435EDC43}"/>
              </a:ext>
            </a:extLst>
          </p:cNvPr>
          <p:cNvSpPr/>
          <p:nvPr/>
        </p:nvSpPr>
        <p:spPr>
          <a:xfrm>
            <a:off x="7738534" y="1883302"/>
            <a:ext cx="1731434" cy="8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4.</a:t>
            </a:r>
          </a:p>
          <a:p>
            <a:pPr algn="ctr"/>
            <a:r>
              <a:rPr lang="en-US" sz="1200" dirty="0"/>
              <a:t>Update each variable in the group to align with Value Level Metadata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1DC91D9-4962-41B3-9A46-BDE30DBBE9E2}"/>
              </a:ext>
            </a:extLst>
          </p:cNvPr>
          <p:cNvSpPr/>
          <p:nvPr/>
        </p:nvSpPr>
        <p:spPr>
          <a:xfrm>
            <a:off x="3048002" y="4905881"/>
            <a:ext cx="1773765" cy="89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7a.</a:t>
            </a:r>
          </a:p>
          <a:p>
            <a:pPr algn="ctr"/>
            <a:r>
              <a:rPr lang="en-US" sz="1200" dirty="0"/>
              <a:t>Include BC_ID link to the BC dataset specialization group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7E30206-8CE1-4F0D-816E-35CE037E49C1}"/>
              </a:ext>
            </a:extLst>
          </p:cNvPr>
          <p:cNvSpPr/>
          <p:nvPr/>
        </p:nvSpPr>
        <p:spPr>
          <a:xfrm>
            <a:off x="7717368" y="3408349"/>
            <a:ext cx="1773765" cy="8374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5.</a:t>
            </a:r>
          </a:p>
          <a:p>
            <a:pPr algn="ctr"/>
            <a:r>
              <a:rPr lang="en-US" sz="1200" dirty="0"/>
              <a:t>Add Assigned Values, Valid Value Lists and/or Subset CLs to variables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70CB576-F2EE-4C3A-BC67-B2E1EF01A888}"/>
              </a:ext>
            </a:extLst>
          </p:cNvPr>
          <p:cNvSpPr/>
          <p:nvPr/>
        </p:nvSpPr>
        <p:spPr>
          <a:xfrm>
            <a:off x="5393268" y="3382433"/>
            <a:ext cx="1773765" cy="896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6.</a:t>
            </a:r>
          </a:p>
          <a:p>
            <a:pPr algn="ctr"/>
            <a:r>
              <a:rPr lang="en-US" sz="1200" dirty="0"/>
              <a:t> If a Subset </a:t>
            </a:r>
            <a:r>
              <a:rPr lang="en-US" sz="1200" dirty="0" err="1"/>
              <a:t>Codelist</a:t>
            </a:r>
            <a:r>
              <a:rPr lang="en-US" sz="1200" dirty="0"/>
              <a:t> is deemed necessary, store it centrally for reuse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B4D2FC-48D9-407A-9340-2C937F011500}"/>
              </a:ext>
            </a:extLst>
          </p:cNvPr>
          <p:cNvSpPr/>
          <p:nvPr/>
        </p:nvSpPr>
        <p:spPr>
          <a:xfrm>
            <a:off x="3048002" y="3393530"/>
            <a:ext cx="1773765" cy="867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7.</a:t>
            </a:r>
          </a:p>
          <a:p>
            <a:pPr algn="ctr"/>
            <a:r>
              <a:rPr lang="en-US" sz="1200" dirty="0"/>
              <a:t>If Strategy A was chosen then proceed to 7a-7b.</a:t>
            </a:r>
          </a:p>
          <a:p>
            <a:pPr algn="ctr"/>
            <a:r>
              <a:rPr lang="en-US" sz="1200" dirty="0"/>
              <a:t> 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B2C0A5-B0D3-4190-808D-65A1F8BB35CA}"/>
              </a:ext>
            </a:extLst>
          </p:cNvPr>
          <p:cNvCxnSpPr>
            <a:stCxn id="3" idx="3"/>
            <a:endCxn id="15" idx="1"/>
          </p:cNvCxnSpPr>
          <p:nvPr/>
        </p:nvCxnSpPr>
        <p:spPr>
          <a:xfrm>
            <a:off x="2434168" y="2302006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30533E5-0A69-49D0-BCED-0A46A55BAF2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800602" y="2302006"/>
            <a:ext cx="592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76B676-BD48-4A06-B4AE-E024DF67745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7124702" y="2302006"/>
            <a:ext cx="613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E624D29-3A9A-4F08-BBC0-978859F306AE}"/>
              </a:ext>
            </a:extLst>
          </p:cNvPr>
          <p:cNvSpPr/>
          <p:nvPr/>
        </p:nvSpPr>
        <p:spPr>
          <a:xfrm>
            <a:off x="5393268" y="4905881"/>
            <a:ext cx="1773765" cy="8924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7b.</a:t>
            </a:r>
          </a:p>
          <a:p>
            <a:pPr algn="ctr"/>
            <a:r>
              <a:rPr lang="en-US" sz="1200" dirty="0"/>
              <a:t>Include </a:t>
            </a:r>
            <a:r>
              <a:rPr lang="en-US" sz="1200" dirty="0" err="1"/>
              <a:t>BC_Attribute_ID</a:t>
            </a:r>
            <a:r>
              <a:rPr lang="en-US" sz="1200" dirty="0"/>
              <a:t> link(s) to the corresponding BC specialization variables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82D3A0-2168-48A1-BB07-5BFB5383F0D6}"/>
              </a:ext>
            </a:extLst>
          </p:cNvPr>
          <p:cNvCxnSpPr>
            <a:stCxn id="17" idx="2"/>
            <a:endCxn id="43" idx="0"/>
          </p:cNvCxnSpPr>
          <p:nvPr/>
        </p:nvCxnSpPr>
        <p:spPr>
          <a:xfrm>
            <a:off x="8604251" y="2720709"/>
            <a:ext cx="0" cy="687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D42DDA-D425-4D85-9D8D-4A15D37D57F2}"/>
              </a:ext>
            </a:extLst>
          </p:cNvPr>
          <p:cNvCxnSpPr>
            <a:stCxn id="43" idx="1"/>
            <a:endCxn id="44" idx="3"/>
          </p:cNvCxnSpPr>
          <p:nvPr/>
        </p:nvCxnSpPr>
        <p:spPr>
          <a:xfrm flipH="1">
            <a:off x="7167033" y="3827053"/>
            <a:ext cx="550335" cy="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59FEA7-A2BA-4A43-AF98-60475F43B481}"/>
              </a:ext>
            </a:extLst>
          </p:cNvPr>
          <p:cNvCxnSpPr>
            <a:stCxn id="44" idx="1"/>
            <a:endCxn id="50" idx="3"/>
          </p:cNvCxnSpPr>
          <p:nvPr/>
        </p:nvCxnSpPr>
        <p:spPr>
          <a:xfrm flipH="1" flipV="1">
            <a:off x="4821767" y="3827052"/>
            <a:ext cx="571501" cy="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475F0CE-2051-4CF5-95F9-EF00B672FCFD}"/>
              </a:ext>
            </a:extLst>
          </p:cNvPr>
          <p:cNvCxnSpPr>
            <a:stCxn id="50" idx="2"/>
            <a:endCxn id="34" idx="0"/>
          </p:cNvCxnSpPr>
          <p:nvPr/>
        </p:nvCxnSpPr>
        <p:spPr>
          <a:xfrm>
            <a:off x="3934885" y="4260573"/>
            <a:ext cx="0" cy="645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01C98D7-64A7-44ED-8D13-BE89E3188730}"/>
              </a:ext>
            </a:extLst>
          </p:cNvPr>
          <p:cNvCxnSpPr>
            <a:stCxn id="34" idx="3"/>
            <a:endCxn id="25" idx="1"/>
          </p:cNvCxnSpPr>
          <p:nvPr/>
        </p:nvCxnSpPr>
        <p:spPr>
          <a:xfrm>
            <a:off x="4821767" y="5352100"/>
            <a:ext cx="5715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9784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2688</TotalTime>
  <Words>324</Words>
  <Application>Microsoft Office PowerPoint</Application>
  <PresentationFormat>Widescreen</PresentationFormat>
  <Paragraphs>56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High Level Biomedical Concept (BC) Process Flow (2 options)</vt:lpstr>
      <vt:lpstr>Create a Conceptual BC with Data Elements</vt:lpstr>
      <vt:lpstr>Create a BC Dataset Specialization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Level Biomedical Concept (BC) Process Flow</dc:title>
  <dc:creator>Linda Lander</dc:creator>
  <cp:lastModifiedBy>Linda Lander</cp:lastModifiedBy>
  <cp:revision>6</cp:revision>
  <dcterms:created xsi:type="dcterms:W3CDTF">2022-05-16T15:09:06Z</dcterms:created>
  <dcterms:modified xsi:type="dcterms:W3CDTF">2025-05-22T13:29:25Z</dcterms:modified>
</cp:coreProperties>
</file>