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287" r:id="rId5"/>
    <p:sldId id="294" r:id="rId6"/>
    <p:sldId id="264" r:id="rId7"/>
    <p:sldId id="265" r:id="rId8"/>
    <p:sldId id="291" r:id="rId9"/>
    <p:sldId id="214748348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C6529-2BEC-18C0-89B0-975789E4D806}" v="418" dt="2025-10-14T17:11:07.488"/>
    <p1510:client id="{9E41FFC5-EE35-3641-B5E8-921965299ACE}" v="594" dt="2025-10-14T17:07:28.534"/>
    <p1510:client id="{D2F226E6-4301-4A7A-A9F5-C09BA1172E67}" v="14" dt="2025-10-14T17:21:26.493"/>
    <p1510:client id="{D7CC952B-D36A-D72D-26F9-EE05BDBB287D}" v="335" dt="2025-10-14T17:16:10.435"/>
    <p1510:client id="{F0E6AD5E-096D-AC93-EC5C-49B7F196E9C9}" v="1002" dt="2025-10-14T17:06:07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98"/>
  </p:normalViewPr>
  <p:slideViewPr>
    <p:cSldViewPr snapToGrid="0">
      <p:cViewPr varScale="1">
        <p:scale>
          <a:sx n="158" d="100"/>
          <a:sy n="158" d="100"/>
        </p:scale>
        <p:origin x="8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3EB9E325-CA01-8194-3510-EF94D19260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8640" y="3679814"/>
            <a:ext cx="1186088" cy="4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3BE5696-CFD9-4C98-EA2C-157023C01B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121" y="4447883"/>
            <a:ext cx="1227358" cy="4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blue and yellow logo&#10;&#10;Description automatically generated">
            <a:extLst>
              <a:ext uri="{FF2B5EF4-FFF2-40B4-BE49-F238E27FC236}">
                <a16:creationId xmlns:a16="http://schemas.microsoft.com/office/drawing/2014/main" id="{D73A5207-C22D-484A-6399-36FEDB1D258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3986" y="4737101"/>
            <a:ext cx="796887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90" r:id="rId4"/>
    <p:sldLayoutId id="2147483691" r:id="rId5"/>
    <p:sldLayoutId id="2147483678" r:id="rId6"/>
    <p:sldLayoutId id="2147483680" r:id="rId7"/>
    <p:sldLayoutId id="2147483681" r:id="rId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F97E-7EAA-5A39-7664-209EBB28F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360i Roundtable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0B2F-DFAE-BD32-EDFA-FC9A41352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D0A4-4F0F-F0FD-E4CA-B375DE89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BC09-B752-6710-7240-380E3522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Understanding, Developing, and Leveraging Analysis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81F6-3B92-B9AA-94EB-604211CC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Facilitator: Peter Van Reusel</a:t>
            </a:r>
          </a:p>
          <a:p>
            <a:r>
              <a:rPr lang="en-US"/>
              <a:t>Scribe: Edwin Van Stein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8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0007DF-41E7-1970-1ABE-051A709A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16" y="626473"/>
            <a:ext cx="2155372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Analysis Concepts –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3" indent="0">
              <a:buNone/>
            </a:pPr>
            <a:r>
              <a:rPr lang="en-US" b="1"/>
              <a:t>Missing link: structured metadata for describing analyses</a:t>
            </a:r>
          </a:p>
          <a:p>
            <a:pPr marL="4763" indent="0">
              <a:buNone/>
            </a:pPr>
            <a:r>
              <a:rPr lang="en-US"/>
              <a:t>Analysis Concepts aim to fill this gap:</a:t>
            </a:r>
          </a:p>
          <a:p>
            <a:pPr marL="290513" indent="-285750"/>
            <a:r>
              <a:rPr lang="en-US"/>
              <a:t>Framework for expressing clinical questions &gt; analysis data and results</a:t>
            </a:r>
          </a:p>
          <a:p>
            <a:pPr marL="290513" indent="-285750"/>
            <a:r>
              <a:rPr lang="en-US"/>
              <a:t>Support the creation of a digital Statistical Analysis Plan (</a:t>
            </a:r>
            <a:r>
              <a:rPr lang="en-US" err="1"/>
              <a:t>eSAP</a:t>
            </a:r>
            <a:r>
              <a:rPr lang="en-US"/>
              <a:t>)</a:t>
            </a:r>
          </a:p>
          <a:p>
            <a:pPr marL="290513" indent="-285750"/>
            <a:r>
              <a:rPr lang="en-US"/>
              <a:t>Inform programming logic for analyses</a:t>
            </a:r>
          </a:p>
          <a:p>
            <a:pPr marL="4763" indent="0">
              <a:buNone/>
            </a:pPr>
            <a:r>
              <a:rPr lang="en-US"/>
              <a:t>Analysis Concepts cover:</a:t>
            </a:r>
          </a:p>
          <a:p>
            <a:pPr marL="290513" indent="-285750"/>
            <a:r>
              <a:rPr lang="en-US"/>
              <a:t>Handling of subject-level data prior to analysis (from SDTM to </a:t>
            </a:r>
            <a:r>
              <a:rPr lang="en-US" err="1"/>
              <a:t>ADaM</a:t>
            </a:r>
            <a:r>
              <a:rPr lang="en-US"/>
              <a:t>)</a:t>
            </a:r>
          </a:p>
          <a:p>
            <a:pPr marL="290513" indent="-285750"/>
            <a:r>
              <a:rPr lang="en-US"/>
              <a:t>Analysis and creation of non-subject-level data (from </a:t>
            </a:r>
            <a:r>
              <a:rPr lang="en-US" err="1"/>
              <a:t>ADaM</a:t>
            </a:r>
            <a:r>
              <a:rPr lang="en-US"/>
              <a:t> to ARS)</a:t>
            </a:r>
          </a:p>
          <a:p>
            <a:pPr marL="4763" indent="0">
              <a:buNone/>
            </a:pPr>
            <a:r>
              <a:rPr lang="en-US"/>
              <a:t>Goals: interchange, automation and reuse of analyses, reduced ambiguity, increased traceability and streamlined collaboration</a:t>
            </a:r>
          </a:p>
          <a:p>
            <a:pPr marL="4763" indent="0"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4046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822AB-2A72-215F-79F9-61A751F5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A8C3-B026-D46C-D282-8BC97BC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Roundtable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69EF-9311-F2D5-BDFE-B87C700D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0513" indent="-285750"/>
            <a:r>
              <a:rPr lang="en-US"/>
              <a:t>How do you believe standardizing analysis concepts will help us advance automation and traceability?</a:t>
            </a:r>
          </a:p>
          <a:p>
            <a:pPr marL="290513" indent="-285750"/>
            <a:r>
              <a:rPr lang="en-US"/>
              <a:t>What is the level of granularity we should define analyses while maintaining flexibility for the sciences?</a:t>
            </a:r>
          </a:p>
          <a:p>
            <a:pPr marL="290513" indent="-285750"/>
            <a:r>
              <a:rPr lang="en-US"/>
              <a:t>At what level should we stop defining standards and only provide a framework? Conceptual layer vs. implementation layer</a:t>
            </a:r>
          </a:p>
          <a:p>
            <a:pPr marL="290513" indent="-285750"/>
            <a:r>
              <a:rPr lang="en-US"/>
              <a:t>How do we make this understandable for a broad audience? Extending USDM to include everything or smaller standards that refer to each other?</a:t>
            </a:r>
          </a:p>
          <a:p>
            <a:pPr marL="290513" indent="-285750"/>
            <a:r>
              <a:rPr lang="en-US"/>
              <a:t>How do we encourage the community to engage in this topic?</a:t>
            </a:r>
          </a:p>
          <a:p>
            <a:pPr marL="290513" indent="-285750"/>
            <a:r>
              <a:rPr lang="en-US"/>
              <a:t>What education can we provide to help inform different stakeholders?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DEEE-4648-4779-8104-82EB88E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94BF-73A0-895F-D315-4A3C53E4D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138789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E408-E063-C542-4C9B-E82E6888F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68A8-CFEF-AE97-DF54-51E315C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Breakout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AB4E-04EF-8C7D-6BCC-829A83B8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8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86993-033C-EB25-21BC-823BA63F0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1386-9632-464C-4C1C-1F8B849D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642425"/>
          </a:xfrm>
        </p:spPr>
        <p:txBody>
          <a:bodyPr>
            <a:normAutofit fontScale="90000"/>
          </a:bodyPr>
          <a:lstStyle/>
          <a:p>
            <a:r>
              <a:rPr lang="en-US"/>
              <a:t>Topic: Understanding, Developing, and Leveraging Analysis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590E-DAA9-7F89-90E2-18BCDCE05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886266"/>
            <a:ext cx="3819525" cy="374645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Key Messages:</a:t>
            </a:r>
          </a:p>
          <a:p>
            <a:r>
              <a:rPr lang="en-US"/>
              <a:t>Need to show and demonstrate in a consumable manner</a:t>
            </a:r>
          </a:p>
          <a:p>
            <a:r>
              <a:rPr lang="en-US"/>
              <a:t>Circularity – protocol informs analyses, analyses inform protocol</a:t>
            </a:r>
          </a:p>
          <a:p>
            <a:r>
              <a:rPr lang="en-US"/>
              <a:t>Need feedback from industry – cannot predefine everything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C0021-E061-B10E-EE37-507D6493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824" y="886266"/>
            <a:ext cx="3609975" cy="374645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Opportunities:</a:t>
            </a:r>
          </a:p>
          <a:p>
            <a:r>
              <a:rPr lang="en-US"/>
              <a:t>Tooling</a:t>
            </a:r>
          </a:p>
          <a:p>
            <a:r>
              <a:rPr lang="en-US"/>
              <a:t>Get authorities onboard early</a:t>
            </a:r>
          </a:p>
          <a:p>
            <a:r>
              <a:rPr lang="en-US"/>
              <a:t>Get industry onboard early</a:t>
            </a:r>
          </a:p>
          <a:p>
            <a:r>
              <a:rPr lang="en-US"/>
              <a:t>End-to-end digital TAUGs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Challenges:</a:t>
            </a:r>
          </a:p>
          <a:p>
            <a:r>
              <a:rPr lang="en-US"/>
              <a:t>Change management / push back</a:t>
            </a:r>
          </a:p>
          <a:p>
            <a:r>
              <a:rPr lang="en-US"/>
              <a:t>Timing: SAP needs to be more precise earlier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CA627-EB8F-C365-398C-CE3FD4AE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93DA-73F0-4627-1B88-BE8FF9DB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130187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_Events-Slide-Template_Generic_No-Events.pptx" id="{B2F1D0A3-8447-477A-95B7-AD15C3BFFC68}" vid="{B9193628-4FC6-43E6-AAA1-4C1797594B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D27B369646D4BB68AB8FFDF2DC06E" ma:contentTypeVersion="8" ma:contentTypeDescription="Create a new document." ma:contentTypeScope="" ma:versionID="32317286ba6b8505d248903bbd6c4a87">
  <xsd:schema xmlns:xsd="http://www.w3.org/2001/XMLSchema" xmlns:xs="http://www.w3.org/2001/XMLSchema" xmlns:p="http://schemas.microsoft.com/office/2006/metadata/properties" xmlns:ns2="c5730627-b52d-4da5-a102-28b6e151d786" targetNamespace="http://schemas.microsoft.com/office/2006/metadata/properties" ma:root="true" ma:fieldsID="aa5164dfad5d6c17e0818be4b2d446ac" ns2:_="">
    <xsd:import namespace="c5730627-b52d-4da5-a102-28b6e151d7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30627-b52d-4da5-a102-28b6e151d7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5730627-b52d-4da5-a102-28b6e151d786" xsi:nil="true"/>
  </documentManagement>
</p:properties>
</file>

<file path=customXml/itemProps1.xml><?xml version="1.0" encoding="utf-8"?>
<ds:datastoreItem xmlns:ds="http://schemas.openxmlformats.org/officeDocument/2006/customXml" ds:itemID="{23885D0E-48F8-4C4B-B957-1D9538DF99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30627-b52d-4da5-a102-28b6e151d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5730627-b52d-4da5-a102-28b6e151d786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78244a1-de67-4c9e-9088-986d7f110a37}" enabled="0" method="" siteId="{078244a1-de67-4c9e-9088-986d7f110a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300</Words>
  <Application>Microsoft Macintosh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360i Roundtable Discussion</vt:lpstr>
      <vt:lpstr>Understanding, Developing, and Leveraging Analysis Concepts</vt:lpstr>
      <vt:lpstr>Analysis Concepts – Elevator Pitch</vt:lpstr>
      <vt:lpstr>Roundtable Questions</vt:lpstr>
      <vt:lpstr>Summary of Breakout Sessions</vt:lpstr>
      <vt:lpstr>Topic: Understanding, Developing, and Leveraging Analysis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Shadle</dc:creator>
  <cp:lastModifiedBy>Edwin van Stein</cp:lastModifiedBy>
  <cp:revision>3</cp:revision>
  <dcterms:created xsi:type="dcterms:W3CDTF">2025-09-17T21:34:31Z</dcterms:created>
  <dcterms:modified xsi:type="dcterms:W3CDTF">2025-10-23T13:38:04Z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0x010100C17D27B369646D4BB68AB8FFDF2DC06E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  <property fmtid="{D5CDD505-2E9C-101B-9397-08002B2CF9AE}" pid="11" name="Order">
    <vt:r8>7933300</vt:r8>
  </property>
  <property fmtid="{D5CDD505-2E9C-101B-9397-08002B2CF9AE}" pid="12" name="_SourceUrl">
    <vt:lpwstr/>
  </property>
  <property fmtid="{D5CDD505-2E9C-101B-9397-08002B2CF9AE}" pid="13" name="_SharedFileIndex">
    <vt:lpwstr/>
  </property>
</Properties>
</file>