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6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62BD8-F354-42D1-89F4-B0D2A64A4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DE0E86-32C7-483D-B5C9-C5F3EE495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E4ACE7-6BE5-457C-9438-9B1347A5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4241-A23F-4574-9544-58B6E94525F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BD95BE-BD79-4AD0-A1A8-F537D933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60D962-342C-4798-9631-7E1E0F41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1A1A-768F-4CF7-87CC-E5A81D7E9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43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781A7-3779-487D-BFA8-BC3221DA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510267-3680-47A3-AB85-76394E653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BE76C1-A577-4340-B055-FA33F700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4241-A23F-4574-9544-58B6E94525F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82231-3073-4877-9814-77F7C71E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C0175D-D5E3-4F1D-8B56-F921C192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1A1A-768F-4CF7-87CC-E5A81D7E9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23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2EB1E2-F593-4B95-8F60-12F575C49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02293B-9354-48BA-AA69-D62AA3E09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AF5B2-2AAE-4D54-8ED5-66DA4B6C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4241-A23F-4574-9544-58B6E94525F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3520E2-8421-49B2-BB32-B1D7C989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37021-E6D5-4C5F-9CBB-2CCDB610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1A1A-768F-4CF7-87CC-E5A81D7E9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78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F2A13-5971-478E-BE78-760ADABA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97A412-4D57-4FA3-8E9A-1A0E1CE0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F618CE-7302-4BFE-9838-191A5E1A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4241-A23F-4574-9544-58B6E94525F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E2C5F1-BE90-458C-BEAF-440EA84A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E4D714-7125-4434-9E96-C6774852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1A1A-768F-4CF7-87CC-E5A81D7E9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60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23AEB-BDD8-48A1-9F78-30B73855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91EFBD-B54A-4F00-9D46-EB9711976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8DFB7D-3863-40B3-9230-18CC92A2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4241-A23F-4574-9544-58B6E94525F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70D446-F617-460F-B81F-6D1D7556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5347B5-0CAA-47FE-84E4-29936D7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1A1A-768F-4CF7-87CC-E5A81D7E9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13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54DFF-37A0-4803-A95C-C03B8D57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A8291-75BF-436A-ABED-8BE28FB17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B0B42-33DB-43F2-A423-52D7DFD49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18AAA6-097C-462C-A6F4-41FDCCAB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4241-A23F-4574-9544-58B6E94525F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A95320-91A3-42FE-B769-69A4F76A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3F08FC-8809-4604-B186-8138848D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1A1A-768F-4CF7-87CC-E5A81D7E9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3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88CA4-80F3-4B75-B766-3845E077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1F80EE-0201-4A5B-84DA-CA0873326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F41241-5E37-411E-AA8D-82486BA01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237F36-8CAF-4353-A459-9434C5AF2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4D49F6-6A35-4B61-A241-C030F68D8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F459CE-3A45-4BC7-A680-E784AB1F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4241-A23F-4574-9544-58B6E94525F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87BF63-40F0-487B-91C0-572A057F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061786-2C1C-4D8D-97BE-307ACE52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1A1A-768F-4CF7-87CC-E5A81D7E9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13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2E3C7-759B-4707-A46C-FF8998A4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1FF78D-C82E-4696-88A8-C3BB2100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4241-A23F-4574-9544-58B6E94525F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556775-F89F-4665-AA07-5F3BAC4C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5FF07E-D42D-40AF-876F-7DA19617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1A1A-768F-4CF7-87CC-E5A81D7E9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76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C12738-B40B-444B-AE7A-870C4040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4241-A23F-4574-9544-58B6E94525F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E8B42E-B6AB-4CA8-9B20-393CD15D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A45E5A-6C99-43D3-A439-E4690FF5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1A1A-768F-4CF7-87CC-E5A81D7E9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79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4AE7B-2923-4A38-A4F2-D20FFFD4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D55A5-36DB-4847-9755-7C80EF95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14C1D5-7AFE-414E-8E0E-AD1C266F6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F0A1BA-3EDC-4C69-B2ED-3338526B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4241-A23F-4574-9544-58B6E94525F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5B2531-E9D5-4485-A509-588FD8D3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4549BF-974B-415C-BD65-7B92A930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1A1A-768F-4CF7-87CC-E5A81D7E9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97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7478D-E379-4E2E-A80F-126B9001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719E84-181B-4E08-B634-29A58E172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4E5616-562F-456D-817D-0F937F1E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5D9BB2-0756-4B31-B0A8-530C8935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4241-A23F-4574-9544-58B6E94525F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501D4E-989B-46F6-B3A7-76C2D6D5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D0CF0-8608-4567-9903-D94AB296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1A1A-768F-4CF7-87CC-E5A81D7E9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08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95652C-68B3-4DEB-ABD7-DE5712D3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AF2366-11BD-42A3-ACC9-3EAF67A1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FD6B3F-3148-445A-A5D0-596E9E37E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C4241-A23F-4574-9544-58B6E94525F5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A90F35-A8ED-4343-B7BE-54E4CFEE9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4FB623-2C8F-4615-822E-2DEDC131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1A1A-768F-4CF7-87CC-E5A81D7E9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60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81C988-6F70-4D76-AA59-4B4D2DE78756}"/>
              </a:ext>
            </a:extLst>
          </p:cNvPr>
          <p:cNvSpPr/>
          <p:nvPr/>
        </p:nvSpPr>
        <p:spPr>
          <a:xfrm>
            <a:off x="1248833" y="1811864"/>
            <a:ext cx="2535767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DTDL MM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4C8D5C-75B5-4EC4-91B3-2581D4835879}"/>
              </a:ext>
            </a:extLst>
          </p:cNvPr>
          <p:cNvSpPr/>
          <p:nvPr/>
        </p:nvSpPr>
        <p:spPr>
          <a:xfrm>
            <a:off x="4529667" y="4233333"/>
            <a:ext cx="2535767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Vorto</a:t>
            </a:r>
            <a:r>
              <a:rPr lang="de-DE" dirty="0"/>
              <a:t> MM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43A3D7B-FED6-4F32-B070-93E87F20DEE3}"/>
              </a:ext>
            </a:extLst>
          </p:cNvPr>
          <p:cNvSpPr/>
          <p:nvPr/>
        </p:nvSpPr>
        <p:spPr>
          <a:xfrm>
            <a:off x="7802033" y="1811865"/>
            <a:ext cx="2535767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TwinMaker</a:t>
            </a:r>
            <a:r>
              <a:rPr lang="de-DE" dirty="0"/>
              <a:t> MM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63E42BA5-111D-4B28-A2E8-DDDBDDEB3C3B}"/>
              </a:ext>
            </a:extLst>
          </p:cNvPr>
          <p:cNvSpPr/>
          <p:nvPr/>
        </p:nvSpPr>
        <p:spPr>
          <a:xfrm>
            <a:off x="469900" y="2095500"/>
            <a:ext cx="6985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6B24362-2AEC-406C-9C8E-DB0E7225F9B2}"/>
              </a:ext>
            </a:extLst>
          </p:cNvPr>
          <p:cNvSpPr/>
          <p:nvPr/>
        </p:nvSpPr>
        <p:spPr>
          <a:xfrm rot="10996908">
            <a:off x="10456335" y="2095499"/>
            <a:ext cx="6985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49D7C9C-3ADD-4DA7-B1A4-9C6D5A0204E9}"/>
              </a:ext>
            </a:extLst>
          </p:cNvPr>
          <p:cNvSpPr/>
          <p:nvPr/>
        </p:nvSpPr>
        <p:spPr>
          <a:xfrm rot="16200000">
            <a:off x="5549900" y="5333998"/>
            <a:ext cx="6985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olke 9">
            <a:extLst>
              <a:ext uri="{FF2B5EF4-FFF2-40B4-BE49-F238E27FC236}">
                <a16:creationId xmlns:a16="http://schemas.microsoft.com/office/drawing/2014/main" id="{5867EC6A-437C-4C56-A2FD-71E541C6127F}"/>
              </a:ext>
            </a:extLst>
          </p:cNvPr>
          <p:cNvSpPr/>
          <p:nvPr/>
        </p:nvSpPr>
        <p:spPr>
          <a:xfrm>
            <a:off x="0" y="1862667"/>
            <a:ext cx="469900" cy="8212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olke 10">
            <a:extLst>
              <a:ext uri="{FF2B5EF4-FFF2-40B4-BE49-F238E27FC236}">
                <a16:creationId xmlns:a16="http://schemas.microsoft.com/office/drawing/2014/main" id="{A7EBE77C-5EE5-404D-A6D0-B2380E39EA50}"/>
              </a:ext>
            </a:extLst>
          </p:cNvPr>
          <p:cNvSpPr/>
          <p:nvPr/>
        </p:nvSpPr>
        <p:spPr>
          <a:xfrm>
            <a:off x="11273370" y="1837265"/>
            <a:ext cx="469900" cy="8212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Wolke 11">
            <a:extLst>
              <a:ext uri="{FF2B5EF4-FFF2-40B4-BE49-F238E27FC236}">
                <a16:creationId xmlns:a16="http://schemas.microsoft.com/office/drawing/2014/main" id="{93C68EBC-2DAE-4ED7-9AE7-3241FFE57FCD}"/>
              </a:ext>
            </a:extLst>
          </p:cNvPr>
          <p:cNvSpPr/>
          <p:nvPr/>
        </p:nvSpPr>
        <p:spPr>
          <a:xfrm rot="4846776">
            <a:off x="5664200" y="5799665"/>
            <a:ext cx="469900" cy="8212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7CB54B9-B452-46BB-9FA5-1588ACB1F2CA}"/>
              </a:ext>
            </a:extLst>
          </p:cNvPr>
          <p:cNvSpPr txBox="1"/>
          <p:nvPr/>
        </p:nvSpPr>
        <p:spPr>
          <a:xfrm>
            <a:off x="3369733" y="281689"/>
            <a:ext cx="473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Contribution 1: Language Reconstruction 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C73352-D2EC-47FE-9D87-7B57353F41B6}"/>
              </a:ext>
            </a:extLst>
          </p:cNvPr>
          <p:cNvSpPr txBox="1"/>
          <p:nvPr/>
        </p:nvSpPr>
        <p:spPr>
          <a:xfrm>
            <a:off x="7984070" y="4387101"/>
            <a:ext cx="270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Metamodels</a:t>
            </a:r>
          </a:p>
        </p:txBody>
      </p:sp>
    </p:spTree>
    <p:extLst>
      <p:ext uri="{BB962C8B-B14F-4D97-AF65-F5344CB8AC3E}">
        <p14:creationId xmlns:p14="http://schemas.microsoft.com/office/powerpoint/2010/main" val="265184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81C988-6F70-4D76-AA59-4B4D2DE78756}"/>
              </a:ext>
            </a:extLst>
          </p:cNvPr>
          <p:cNvSpPr/>
          <p:nvPr/>
        </p:nvSpPr>
        <p:spPr>
          <a:xfrm>
            <a:off x="1248833" y="1811864"/>
            <a:ext cx="2535767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DTDL MM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4C8D5C-75B5-4EC4-91B3-2581D4835879}"/>
              </a:ext>
            </a:extLst>
          </p:cNvPr>
          <p:cNvSpPr/>
          <p:nvPr/>
        </p:nvSpPr>
        <p:spPr>
          <a:xfrm>
            <a:off x="4529667" y="4233333"/>
            <a:ext cx="2535767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Vorto</a:t>
            </a:r>
            <a:r>
              <a:rPr lang="de-DE" dirty="0"/>
              <a:t> MM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43A3D7B-FED6-4F32-B070-93E87F20DEE3}"/>
              </a:ext>
            </a:extLst>
          </p:cNvPr>
          <p:cNvSpPr/>
          <p:nvPr/>
        </p:nvSpPr>
        <p:spPr>
          <a:xfrm>
            <a:off x="7802033" y="1811865"/>
            <a:ext cx="2535767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TwinMaker</a:t>
            </a:r>
            <a:r>
              <a:rPr lang="de-DE" dirty="0"/>
              <a:t> MM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63E42BA5-111D-4B28-A2E8-DDDBDDEB3C3B}"/>
              </a:ext>
            </a:extLst>
          </p:cNvPr>
          <p:cNvSpPr/>
          <p:nvPr/>
        </p:nvSpPr>
        <p:spPr>
          <a:xfrm>
            <a:off x="469900" y="2095500"/>
            <a:ext cx="6985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6B24362-2AEC-406C-9C8E-DB0E7225F9B2}"/>
              </a:ext>
            </a:extLst>
          </p:cNvPr>
          <p:cNvSpPr/>
          <p:nvPr/>
        </p:nvSpPr>
        <p:spPr>
          <a:xfrm rot="10996908">
            <a:off x="10456335" y="2095499"/>
            <a:ext cx="6985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49D7C9C-3ADD-4DA7-B1A4-9C6D5A0204E9}"/>
              </a:ext>
            </a:extLst>
          </p:cNvPr>
          <p:cNvSpPr/>
          <p:nvPr/>
        </p:nvSpPr>
        <p:spPr>
          <a:xfrm rot="16200000">
            <a:off x="5549900" y="5333998"/>
            <a:ext cx="6985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olke 9">
            <a:extLst>
              <a:ext uri="{FF2B5EF4-FFF2-40B4-BE49-F238E27FC236}">
                <a16:creationId xmlns:a16="http://schemas.microsoft.com/office/drawing/2014/main" id="{5867EC6A-437C-4C56-A2FD-71E541C6127F}"/>
              </a:ext>
            </a:extLst>
          </p:cNvPr>
          <p:cNvSpPr/>
          <p:nvPr/>
        </p:nvSpPr>
        <p:spPr>
          <a:xfrm>
            <a:off x="0" y="1862667"/>
            <a:ext cx="469900" cy="8212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olke 10">
            <a:extLst>
              <a:ext uri="{FF2B5EF4-FFF2-40B4-BE49-F238E27FC236}">
                <a16:creationId xmlns:a16="http://schemas.microsoft.com/office/drawing/2014/main" id="{A7EBE77C-5EE5-404D-A6D0-B2380E39EA50}"/>
              </a:ext>
            </a:extLst>
          </p:cNvPr>
          <p:cNvSpPr/>
          <p:nvPr/>
        </p:nvSpPr>
        <p:spPr>
          <a:xfrm>
            <a:off x="11273370" y="1837265"/>
            <a:ext cx="469900" cy="8212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Wolke 11">
            <a:extLst>
              <a:ext uri="{FF2B5EF4-FFF2-40B4-BE49-F238E27FC236}">
                <a16:creationId xmlns:a16="http://schemas.microsoft.com/office/drawing/2014/main" id="{93C68EBC-2DAE-4ED7-9AE7-3241FFE57FCD}"/>
              </a:ext>
            </a:extLst>
          </p:cNvPr>
          <p:cNvSpPr/>
          <p:nvPr/>
        </p:nvSpPr>
        <p:spPr>
          <a:xfrm rot="4846776">
            <a:off x="5664200" y="5799665"/>
            <a:ext cx="469900" cy="8212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BFF60BE-A0AA-4574-85EA-44E84C0F33DC}"/>
              </a:ext>
            </a:extLst>
          </p:cNvPr>
          <p:cNvSpPr/>
          <p:nvPr/>
        </p:nvSpPr>
        <p:spPr>
          <a:xfrm>
            <a:off x="4474633" y="1786462"/>
            <a:ext cx="2535767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UML</a:t>
            </a:r>
          </a:p>
        </p:txBody>
      </p:sp>
      <p:sp>
        <p:nvSpPr>
          <p:cNvPr id="2" name="Pfeil: nach oben und unten 1">
            <a:extLst>
              <a:ext uri="{FF2B5EF4-FFF2-40B4-BE49-F238E27FC236}">
                <a16:creationId xmlns:a16="http://schemas.microsoft.com/office/drawing/2014/main" id="{C68D88B0-74CF-4EC7-B7BE-D2C5F5A917FC}"/>
              </a:ext>
            </a:extLst>
          </p:cNvPr>
          <p:cNvSpPr/>
          <p:nvPr/>
        </p:nvSpPr>
        <p:spPr>
          <a:xfrm>
            <a:off x="5509682" y="2734726"/>
            <a:ext cx="465667" cy="1028700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oben und unten 14">
            <a:extLst>
              <a:ext uri="{FF2B5EF4-FFF2-40B4-BE49-F238E27FC236}">
                <a16:creationId xmlns:a16="http://schemas.microsoft.com/office/drawing/2014/main" id="{E86E414E-B4DE-4A15-A47D-B77C3B3D9631}"/>
              </a:ext>
            </a:extLst>
          </p:cNvPr>
          <p:cNvSpPr/>
          <p:nvPr/>
        </p:nvSpPr>
        <p:spPr>
          <a:xfrm rot="5400000">
            <a:off x="3826933" y="1540930"/>
            <a:ext cx="465667" cy="141393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oben und unten 15">
            <a:extLst>
              <a:ext uri="{FF2B5EF4-FFF2-40B4-BE49-F238E27FC236}">
                <a16:creationId xmlns:a16="http://schemas.microsoft.com/office/drawing/2014/main" id="{B5D0F4B3-1D85-4A17-BAC4-3CEAFC6A2ADD}"/>
              </a:ext>
            </a:extLst>
          </p:cNvPr>
          <p:cNvSpPr/>
          <p:nvPr/>
        </p:nvSpPr>
        <p:spPr>
          <a:xfrm rot="5400000">
            <a:off x="7198786" y="1725075"/>
            <a:ext cx="465667" cy="1028700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AF2337-929F-48A8-A052-D50BFA79675F}"/>
              </a:ext>
            </a:extLst>
          </p:cNvPr>
          <p:cNvSpPr txBox="1"/>
          <p:nvPr/>
        </p:nvSpPr>
        <p:spPr>
          <a:xfrm>
            <a:off x="1168400" y="277455"/>
            <a:ext cx="915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Contribution 2: Alignment with </a:t>
            </a:r>
            <a:r>
              <a:rPr lang="de-DE" dirty="0" err="1"/>
              <a:t>Existing</a:t>
            </a:r>
            <a:r>
              <a:rPr lang="de-DE" dirty="0"/>
              <a:t> OO Mod. Language + Forward + Reverse </a:t>
            </a:r>
            <a:r>
              <a:rPr lang="de-DE" dirty="0" err="1"/>
              <a:t>Enginereing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88473B7-974C-4654-8439-9B4B4025AD6D}"/>
              </a:ext>
            </a:extLst>
          </p:cNvPr>
          <p:cNvSpPr txBox="1"/>
          <p:nvPr/>
        </p:nvSpPr>
        <p:spPr>
          <a:xfrm>
            <a:off x="7802033" y="3763426"/>
            <a:ext cx="3589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</a:rPr>
              <a:t>Mapping </a:t>
            </a:r>
            <a:r>
              <a:rPr lang="de-DE" i="1" dirty="0" err="1">
                <a:solidFill>
                  <a:srgbClr val="FF0000"/>
                </a:solidFill>
              </a:rPr>
              <a:t>Tables</a:t>
            </a:r>
            <a:r>
              <a:rPr lang="de-DE" i="1" dirty="0">
                <a:solidFill>
                  <a:srgbClr val="FF0000"/>
                </a:solidFill>
              </a:rPr>
              <a:t> (Details)</a:t>
            </a:r>
          </a:p>
          <a:p>
            <a:r>
              <a:rPr lang="de-DE" i="1" dirty="0" err="1">
                <a:solidFill>
                  <a:srgbClr val="FF0000"/>
                </a:solidFill>
              </a:rPr>
              <a:t>Overview</a:t>
            </a:r>
            <a:r>
              <a:rPr lang="de-DE" i="1" dirty="0">
                <a:solidFill>
                  <a:srgbClr val="FF0000"/>
                </a:solidFill>
              </a:rPr>
              <a:t> (Class Level)</a:t>
            </a:r>
          </a:p>
          <a:p>
            <a:r>
              <a:rPr lang="de-DE" i="1" dirty="0">
                <a:solidFill>
                  <a:srgbClr val="FF0000"/>
                </a:solidFill>
              </a:rPr>
              <a:t>Detailed (Property Level </a:t>
            </a:r>
            <a:r>
              <a:rPr lang="de-DE" i="1" dirty="0" err="1">
                <a:solidFill>
                  <a:srgbClr val="FF0000"/>
                </a:solidFill>
              </a:rPr>
              <a:t>for</a:t>
            </a:r>
            <a:r>
              <a:rPr lang="de-DE" i="1" dirty="0">
                <a:solidFill>
                  <a:srgbClr val="FF0000"/>
                </a:solidFill>
              </a:rPr>
              <a:t> each Class Mapping)</a:t>
            </a:r>
          </a:p>
          <a:p>
            <a:endParaRPr lang="de-DE" i="1" dirty="0">
              <a:solidFill>
                <a:srgbClr val="FF0000"/>
              </a:solidFill>
            </a:endParaRPr>
          </a:p>
          <a:p>
            <a:r>
              <a:rPr lang="de-DE" i="1" dirty="0">
                <a:solidFill>
                  <a:srgbClr val="FF0000"/>
                </a:solidFill>
              </a:rPr>
              <a:t>UML </a:t>
            </a:r>
            <a:r>
              <a:rPr lang="de-DE" i="1" dirty="0" err="1">
                <a:solidFill>
                  <a:srgbClr val="FF0000"/>
                </a:solidFill>
              </a:rPr>
              <a:t>for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intersection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</a:rPr>
              <a:t>-&gt; Super Model</a:t>
            </a:r>
          </a:p>
          <a:p>
            <a:r>
              <a:rPr lang="de-DE" dirty="0">
                <a:solidFill>
                  <a:srgbClr val="FF0000"/>
                </a:solidFill>
              </a:rPr>
              <a:t>UML </a:t>
            </a:r>
            <a:r>
              <a:rPr lang="de-DE" dirty="0" err="1">
                <a:solidFill>
                  <a:srgbClr val="FF0000"/>
                </a:solidFill>
              </a:rPr>
              <a:t>submodel</a:t>
            </a:r>
            <a:r>
              <a:rPr lang="de-DE" dirty="0">
                <a:solidFill>
                  <a:srgbClr val="FF0000"/>
                </a:solidFill>
              </a:rPr>
              <a:t> which </a:t>
            </a:r>
            <a:r>
              <a:rPr lang="de-DE" dirty="0" err="1">
                <a:solidFill>
                  <a:srgbClr val="FF0000"/>
                </a:solidFill>
              </a:rPr>
              <a:t>is</a:t>
            </a:r>
            <a:r>
              <a:rPr lang="de-DE" dirty="0">
                <a:solidFill>
                  <a:srgbClr val="FF0000"/>
                </a:solidFill>
              </a:rPr>
              <a:t> of </a:t>
            </a:r>
            <a:r>
              <a:rPr lang="de-DE" dirty="0" err="1">
                <a:solidFill>
                  <a:srgbClr val="FF0000"/>
                </a:solidFill>
              </a:rPr>
              <a:t>interest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DT </a:t>
            </a:r>
            <a:r>
              <a:rPr lang="de-DE" dirty="0" err="1">
                <a:solidFill>
                  <a:srgbClr val="FF0000"/>
                </a:solidFill>
              </a:rPr>
              <a:t>platforms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35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81C988-6F70-4D76-AA59-4B4D2DE78756}"/>
              </a:ext>
            </a:extLst>
          </p:cNvPr>
          <p:cNvSpPr/>
          <p:nvPr/>
        </p:nvSpPr>
        <p:spPr>
          <a:xfrm>
            <a:off x="1248833" y="1811864"/>
            <a:ext cx="2535767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DTDL MM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4C8D5C-75B5-4EC4-91B3-2581D4835879}"/>
              </a:ext>
            </a:extLst>
          </p:cNvPr>
          <p:cNvSpPr/>
          <p:nvPr/>
        </p:nvSpPr>
        <p:spPr>
          <a:xfrm>
            <a:off x="4529667" y="4233333"/>
            <a:ext cx="2535767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Vorto</a:t>
            </a:r>
            <a:r>
              <a:rPr lang="de-DE" dirty="0"/>
              <a:t> MM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43A3D7B-FED6-4F32-B070-93E87F20DEE3}"/>
              </a:ext>
            </a:extLst>
          </p:cNvPr>
          <p:cNvSpPr/>
          <p:nvPr/>
        </p:nvSpPr>
        <p:spPr>
          <a:xfrm>
            <a:off x="7802033" y="1811865"/>
            <a:ext cx="2535767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TwinMaker</a:t>
            </a:r>
            <a:r>
              <a:rPr lang="de-DE" dirty="0"/>
              <a:t> MM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63E42BA5-111D-4B28-A2E8-DDDBDDEB3C3B}"/>
              </a:ext>
            </a:extLst>
          </p:cNvPr>
          <p:cNvSpPr/>
          <p:nvPr/>
        </p:nvSpPr>
        <p:spPr>
          <a:xfrm>
            <a:off x="469900" y="2095500"/>
            <a:ext cx="6985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6B24362-2AEC-406C-9C8E-DB0E7225F9B2}"/>
              </a:ext>
            </a:extLst>
          </p:cNvPr>
          <p:cNvSpPr/>
          <p:nvPr/>
        </p:nvSpPr>
        <p:spPr>
          <a:xfrm rot="10996908">
            <a:off x="10456335" y="2095499"/>
            <a:ext cx="6985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49D7C9C-3ADD-4DA7-B1A4-9C6D5A0204E9}"/>
              </a:ext>
            </a:extLst>
          </p:cNvPr>
          <p:cNvSpPr/>
          <p:nvPr/>
        </p:nvSpPr>
        <p:spPr>
          <a:xfrm rot="16200000">
            <a:off x="5549900" y="5333998"/>
            <a:ext cx="6985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olke 9">
            <a:extLst>
              <a:ext uri="{FF2B5EF4-FFF2-40B4-BE49-F238E27FC236}">
                <a16:creationId xmlns:a16="http://schemas.microsoft.com/office/drawing/2014/main" id="{5867EC6A-437C-4C56-A2FD-71E541C6127F}"/>
              </a:ext>
            </a:extLst>
          </p:cNvPr>
          <p:cNvSpPr/>
          <p:nvPr/>
        </p:nvSpPr>
        <p:spPr>
          <a:xfrm>
            <a:off x="0" y="1862667"/>
            <a:ext cx="469900" cy="8212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olke 10">
            <a:extLst>
              <a:ext uri="{FF2B5EF4-FFF2-40B4-BE49-F238E27FC236}">
                <a16:creationId xmlns:a16="http://schemas.microsoft.com/office/drawing/2014/main" id="{A7EBE77C-5EE5-404D-A6D0-B2380E39EA50}"/>
              </a:ext>
            </a:extLst>
          </p:cNvPr>
          <p:cNvSpPr/>
          <p:nvPr/>
        </p:nvSpPr>
        <p:spPr>
          <a:xfrm>
            <a:off x="11273370" y="1837265"/>
            <a:ext cx="469900" cy="8212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Wolke 11">
            <a:extLst>
              <a:ext uri="{FF2B5EF4-FFF2-40B4-BE49-F238E27FC236}">
                <a16:creationId xmlns:a16="http://schemas.microsoft.com/office/drawing/2014/main" id="{93C68EBC-2DAE-4ED7-9AE7-3241FFE57FCD}"/>
              </a:ext>
            </a:extLst>
          </p:cNvPr>
          <p:cNvSpPr/>
          <p:nvPr/>
        </p:nvSpPr>
        <p:spPr>
          <a:xfrm rot="4846776">
            <a:off x="5664200" y="5799665"/>
            <a:ext cx="469900" cy="8212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BFF60BE-A0AA-4574-85EA-44E84C0F33DC}"/>
              </a:ext>
            </a:extLst>
          </p:cNvPr>
          <p:cNvSpPr/>
          <p:nvPr/>
        </p:nvSpPr>
        <p:spPr>
          <a:xfrm>
            <a:off x="4474633" y="1786462"/>
            <a:ext cx="2535767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UML++</a:t>
            </a:r>
          </a:p>
        </p:txBody>
      </p:sp>
      <p:sp>
        <p:nvSpPr>
          <p:cNvPr id="2" name="Pfeil: nach oben und unten 1">
            <a:extLst>
              <a:ext uri="{FF2B5EF4-FFF2-40B4-BE49-F238E27FC236}">
                <a16:creationId xmlns:a16="http://schemas.microsoft.com/office/drawing/2014/main" id="{C68D88B0-74CF-4EC7-B7BE-D2C5F5A917FC}"/>
              </a:ext>
            </a:extLst>
          </p:cNvPr>
          <p:cNvSpPr/>
          <p:nvPr/>
        </p:nvSpPr>
        <p:spPr>
          <a:xfrm>
            <a:off x="5509682" y="2472259"/>
            <a:ext cx="465667" cy="1569208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oben und unten 14">
            <a:extLst>
              <a:ext uri="{FF2B5EF4-FFF2-40B4-BE49-F238E27FC236}">
                <a16:creationId xmlns:a16="http://schemas.microsoft.com/office/drawing/2014/main" id="{E86E414E-B4DE-4A15-A47D-B77C3B3D9631}"/>
              </a:ext>
            </a:extLst>
          </p:cNvPr>
          <p:cNvSpPr/>
          <p:nvPr/>
        </p:nvSpPr>
        <p:spPr>
          <a:xfrm rot="5400000">
            <a:off x="3934884" y="1648880"/>
            <a:ext cx="465667" cy="119803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oben und unten 15">
            <a:extLst>
              <a:ext uri="{FF2B5EF4-FFF2-40B4-BE49-F238E27FC236}">
                <a16:creationId xmlns:a16="http://schemas.microsoft.com/office/drawing/2014/main" id="{B5D0F4B3-1D85-4A17-BAC4-3CEAFC6A2ADD}"/>
              </a:ext>
            </a:extLst>
          </p:cNvPr>
          <p:cNvSpPr/>
          <p:nvPr/>
        </p:nvSpPr>
        <p:spPr>
          <a:xfrm rot="5400000">
            <a:off x="7198786" y="1725075"/>
            <a:ext cx="465667" cy="1028700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Pfeil: nach links und rechts 2">
            <a:extLst>
              <a:ext uri="{FF2B5EF4-FFF2-40B4-BE49-F238E27FC236}">
                <a16:creationId xmlns:a16="http://schemas.microsoft.com/office/drawing/2014/main" id="{F4F5DED9-E030-4AAD-9D97-748383381C2E}"/>
              </a:ext>
            </a:extLst>
          </p:cNvPr>
          <p:cNvSpPr/>
          <p:nvPr/>
        </p:nvSpPr>
        <p:spPr>
          <a:xfrm rot="2233801">
            <a:off x="2205567" y="3475566"/>
            <a:ext cx="2243667" cy="60960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C4EB3211-1D87-4C0A-8002-69C9DEFF5594}"/>
              </a:ext>
            </a:extLst>
          </p:cNvPr>
          <p:cNvSpPr/>
          <p:nvPr/>
        </p:nvSpPr>
        <p:spPr>
          <a:xfrm rot="18656885">
            <a:off x="7086598" y="3477008"/>
            <a:ext cx="2243667" cy="60960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links und rechts 17">
            <a:extLst>
              <a:ext uri="{FF2B5EF4-FFF2-40B4-BE49-F238E27FC236}">
                <a16:creationId xmlns:a16="http://schemas.microsoft.com/office/drawing/2014/main" id="{A768A9FB-5124-4A7B-9193-46EE9032D23B}"/>
              </a:ext>
            </a:extLst>
          </p:cNvPr>
          <p:cNvSpPr/>
          <p:nvPr/>
        </p:nvSpPr>
        <p:spPr>
          <a:xfrm rot="20327796">
            <a:off x="3269441" y="987494"/>
            <a:ext cx="2827792" cy="60960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links und rechts 18">
            <a:extLst>
              <a:ext uri="{FF2B5EF4-FFF2-40B4-BE49-F238E27FC236}">
                <a16:creationId xmlns:a16="http://schemas.microsoft.com/office/drawing/2014/main" id="{F089CCF3-3D7A-4B50-98DD-32D30FF3C50A}"/>
              </a:ext>
            </a:extLst>
          </p:cNvPr>
          <p:cNvSpPr/>
          <p:nvPr/>
        </p:nvSpPr>
        <p:spPr>
          <a:xfrm rot="1035977">
            <a:off x="5550662" y="966661"/>
            <a:ext cx="2626482" cy="60960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E6A7953-78EF-440E-956C-F3408A7B969A}"/>
              </a:ext>
            </a:extLst>
          </p:cNvPr>
          <p:cNvSpPr txBox="1"/>
          <p:nvPr/>
        </p:nvSpPr>
        <p:spPr>
          <a:xfrm>
            <a:off x="3369732" y="281689"/>
            <a:ext cx="612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Contribution 3: Transitive </a:t>
            </a:r>
            <a:r>
              <a:rPr lang="de-DE" dirty="0" err="1"/>
              <a:t>Relationships</a:t>
            </a:r>
            <a:r>
              <a:rPr lang="de-DE" dirty="0"/>
              <a:t> + </a:t>
            </a:r>
            <a:r>
              <a:rPr lang="de-DE" dirty="0" err="1"/>
              <a:t>Interoperability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0D9FB4A-13BB-43D1-AFC1-9E175E8B8ADB}"/>
              </a:ext>
            </a:extLst>
          </p:cNvPr>
          <p:cNvSpPr txBox="1"/>
          <p:nvPr/>
        </p:nvSpPr>
        <p:spPr>
          <a:xfrm>
            <a:off x="7539567" y="5000936"/>
            <a:ext cx="451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UML Profile (</a:t>
            </a:r>
            <a:r>
              <a:rPr lang="de-DE" dirty="0">
                <a:solidFill>
                  <a:srgbClr val="FF0000"/>
                </a:solidFill>
              </a:rPr>
              <a:t>DT MMs UNION -&gt; </a:t>
            </a:r>
            <a:r>
              <a:rPr lang="de-DE" dirty="0" err="1">
                <a:solidFill>
                  <a:srgbClr val="FF0000"/>
                </a:solidFill>
              </a:rPr>
              <a:t>SuperModel</a:t>
            </a:r>
            <a:r>
              <a:rPr lang="de-DE" dirty="0"/>
              <a:t>)</a:t>
            </a:r>
          </a:p>
          <a:p>
            <a:r>
              <a:rPr lang="de-DE" dirty="0"/>
              <a:t>MTs </a:t>
            </a:r>
            <a:r>
              <a:rPr lang="de-DE" dirty="0" err="1"/>
              <a:t>enhanced</a:t>
            </a:r>
            <a:r>
              <a:rPr lang="de-DE" dirty="0"/>
              <a:t> with Profile</a:t>
            </a:r>
          </a:p>
        </p:txBody>
      </p:sp>
    </p:spTree>
    <p:extLst>
      <p:ext uri="{BB962C8B-B14F-4D97-AF65-F5344CB8AC3E}">
        <p14:creationId xmlns:p14="http://schemas.microsoft.com/office/powerpoint/2010/main" val="322886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81C988-6F70-4D76-AA59-4B4D2DE78756}"/>
              </a:ext>
            </a:extLst>
          </p:cNvPr>
          <p:cNvSpPr/>
          <p:nvPr/>
        </p:nvSpPr>
        <p:spPr>
          <a:xfrm>
            <a:off x="1248833" y="1811864"/>
            <a:ext cx="2535767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DTDL MM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4C8D5C-75B5-4EC4-91B3-2581D4835879}"/>
              </a:ext>
            </a:extLst>
          </p:cNvPr>
          <p:cNvSpPr/>
          <p:nvPr/>
        </p:nvSpPr>
        <p:spPr>
          <a:xfrm>
            <a:off x="4529667" y="4233333"/>
            <a:ext cx="2535767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Vorto</a:t>
            </a:r>
            <a:r>
              <a:rPr lang="de-DE" dirty="0"/>
              <a:t> MM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43A3D7B-FED6-4F32-B070-93E87F20DEE3}"/>
              </a:ext>
            </a:extLst>
          </p:cNvPr>
          <p:cNvSpPr/>
          <p:nvPr/>
        </p:nvSpPr>
        <p:spPr>
          <a:xfrm>
            <a:off x="7802033" y="1811865"/>
            <a:ext cx="2535767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TwinMaker</a:t>
            </a:r>
            <a:r>
              <a:rPr lang="de-DE" dirty="0"/>
              <a:t> MM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63E42BA5-111D-4B28-A2E8-DDDBDDEB3C3B}"/>
              </a:ext>
            </a:extLst>
          </p:cNvPr>
          <p:cNvSpPr/>
          <p:nvPr/>
        </p:nvSpPr>
        <p:spPr>
          <a:xfrm>
            <a:off x="469900" y="2095500"/>
            <a:ext cx="6985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6B24362-2AEC-406C-9C8E-DB0E7225F9B2}"/>
              </a:ext>
            </a:extLst>
          </p:cNvPr>
          <p:cNvSpPr/>
          <p:nvPr/>
        </p:nvSpPr>
        <p:spPr>
          <a:xfrm rot="10996908">
            <a:off x="10456335" y="2095499"/>
            <a:ext cx="6985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49D7C9C-3ADD-4DA7-B1A4-9C6D5A0204E9}"/>
              </a:ext>
            </a:extLst>
          </p:cNvPr>
          <p:cNvSpPr/>
          <p:nvPr/>
        </p:nvSpPr>
        <p:spPr>
          <a:xfrm rot="16200000">
            <a:off x="5549900" y="5333998"/>
            <a:ext cx="6985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olke 9">
            <a:extLst>
              <a:ext uri="{FF2B5EF4-FFF2-40B4-BE49-F238E27FC236}">
                <a16:creationId xmlns:a16="http://schemas.microsoft.com/office/drawing/2014/main" id="{5867EC6A-437C-4C56-A2FD-71E541C6127F}"/>
              </a:ext>
            </a:extLst>
          </p:cNvPr>
          <p:cNvSpPr/>
          <p:nvPr/>
        </p:nvSpPr>
        <p:spPr>
          <a:xfrm>
            <a:off x="0" y="1862667"/>
            <a:ext cx="469900" cy="8212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olke 10">
            <a:extLst>
              <a:ext uri="{FF2B5EF4-FFF2-40B4-BE49-F238E27FC236}">
                <a16:creationId xmlns:a16="http://schemas.microsoft.com/office/drawing/2014/main" id="{A7EBE77C-5EE5-404D-A6D0-B2380E39EA50}"/>
              </a:ext>
            </a:extLst>
          </p:cNvPr>
          <p:cNvSpPr/>
          <p:nvPr/>
        </p:nvSpPr>
        <p:spPr>
          <a:xfrm>
            <a:off x="11273370" y="1837265"/>
            <a:ext cx="469900" cy="8212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Wolke 11">
            <a:extLst>
              <a:ext uri="{FF2B5EF4-FFF2-40B4-BE49-F238E27FC236}">
                <a16:creationId xmlns:a16="http://schemas.microsoft.com/office/drawing/2014/main" id="{93C68EBC-2DAE-4ED7-9AE7-3241FFE57FCD}"/>
              </a:ext>
            </a:extLst>
          </p:cNvPr>
          <p:cNvSpPr/>
          <p:nvPr/>
        </p:nvSpPr>
        <p:spPr>
          <a:xfrm rot="4846776">
            <a:off x="5664200" y="5799665"/>
            <a:ext cx="469900" cy="8212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BFF60BE-A0AA-4574-85EA-44E84C0F33DC}"/>
              </a:ext>
            </a:extLst>
          </p:cNvPr>
          <p:cNvSpPr/>
          <p:nvPr/>
        </p:nvSpPr>
        <p:spPr>
          <a:xfrm>
            <a:off x="4474633" y="1786462"/>
            <a:ext cx="2535767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UML++</a:t>
            </a:r>
          </a:p>
        </p:txBody>
      </p:sp>
      <p:sp>
        <p:nvSpPr>
          <p:cNvPr id="2" name="Pfeil: nach oben und unten 1">
            <a:extLst>
              <a:ext uri="{FF2B5EF4-FFF2-40B4-BE49-F238E27FC236}">
                <a16:creationId xmlns:a16="http://schemas.microsoft.com/office/drawing/2014/main" id="{C68D88B0-74CF-4EC7-B7BE-D2C5F5A917FC}"/>
              </a:ext>
            </a:extLst>
          </p:cNvPr>
          <p:cNvSpPr/>
          <p:nvPr/>
        </p:nvSpPr>
        <p:spPr>
          <a:xfrm>
            <a:off x="5509682" y="2472259"/>
            <a:ext cx="465667" cy="1569208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oben und unten 14">
            <a:extLst>
              <a:ext uri="{FF2B5EF4-FFF2-40B4-BE49-F238E27FC236}">
                <a16:creationId xmlns:a16="http://schemas.microsoft.com/office/drawing/2014/main" id="{E86E414E-B4DE-4A15-A47D-B77C3B3D9631}"/>
              </a:ext>
            </a:extLst>
          </p:cNvPr>
          <p:cNvSpPr/>
          <p:nvPr/>
        </p:nvSpPr>
        <p:spPr>
          <a:xfrm rot="5400000">
            <a:off x="3934884" y="1648880"/>
            <a:ext cx="465667" cy="119803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oben und unten 15">
            <a:extLst>
              <a:ext uri="{FF2B5EF4-FFF2-40B4-BE49-F238E27FC236}">
                <a16:creationId xmlns:a16="http://schemas.microsoft.com/office/drawing/2014/main" id="{B5D0F4B3-1D85-4A17-BAC4-3CEAFC6A2ADD}"/>
              </a:ext>
            </a:extLst>
          </p:cNvPr>
          <p:cNvSpPr/>
          <p:nvPr/>
        </p:nvSpPr>
        <p:spPr>
          <a:xfrm rot="5400000">
            <a:off x="7198786" y="1725075"/>
            <a:ext cx="465667" cy="1028700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Pfeil: nach links und rechts 2">
            <a:extLst>
              <a:ext uri="{FF2B5EF4-FFF2-40B4-BE49-F238E27FC236}">
                <a16:creationId xmlns:a16="http://schemas.microsoft.com/office/drawing/2014/main" id="{F4F5DED9-E030-4AAD-9D97-748383381C2E}"/>
              </a:ext>
            </a:extLst>
          </p:cNvPr>
          <p:cNvSpPr/>
          <p:nvPr/>
        </p:nvSpPr>
        <p:spPr>
          <a:xfrm rot="2233801">
            <a:off x="2205567" y="3475566"/>
            <a:ext cx="2243667" cy="60960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C4EB3211-1D87-4C0A-8002-69C9DEFF5594}"/>
              </a:ext>
            </a:extLst>
          </p:cNvPr>
          <p:cNvSpPr/>
          <p:nvPr/>
        </p:nvSpPr>
        <p:spPr>
          <a:xfrm rot="18656885">
            <a:off x="7086598" y="3477008"/>
            <a:ext cx="2243667" cy="60960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links und rechts 17">
            <a:extLst>
              <a:ext uri="{FF2B5EF4-FFF2-40B4-BE49-F238E27FC236}">
                <a16:creationId xmlns:a16="http://schemas.microsoft.com/office/drawing/2014/main" id="{A768A9FB-5124-4A7B-9193-46EE9032D23B}"/>
              </a:ext>
            </a:extLst>
          </p:cNvPr>
          <p:cNvSpPr/>
          <p:nvPr/>
        </p:nvSpPr>
        <p:spPr>
          <a:xfrm rot="20327796">
            <a:off x="3269441" y="987494"/>
            <a:ext cx="2827792" cy="60960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links und rechts 18">
            <a:extLst>
              <a:ext uri="{FF2B5EF4-FFF2-40B4-BE49-F238E27FC236}">
                <a16:creationId xmlns:a16="http://schemas.microsoft.com/office/drawing/2014/main" id="{F089CCF3-3D7A-4B50-98DD-32D30FF3C50A}"/>
              </a:ext>
            </a:extLst>
          </p:cNvPr>
          <p:cNvSpPr/>
          <p:nvPr/>
        </p:nvSpPr>
        <p:spPr>
          <a:xfrm rot="1035977">
            <a:off x="5550662" y="966661"/>
            <a:ext cx="2626482" cy="60960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E6A7953-78EF-440E-956C-F3408A7B969A}"/>
              </a:ext>
            </a:extLst>
          </p:cNvPr>
          <p:cNvSpPr txBox="1"/>
          <p:nvPr/>
        </p:nvSpPr>
        <p:spPr>
          <a:xfrm>
            <a:off x="3369732" y="281689"/>
            <a:ext cx="612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Contribution 4: </a:t>
            </a:r>
            <a:r>
              <a:rPr lang="de-DE" dirty="0" err="1"/>
              <a:t>Composition</a:t>
            </a:r>
            <a:r>
              <a:rPr lang="de-DE" dirty="0"/>
              <a:t> of </a:t>
            </a:r>
            <a:r>
              <a:rPr lang="de-DE" dirty="0" err="1"/>
              <a:t>Heterogeneous</a:t>
            </a:r>
            <a:r>
              <a:rPr lang="de-DE" dirty="0"/>
              <a:t> DTs (RT)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4CA37D2-2327-4044-9A65-8D38182F0511}"/>
              </a:ext>
            </a:extLst>
          </p:cNvPr>
          <p:cNvSpPr txBox="1"/>
          <p:nvPr/>
        </p:nvSpPr>
        <p:spPr>
          <a:xfrm>
            <a:off x="702733" y="496750"/>
            <a:ext cx="174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72703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Breitbild</PresentationFormat>
  <Paragraphs>29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digitaltwin2222@outlook.de</dc:creator>
  <cp:lastModifiedBy>digitaltwin2222@outlook.de</cp:lastModifiedBy>
  <cp:revision>1</cp:revision>
  <dcterms:created xsi:type="dcterms:W3CDTF">2022-02-21T17:31:36Z</dcterms:created>
  <dcterms:modified xsi:type="dcterms:W3CDTF">2022-02-21T17:45:34Z</dcterms:modified>
</cp:coreProperties>
</file>