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16" r:id="rId2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9" autoAdjust="0"/>
    <p:restoredTop sz="95244" autoAdjust="0"/>
  </p:normalViewPr>
  <p:slideViewPr>
    <p:cSldViewPr snapToGrid="0" showGuides="1">
      <p:cViewPr>
        <p:scale>
          <a:sx n="100" d="100"/>
          <a:sy n="100" d="100"/>
        </p:scale>
        <p:origin x="557" y="-2390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4449D-D9B6-4318-96E7-94981150098A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24301-1F08-4A3D-91B6-592D1EF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13:30:07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1517 574 24575,'-27'-18'0,"-2"2"0,0 1 0,-1 1 0,-1 2 0,1 1 0,-2 1 0,0 1 0,0 2 0,0 2 0,-34-2 0,8 5 0,-1 3 0,0 2 0,1 3 0,-100 23 0,95-15 0,1 4 0,1 2 0,0 3 0,-71 38 0,101-44 0,0 2 0,1 1 0,1 1 0,0 1 0,2 2 0,1 1 0,1 0 0,1 2 0,-24 36 0,38-48 0,0 0 0,2 1 0,0 0 0,0 0 0,2 1 0,0 0 0,1 0 0,1 1 0,0-1 0,1 1 0,1 0 0,1 0 0,0 0 0,2 0 0,0 0 0,1-1 0,0 1 0,2 0 0,0-1 0,1 1 0,1-1 0,0-1 0,1 1 0,1-1 0,1 0 0,0-1 0,15 20 0,-2-10 0,1 0 0,1-1 0,1-1 0,0-2 0,2-1 0,1 0 0,48 24 0,-2-8 0,153 53 0,-83-47 0,2-6 0,1-7 0,1-6 0,292 7 0,-349-29 0,0-5 0,-1-4 0,0-4 0,89-23 0,-117 18 0,0-2 0,-2-3 0,-1-2 0,0-3 0,-2-3 0,78-54 0,-80 44 0,-2-3 0,-2-1 0,73-84 0,-97 96 0,-1-1 0,-2-2 0,-1 0 0,-2-1 0,-2-1 0,-1-1 0,13-42 0,-24 58 0,-1 0 0,-2 0 0,0 0 0,-2-1 0,0 1 0,-1-1 0,-2 1 0,0-1 0,-7-37 0,2 33 0,-2 1 0,0-1 0,-2 1 0,-1 1 0,-1 0 0,-1 1 0,-24-35 0,6 17 0,-2 2 0,-2 1 0,-1 2 0,-2 1 0,-1 2 0,-2 1 0,-1 3 0,-1 1 0,-2 3 0,0 1 0,-2 2 0,-1 2 0,0 3 0,-2 1 0,0 3 0,0 2 0,-1 2 0,-1 3 0,1 1 0,-1 3 0,0 2 0,-85 10 0,-90 34-1365,18 14-5461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13:30:52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13:31:14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24575,'0'-4'0,"0"3"0,0 9 0,0 2-8191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82" y="286670"/>
            <a:ext cx="458896" cy="458896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844866" y="339207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6.png"/><Relationship Id="rId4" Type="http://schemas.openxmlformats.org/officeDocument/2006/relationships/customXml" Target="../ink/ink1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502092" y="4478070"/>
            <a:ext cx="7534910" cy="4282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56101" y="313092"/>
            <a:ext cx="5312619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 i="0">
                <a:solidFill>
                  <a:srgbClr val="FFC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模型加载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46902" y="979694"/>
            <a:ext cx="48251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不太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手工定义房子、汽车或者人形角色这样的复杂形状所有的顶点、法线和纹理坐标。我们想要的是将这些模型</a:t>
            </a:r>
            <a:r>
              <a:rPr lang="zh-CN" altLang="en-US" b="1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到程序当中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05739" y="2132057"/>
            <a:ext cx="3633125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0" i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不同种类的文件格式有很多，它们之间通常并没有一个通用的结构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68970" y="2900712"/>
            <a:ext cx="48464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u="none" strike="noStrike">
                <a:solidFill>
                  <a:srgbClr val="FFC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Assimp</a:t>
            </a:r>
            <a:r>
              <a:rPr lang="zh-CN" altLang="en-US" b="0" i="0" u="none" strike="noStrike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Open Asset Import Library</a:t>
            </a:r>
            <a:r>
              <a:rPr lang="zh-CN" altLang="en-US" b="0" i="0" u="none" strike="noStrike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en-US" altLang="zh-CN" b="0" i="0" u="none" strike="noStrike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一个非常流行的模型</a:t>
            </a:r>
            <a:r>
              <a:rPr lang="zh-CN" altLang="en-US" b="0" i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en-US" altLang="zh-CN" b="0" i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将所有的模型数据加载至</a:t>
            </a:r>
            <a:r>
              <a:rPr lang="en-US" altLang="zh-CN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Assimp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的通用数据结构中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092" y="4506353"/>
            <a:ext cx="76200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本框 22"/>
          <p:cNvSpPr txBox="1"/>
          <p:nvPr/>
        </p:nvSpPr>
        <p:spPr>
          <a:xfrm>
            <a:off x="847200" y="8789101"/>
            <a:ext cx="8870508" cy="36933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u="sng">
                <a:solidFill>
                  <a:srgbClr val="222222"/>
                </a:solidFill>
                <a:effectLst/>
                <a:latin typeface="+mn-ea"/>
              </a:rPr>
              <a:t>场景</a:t>
            </a:r>
            <a:r>
              <a:rPr lang="zh-CN" altLang="en-US" b="1" u="sng">
                <a:solidFill>
                  <a:srgbClr val="222222"/>
                </a:solidFill>
                <a:latin typeface="+mn-ea"/>
              </a:rPr>
              <a:t>（</a:t>
            </a:r>
            <a:r>
              <a:rPr lang="en-US" altLang="zh-CN" b="1" u="sng">
                <a:solidFill>
                  <a:srgbClr val="222222"/>
                </a:solidFill>
                <a:latin typeface="+mn-ea"/>
              </a:rPr>
              <a:t>Scene</a:t>
            </a:r>
            <a:r>
              <a:rPr lang="zh-CN" altLang="en-US" b="1" u="sng">
                <a:solidFill>
                  <a:srgbClr val="222222"/>
                </a:solidFill>
                <a:latin typeface="+mn-ea"/>
              </a:rPr>
              <a:t>）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：所有的场景</a:t>
            </a:r>
            <a:r>
              <a:rPr lang="en-US" altLang="zh-CN" b="0" i="0">
                <a:solidFill>
                  <a:srgbClr val="222222"/>
                </a:solidFill>
                <a:effectLst/>
                <a:latin typeface="+mn-ea"/>
              </a:rPr>
              <a:t>/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模型数据（</a:t>
            </a:r>
            <a:r>
              <a:rPr lang="zh-CN" altLang="en-US" b="0" i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+mn-ea"/>
              </a:rPr>
              <a:t>材质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和</a:t>
            </a:r>
            <a:r>
              <a:rPr lang="zh-CN" altLang="en-US" b="0" i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+mn-ea"/>
              </a:rPr>
              <a:t>网格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）都包含在场景对象中。场景对象也包含了场景</a:t>
            </a:r>
            <a:r>
              <a:rPr lang="zh-CN" altLang="en-US" b="0" i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+mn-ea"/>
              </a:rPr>
              <a:t>根节点的引用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u="sng">
                <a:solidFill>
                  <a:srgbClr val="222222"/>
                </a:solidFill>
                <a:effectLst/>
                <a:latin typeface="+mn-ea"/>
              </a:rPr>
              <a:t>根节点（</a:t>
            </a:r>
            <a:r>
              <a:rPr lang="en-US" altLang="zh-CN" b="1" i="0" u="sng">
                <a:solidFill>
                  <a:srgbClr val="222222"/>
                </a:solidFill>
                <a:effectLst/>
                <a:latin typeface="+mn-ea"/>
              </a:rPr>
              <a:t>Root Node</a:t>
            </a:r>
            <a:r>
              <a:rPr lang="zh-CN" altLang="en-US" b="1" i="0" u="sng">
                <a:solidFill>
                  <a:srgbClr val="222222"/>
                </a:solidFill>
                <a:effectLst/>
                <a:latin typeface="+mn-ea"/>
              </a:rPr>
              <a:t>）：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场景根节点可能包含子节点（和其它的节点一样），它会有一系列指向场景对象中</a:t>
            </a:r>
            <a:r>
              <a:rPr lang="en-US" altLang="zh-CN" b="0" i="0">
                <a:solidFill>
                  <a:srgbClr val="222277"/>
                </a:solidFill>
                <a:effectLst/>
                <a:latin typeface="+mn-ea"/>
              </a:rPr>
              <a:t>mMeshes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数组中储存的</a:t>
            </a:r>
            <a:r>
              <a:rPr lang="zh-CN" altLang="en-US" b="0" i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+mn-ea"/>
              </a:rPr>
              <a:t>网格数据的索引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。</a:t>
            </a:r>
            <a:endParaRPr lang="en-US" altLang="zh-CN" b="0" i="0">
              <a:solidFill>
                <a:srgbClr val="222222"/>
              </a:solidFill>
              <a:effectLst/>
              <a:latin typeface="+mn-ea"/>
            </a:endParaRPr>
          </a:p>
          <a:p>
            <a:pPr algn="l">
              <a:lnSpc>
                <a:spcPct val="150000"/>
              </a:lnSpc>
            </a:pPr>
            <a:endParaRPr lang="en-US" altLang="zh-CN" b="0" i="0">
              <a:solidFill>
                <a:srgbClr val="222222"/>
              </a:solidFill>
              <a:effectLst/>
              <a:latin typeface="+mn-ea"/>
            </a:endParaRPr>
          </a:p>
          <a:p>
            <a:pPr algn="l">
              <a:lnSpc>
                <a:spcPct val="150000"/>
              </a:lnSpc>
            </a:pPr>
            <a:endParaRPr lang="zh-CN" altLang="en-US" b="0" i="0">
              <a:solidFill>
                <a:srgbClr val="222222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u="sng">
                <a:solidFill>
                  <a:srgbClr val="222222"/>
                </a:solidFill>
                <a:effectLst/>
                <a:latin typeface="+mn-ea"/>
              </a:rPr>
              <a:t>Mesh</a:t>
            </a:r>
            <a:r>
              <a:rPr lang="zh-CN" altLang="en-US" b="1" i="0" u="sng">
                <a:solidFill>
                  <a:srgbClr val="222222"/>
                </a:solidFill>
                <a:effectLst/>
                <a:latin typeface="+mn-ea"/>
              </a:rPr>
              <a:t>对象：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一个</a:t>
            </a:r>
            <a:r>
              <a:rPr lang="en-US" altLang="zh-CN" b="0" i="0">
                <a:solidFill>
                  <a:srgbClr val="222222"/>
                </a:solidFill>
                <a:effectLst/>
                <a:latin typeface="+mn-ea"/>
              </a:rPr>
              <a:t>Mesh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对象本身包含了渲染所需要的所有相关数据，像是顶点位置、法向量、纹理坐标、面</a:t>
            </a:r>
            <a:r>
              <a:rPr lang="en-US" altLang="zh-CN" b="0" i="0">
                <a:solidFill>
                  <a:srgbClr val="222222"/>
                </a:solidFill>
                <a:effectLst/>
                <a:latin typeface="+mn-ea"/>
              </a:rPr>
              <a:t>(Face)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和物体的材质。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u="sng">
                <a:solidFill>
                  <a:srgbClr val="222222"/>
                </a:solidFill>
                <a:effectLst/>
                <a:latin typeface="+mn-ea"/>
              </a:rPr>
              <a:t>面（</a:t>
            </a:r>
            <a:r>
              <a:rPr lang="en-US" altLang="zh-CN" b="1" i="0" u="sng">
                <a:solidFill>
                  <a:srgbClr val="222222"/>
                </a:solidFill>
                <a:effectLst/>
                <a:latin typeface="+mn-ea"/>
              </a:rPr>
              <a:t>Face</a:t>
            </a:r>
            <a:r>
              <a:rPr lang="zh-CN" altLang="en-US" b="1" i="0" u="sng">
                <a:solidFill>
                  <a:srgbClr val="222222"/>
                </a:solidFill>
                <a:effectLst/>
                <a:latin typeface="+mn-ea"/>
              </a:rPr>
              <a:t>）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：一个网格包含了多个面。面代表的是物体的渲染图元（三角形、方形、点）。一个面包含了组成图元的顶点的索引（见</a:t>
            </a:r>
            <a:r>
              <a:rPr lang="zh-CN" altLang="en-US" b="0" i="0" strike="noStrike">
                <a:solidFill>
                  <a:srgbClr val="008CBA"/>
                </a:solidFill>
                <a:effectLst/>
                <a:latin typeface="+mn-ea"/>
              </a:rPr>
              <a:t>你好，三角形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）。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u="sng">
                <a:solidFill>
                  <a:srgbClr val="222222"/>
                </a:solidFill>
                <a:effectLst/>
                <a:latin typeface="+mn-ea"/>
              </a:rPr>
              <a:t>材料（</a:t>
            </a:r>
            <a:r>
              <a:rPr lang="en-US" altLang="zh-CN" b="1" i="0" u="sng">
                <a:solidFill>
                  <a:srgbClr val="222222"/>
                </a:solidFill>
                <a:effectLst/>
                <a:latin typeface="+mn-ea"/>
              </a:rPr>
              <a:t>Material</a:t>
            </a:r>
            <a:r>
              <a:rPr lang="zh-CN" altLang="en-US" b="1" i="0" u="sng">
                <a:solidFill>
                  <a:srgbClr val="222222"/>
                </a:solidFill>
                <a:effectLst/>
                <a:latin typeface="+mn-ea"/>
              </a:rPr>
              <a:t>）对象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：一个网格也包含了一个</a:t>
            </a:r>
            <a:r>
              <a:rPr lang="en-US" altLang="zh-CN" b="0" i="0">
                <a:solidFill>
                  <a:srgbClr val="222222"/>
                </a:solidFill>
                <a:effectLst/>
                <a:latin typeface="+mn-ea"/>
              </a:rPr>
              <a:t>Material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对象，它包含了一些函数能让我们获取物体的材质属性，比如说颜色和纹理贴图（比如漫反射和镜面光贴图）。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2208681" y="10099645"/>
            <a:ext cx="545973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222222"/>
                </a:solidFill>
                <a:effectLst/>
                <a:latin typeface="+mn-ea"/>
              </a:rPr>
              <a:t>Scene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下的</a:t>
            </a:r>
            <a:r>
              <a:rPr lang="en-US" altLang="zh-CN" b="0" i="0">
                <a:solidFill>
                  <a:srgbClr val="222277"/>
                </a:solidFill>
                <a:effectLst/>
                <a:latin typeface="+mn-ea"/>
              </a:rPr>
              <a:t>mMeshes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数组储存了真正的</a:t>
            </a:r>
            <a:r>
              <a:rPr lang="en-US" altLang="zh-CN" b="0" i="0">
                <a:solidFill>
                  <a:srgbClr val="222222"/>
                </a:solidFill>
                <a:effectLst/>
                <a:latin typeface="+mn-ea"/>
              </a:rPr>
              <a:t>Mesh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对象，节点中的</a:t>
            </a:r>
            <a:r>
              <a:rPr lang="en-US" altLang="zh-CN" b="0" i="0">
                <a:solidFill>
                  <a:srgbClr val="222277"/>
                </a:solidFill>
                <a:effectLst/>
                <a:latin typeface="+mn-ea"/>
              </a:rPr>
              <a:t>mMeshes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数组保存的只是场景中网格数组的索引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032744" y="12994696"/>
            <a:ext cx="85586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要做的第一件事是将一个物体加载到</a:t>
            </a:r>
            <a:r>
              <a:rPr kumimoji="0" lang="zh-CN" altLang="zh-CN" b="0" i="0" u="sng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Scene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对象中，遍历节点，获取对应的</a:t>
            </a:r>
            <a:r>
              <a:rPr kumimoji="0" lang="zh-CN" altLang="zh-CN" b="0" i="0" u="sng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Mesh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对象（递归搜索每个节点的子节点），并处理每个</a:t>
            </a:r>
            <a:r>
              <a:rPr kumimoji="0" lang="zh-CN" altLang="zh-CN" b="0" i="0" u="sng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Mesh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对象来获取顶点数据、索引以及它的材质属性。最终的结果是一系列的网格数据，将它们包含在一个Model对象中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F95490-85C0-4CA0-BB52-D9A23A17C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010" y="784279"/>
            <a:ext cx="4040226" cy="321474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639" name="墨迹 3638">
                <a:extLst>
                  <a:ext uri="{FF2B5EF4-FFF2-40B4-BE49-F238E27FC236}">
                    <a16:creationId xmlns:a16="http://schemas.microsoft.com/office/drawing/2014/main" id="{03870DFC-07BD-4D53-8C77-90FF2E6E4221}"/>
                  </a:ext>
                </a:extLst>
              </p14:cNvPr>
              <p14:cNvContentPartPr/>
              <p14:nvPr/>
            </p14:nvContentPartPr>
            <p14:xfrm>
              <a:off x="794760" y="2727000"/>
              <a:ext cx="1150920" cy="671760"/>
            </p14:xfrm>
          </p:contentPart>
        </mc:Choice>
        <mc:Fallback>
          <p:pic>
            <p:nvPicPr>
              <p:cNvPr id="3639" name="墨迹 3638">
                <a:extLst>
                  <a:ext uri="{FF2B5EF4-FFF2-40B4-BE49-F238E27FC236}">
                    <a16:creationId xmlns:a16="http://schemas.microsoft.com/office/drawing/2014/main" id="{03870DFC-07BD-4D53-8C77-90FF2E6E42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5760" y="2718000"/>
                <a:ext cx="1168560" cy="68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694" name="墨迹 3693">
                <a:extLst>
                  <a:ext uri="{FF2B5EF4-FFF2-40B4-BE49-F238E27FC236}">
                    <a16:creationId xmlns:a16="http://schemas.microsoft.com/office/drawing/2014/main" id="{1A2809D4-6B23-4E26-84CE-258388C6FA53}"/>
                  </a:ext>
                </a:extLst>
              </p14:cNvPr>
              <p14:cNvContentPartPr/>
              <p14:nvPr/>
            </p14:nvContentPartPr>
            <p14:xfrm>
              <a:off x="10187520" y="8899920"/>
              <a:ext cx="360" cy="360"/>
            </p14:xfrm>
          </p:contentPart>
        </mc:Choice>
        <mc:Fallback>
          <p:pic>
            <p:nvPicPr>
              <p:cNvPr id="3694" name="墨迹 3693">
                <a:extLst>
                  <a:ext uri="{FF2B5EF4-FFF2-40B4-BE49-F238E27FC236}">
                    <a16:creationId xmlns:a16="http://schemas.microsoft.com/office/drawing/2014/main" id="{1A2809D4-6B23-4E26-84CE-258388C6FA5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78520" y="88909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707" name="墨迹 3706">
                <a:extLst>
                  <a:ext uri="{FF2B5EF4-FFF2-40B4-BE49-F238E27FC236}">
                    <a16:creationId xmlns:a16="http://schemas.microsoft.com/office/drawing/2014/main" id="{026F1B9E-ED84-4858-82CF-F669008C5089}"/>
                  </a:ext>
                </a:extLst>
              </p14:cNvPr>
              <p14:cNvContentPartPr/>
              <p14:nvPr/>
            </p14:nvContentPartPr>
            <p14:xfrm>
              <a:off x="9783960" y="8745840"/>
              <a:ext cx="360" cy="6840"/>
            </p14:xfrm>
          </p:contentPart>
        </mc:Choice>
        <mc:Fallback>
          <p:pic>
            <p:nvPicPr>
              <p:cNvPr id="3707" name="墨迹 3706">
                <a:extLst>
                  <a:ext uri="{FF2B5EF4-FFF2-40B4-BE49-F238E27FC236}">
                    <a16:creationId xmlns:a16="http://schemas.microsoft.com/office/drawing/2014/main" id="{026F1B9E-ED84-4858-82CF-F669008C508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74960" y="8736840"/>
                <a:ext cx="18000" cy="24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496</TotalTime>
  <Words>383</Words>
  <Application>Microsoft Office PowerPoint</Application>
  <PresentationFormat>自定义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等线</vt:lpstr>
      <vt:lpstr>华文琥珀</vt:lpstr>
      <vt:lpstr>宋体</vt:lpstr>
      <vt:lpstr>微软雅黑</vt:lpstr>
      <vt:lpstr>Arial</vt:lpstr>
      <vt:lpstr>Calibri</vt:lpstr>
      <vt:lpstr>Cambria</vt:lpstr>
      <vt:lpstr>Open Sans</vt:lpstr>
      <vt:lpstr>4_第一PPT，www.1ppt.com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1672</cp:revision>
  <dcterms:created xsi:type="dcterms:W3CDTF">2020-06-26T01:00:00Z</dcterms:created>
  <dcterms:modified xsi:type="dcterms:W3CDTF">2021-10-15T13:53:47Z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35C8A0B9FA4B4BC7B03E97E74C2317FB</vt:lpwstr>
  </property>
</Properties>
</file>