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7" r:id="rId2"/>
    <p:sldId id="318" r:id="rId3"/>
    <p:sldId id="320" r:id="rId4"/>
    <p:sldId id="319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5244" autoAdjust="0"/>
  </p:normalViewPr>
  <p:slideViewPr>
    <p:cSldViewPr snapToGrid="0" showGuides="1">
      <p:cViewPr>
        <p:scale>
          <a:sx n="25" d="100"/>
          <a:sy n="25" d="100"/>
        </p:scale>
        <p:origin x="3062" y="69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2:53:5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0 24575,'-10'2'0,"-1"0"0,0 0 0,1 1 0,0 1 0,0 0 0,0 0 0,0 1 0,0 0 0,1 1 0,0 0 0,0 0 0,1 1 0,0 0 0,0 1 0,0 0 0,1 0 0,0 0 0,1 1 0,0 0 0,0 0 0,1 1 0,0 0 0,1 0 0,-4 10 0,2 3 0,1-1 0,1 1 0,0 0 0,2 0 0,1 0 0,1 0 0,1 0 0,0 0 0,2 0 0,1-1 0,8 28 0,-8-38 0,0 1 0,1-1 0,1 0 0,0-1 0,0 0 0,1 1 0,1-2 0,0 1 0,12 12 0,-13-17 0,1 1 0,-1-1 0,1-1 0,0 0 0,1 0 0,-1 0 0,1-1 0,0 0 0,0-1 0,0 0 0,0 0 0,1-1 0,17 2 0,-19-4-65,0 1 0,0-1 0,0-1 0,0 1 0,0-1 0,0-1 0,0 1 0,0-1 0,0-1 0,-1 0 0,1 0 0,-1 0 0,0-1 0,1 0 0,-2 0 0,1-1 0,0 0 0,-1 0 0,0 0 0,8-11 0,0-2-6761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2:53:53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24575,'22'0'0,"7"7"0,-2 14 0,-5 13 0,-13 12 0,-13 9 0,-12 10 0,-10 4 0,-12 5 0,0-10-8191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2:53:5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24575,'197'1'0,"212"-3"0,-142-28 0,-36 2 0,315 34 0,-182 5 0,-281-12 0,-19-1 0,-1 3 0,86 12 0,-7 10 0,271 8 0,-83-21 0,-12-1 0,-143-10 0,321-45 0,-344 25 0,160 1 0,155 20 0,-190 3 0,348-34 0,-76 0 0,600 28-94,-628 5-778,1236 43 872,-1270-26 0,725 44-15,-9 69 191,-1185-130-1,60 14 455,-63-9-1995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2:55:2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4796" y="2773117"/>
            <a:ext cx="922848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一个网格应该至少需要：</a:t>
            </a:r>
            <a:r>
              <a:rPr lang="en-US" altLang="zh-CN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顶点数据：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至少包含一个位置向量、一个法向量和一个纹理坐标向量</a:t>
            </a:r>
            <a:endParaRPr lang="en-US" altLang="zh-CN" b="0" i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材质数据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（漫反射</a:t>
            </a:r>
            <a:r>
              <a:rPr lang="en-US" altLang="zh-CN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镜面光贴图）</a:t>
            </a:r>
            <a:endParaRPr lang="en-US" altLang="zh-CN" b="0" i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索引数据</a:t>
            </a:r>
            <a:endParaRPr lang="zh-CN" altLang="en-US">
              <a:solidFill>
                <a:schemeClr val="tx1"/>
              </a:solidFill>
              <a:highlight>
                <a:srgbClr val="00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2755" y="4078470"/>
            <a:ext cx="39818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Vertex { </a:t>
            </a:r>
          </a:p>
          <a:p>
            <a:pPr lvl="1"/>
            <a:r>
              <a:rPr lang="en-US" altLang="zh-CN" b="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Position; </a:t>
            </a:r>
          </a:p>
          <a:p>
            <a:pPr lvl="1"/>
            <a:r>
              <a:rPr lang="en-US" altLang="zh-CN" b="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Normal; </a:t>
            </a:r>
          </a:p>
          <a:p>
            <a:pPr lvl="1"/>
            <a:r>
              <a:rPr lang="en-US" altLang="zh-CN" b="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QVector2D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1685" y="4054974"/>
            <a:ext cx="2616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Texture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type; </a:t>
            </a:r>
          </a:p>
          <a:p>
            <a:pPr lvl="1"/>
            <a:r>
              <a:rPr lang="en-US" altLang="zh-CN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string</a:t>
            </a:r>
            <a:r>
              <a:rPr lang="en-US" altLang="zh-CN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path;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817" y="5643110"/>
            <a:ext cx="9097889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&lt;QOpenGLShaderProgram&gt;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&lt;QOpenGLFunctions_3_3_Core&gt;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&lt;string&gt;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&lt;vector&gt;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namespace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std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808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class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public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Vertex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vertices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indices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Texture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textures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Draw(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&amp;shader);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QOpenGLFunctions_3_3_Core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*glFuns,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</a:rPr>
              <a:t>Vertex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vertices,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indices,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</a:rPr>
              <a:t>Texture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textures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private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render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VAO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VBO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EBO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setupMesh();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private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QOpenGLFunctions_3_3_Core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告诉</a:t>
            </a:r>
            <a:r>
              <a:rPr lang="en-US" altLang="zh-CN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如何渲染</a:t>
            </a:r>
            <a:r>
              <a:rPr lang="en-US" altLang="zh-CN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Mesh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059C94-94DF-495F-9A85-1A8148696DDE}"/>
              </a:ext>
            </a:extLst>
          </p:cNvPr>
          <p:cNvSpPr/>
          <p:nvPr/>
        </p:nvSpPr>
        <p:spPr>
          <a:xfrm>
            <a:off x="1296233" y="8145489"/>
            <a:ext cx="4206240" cy="86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A66E76F-F29B-4EA6-A7E0-E005CCB32A03}"/>
              </a:ext>
            </a:extLst>
          </p:cNvPr>
          <p:cNvCxnSpPr>
            <a:cxnSpLocks/>
          </p:cNvCxnSpPr>
          <p:nvPr/>
        </p:nvCxnSpPr>
        <p:spPr>
          <a:xfrm>
            <a:off x="8906073" y="3973446"/>
            <a:ext cx="91440" cy="471646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B85033-867B-4EC1-88B9-56ED54263E01}"/>
              </a:ext>
            </a:extLst>
          </p:cNvPr>
          <p:cNvCxnSpPr/>
          <p:nvPr/>
        </p:nvCxnSpPr>
        <p:spPr>
          <a:xfrm flipH="1">
            <a:off x="5502473" y="8704289"/>
            <a:ext cx="3495040" cy="45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47E27E-E26A-481A-835B-E11A21C7582A}"/>
              </a:ext>
            </a:extLst>
          </p:cNvPr>
          <p:cNvCxnSpPr/>
          <p:nvPr/>
        </p:nvCxnSpPr>
        <p:spPr>
          <a:xfrm flipH="1" flipV="1">
            <a:off x="5502473" y="8922168"/>
            <a:ext cx="1801534" cy="1174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DEFE13F-4F58-49A6-AC62-EB3D019A2F87}"/>
              </a:ext>
            </a:extLst>
          </p:cNvPr>
          <p:cNvSpPr/>
          <p:nvPr/>
        </p:nvSpPr>
        <p:spPr>
          <a:xfrm>
            <a:off x="1258874" y="11882465"/>
            <a:ext cx="8699832" cy="923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effectLst/>
              </a:rPr>
              <a:t>调用方（ </a:t>
            </a:r>
            <a:r>
              <a:rPr lang="en-US" altLang="zh-CN">
                <a:solidFill>
                  <a:srgbClr val="000000"/>
                </a:solidFill>
                <a:effectLst/>
              </a:rPr>
              <a:t>initializeGL</a:t>
            </a:r>
            <a:r>
              <a:rPr lang="en-US" altLang="zh-CN"/>
              <a:t>() </a:t>
            </a:r>
            <a:r>
              <a:rPr lang="zh-CN" altLang="en-US">
                <a:solidFill>
                  <a:srgbClr val="000000"/>
                </a:solidFill>
                <a:effectLst/>
              </a:rPr>
              <a:t>）  </a:t>
            </a:r>
            <a:r>
              <a:rPr lang="zh-CN" altLang="en-US"/>
              <a:t>执行完</a:t>
            </a:r>
            <a:r>
              <a:rPr lang="en-US" altLang="zh-CN" i="1">
                <a:solidFill>
                  <a:srgbClr val="000000"/>
                </a:solidFill>
                <a:effectLst/>
              </a:rPr>
              <a:t>initializeOpenGLFunctions</a:t>
            </a:r>
            <a:r>
              <a:rPr lang="en-US" altLang="zh-CN"/>
              <a:t>()</a:t>
            </a:r>
            <a:r>
              <a:rPr lang="zh-CN" altLang="en-US"/>
              <a:t>之后可以通过</a:t>
            </a:r>
            <a:endParaRPr lang="en-US" altLang="zh-CN"/>
          </a:p>
          <a:p>
            <a:pPr algn="ctr"/>
            <a:r>
              <a:rPr lang="fr-FR" altLang="zh-CN">
                <a:solidFill>
                  <a:srgbClr val="800080"/>
                </a:solidFill>
                <a:effectLst/>
              </a:rPr>
              <a:t>QOpenGLContext</a:t>
            </a:r>
            <a:r>
              <a:rPr lang="fr-FR" altLang="zh-CN"/>
              <a:t>::currentContext()-&gt;versionFunctions&lt;</a:t>
            </a:r>
            <a:r>
              <a:rPr lang="fr-FR" altLang="zh-CN">
                <a:solidFill>
                  <a:srgbClr val="800080"/>
                </a:solidFill>
                <a:effectLst/>
              </a:rPr>
              <a:t>QOpenGLFunctions_3_3_Core</a:t>
            </a:r>
            <a:r>
              <a:rPr lang="fr-FR" altLang="zh-CN"/>
              <a:t>&gt;()</a:t>
            </a:r>
          </a:p>
          <a:p>
            <a:pPr algn="ctr"/>
            <a:r>
              <a:rPr lang="zh-CN" altLang="en-US"/>
              <a:t>获取，并传入</a:t>
            </a:r>
            <a:r>
              <a:rPr lang="en-US" altLang="zh-CN"/>
              <a:t>Mesh</a:t>
            </a:r>
            <a:r>
              <a:rPr lang="zh-CN" altLang="en-US"/>
              <a:t>对象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1A61659-45C9-4D89-9A82-8E42B3F71BC2}"/>
              </a:ext>
            </a:extLst>
          </p:cNvPr>
          <p:cNvCxnSpPr/>
          <p:nvPr/>
        </p:nvCxnSpPr>
        <p:spPr>
          <a:xfrm>
            <a:off x="5604073" y="11660849"/>
            <a:ext cx="0" cy="221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11" name="图片 810">
            <a:extLst>
              <a:ext uri="{FF2B5EF4-FFF2-40B4-BE49-F238E27FC236}">
                <a16:creationId xmlns:a16="http://schemas.microsoft.com/office/drawing/2014/main" id="{C245ECBA-EF3E-4C9A-8AB6-96BF2FA6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00" y="1181598"/>
            <a:ext cx="6408437" cy="1225657"/>
          </a:xfrm>
          <a:prstGeom prst="rect">
            <a:avLst/>
          </a:prstGeom>
        </p:spPr>
      </p:pic>
      <p:grpSp>
        <p:nvGrpSpPr>
          <p:cNvPr id="1267" name="组合 1266">
            <a:extLst>
              <a:ext uri="{FF2B5EF4-FFF2-40B4-BE49-F238E27FC236}">
                <a16:creationId xmlns:a16="http://schemas.microsoft.com/office/drawing/2014/main" id="{1335D6B4-05C5-43D5-AB02-A7F9BB83E916}"/>
              </a:ext>
            </a:extLst>
          </p:cNvPr>
          <p:cNvGrpSpPr/>
          <p:nvPr/>
        </p:nvGrpSpPr>
        <p:grpSpPr>
          <a:xfrm>
            <a:off x="1152240" y="9144000"/>
            <a:ext cx="5046120" cy="346320"/>
            <a:chOff x="1152240" y="9144000"/>
            <a:chExt cx="504612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63" name="墨迹 1262">
                  <a:extLst>
                    <a:ext uri="{FF2B5EF4-FFF2-40B4-BE49-F238E27FC236}">
                      <a16:creationId xmlns:a16="http://schemas.microsoft.com/office/drawing/2014/main" id="{75D05DB1-CE1F-4A06-ACA8-D63248D27162}"/>
                    </a:ext>
                  </a:extLst>
                </p14:cNvPr>
                <p14:cNvContentPartPr/>
                <p14:nvPr/>
              </p14:nvContentPartPr>
              <p14:xfrm>
                <a:off x="1152240" y="9144000"/>
                <a:ext cx="147600" cy="239040"/>
              </p14:xfrm>
            </p:contentPart>
          </mc:Choice>
          <mc:Fallback>
            <p:pic>
              <p:nvPicPr>
                <p:cNvPr id="1263" name="墨迹 1262">
                  <a:extLst>
                    <a:ext uri="{FF2B5EF4-FFF2-40B4-BE49-F238E27FC236}">
                      <a16:creationId xmlns:a16="http://schemas.microsoft.com/office/drawing/2014/main" id="{75D05DB1-CE1F-4A06-ACA8-D63248D2716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3600" y="9135000"/>
                  <a:ext cx="1652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64" name="墨迹 1263">
                  <a:extLst>
                    <a:ext uri="{FF2B5EF4-FFF2-40B4-BE49-F238E27FC236}">
                      <a16:creationId xmlns:a16="http://schemas.microsoft.com/office/drawing/2014/main" id="{5F085658-5954-415A-A8E7-1BC42616F910}"/>
                    </a:ext>
                  </a:extLst>
                </p14:cNvPr>
                <p14:cNvContentPartPr/>
                <p14:nvPr/>
              </p14:nvContentPartPr>
              <p14:xfrm>
                <a:off x="1305600" y="9288720"/>
                <a:ext cx="44280" cy="156960"/>
              </p14:xfrm>
            </p:contentPart>
          </mc:Choice>
          <mc:Fallback>
            <p:pic>
              <p:nvPicPr>
                <p:cNvPr id="1264" name="墨迹 1263">
                  <a:extLst>
                    <a:ext uri="{FF2B5EF4-FFF2-40B4-BE49-F238E27FC236}">
                      <a16:creationId xmlns:a16="http://schemas.microsoft.com/office/drawing/2014/main" id="{5F085658-5954-415A-A8E7-1BC42616F9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6600" y="9279720"/>
                  <a:ext cx="61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66" name="墨迹 1265">
                  <a:extLst>
                    <a:ext uri="{FF2B5EF4-FFF2-40B4-BE49-F238E27FC236}">
                      <a16:creationId xmlns:a16="http://schemas.microsoft.com/office/drawing/2014/main" id="{D6E12A21-CEBA-4BDA-BE1D-65F2B81D59B7}"/>
                    </a:ext>
                  </a:extLst>
                </p14:cNvPr>
                <p14:cNvContentPartPr/>
                <p14:nvPr/>
              </p14:nvContentPartPr>
              <p14:xfrm>
                <a:off x="1493160" y="9387000"/>
                <a:ext cx="4705200" cy="103320"/>
              </p14:xfrm>
            </p:contentPart>
          </mc:Choice>
          <mc:Fallback>
            <p:pic>
              <p:nvPicPr>
                <p:cNvPr id="1266" name="墨迹 1265">
                  <a:extLst>
                    <a:ext uri="{FF2B5EF4-FFF2-40B4-BE49-F238E27FC236}">
                      <a16:creationId xmlns:a16="http://schemas.microsoft.com/office/drawing/2014/main" id="{D6E12A21-CEBA-4BDA-BE1D-65F2B81D59B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84160" y="9378000"/>
                  <a:ext cx="472284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68" name="墨迹 1267">
                <a:extLst>
                  <a:ext uri="{FF2B5EF4-FFF2-40B4-BE49-F238E27FC236}">
                    <a16:creationId xmlns:a16="http://schemas.microsoft.com/office/drawing/2014/main" id="{7A4A5B8F-60CA-4D1D-AD2A-9C139C118D81}"/>
                  </a:ext>
                </a:extLst>
              </p14:cNvPr>
              <p14:cNvContentPartPr/>
              <p14:nvPr/>
            </p14:nvContentPartPr>
            <p14:xfrm>
              <a:off x="4183080" y="10789920"/>
              <a:ext cx="360" cy="360"/>
            </p14:xfrm>
          </p:contentPart>
        </mc:Choice>
        <mc:Fallback>
          <p:pic>
            <p:nvPicPr>
              <p:cNvPr id="1268" name="墨迹 1267">
                <a:extLst>
                  <a:ext uri="{FF2B5EF4-FFF2-40B4-BE49-F238E27FC236}">
                    <a16:creationId xmlns:a16="http://schemas.microsoft.com/office/drawing/2014/main" id="{7A4A5B8F-60CA-4D1D-AD2A-9C139C118D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4080" y="107809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u="none" strike="noStrike" cap="none" normalizeH="0" baseline="0">
                <a:ln>
                  <a:noFill/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构造函数与初始化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545" y="3829694"/>
            <a:ext cx="9658047" cy="709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::setupMesh()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//创建VBO和VAO对象，并赋予ID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-&gt;glGenVertexArrays(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VAO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-&gt;glGenBuffers(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VBO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-&gt;glGenBuffers(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EBO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//绑定VBO和VAO对象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-&gt;glBindVertexArray(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VAO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-&gt;glBindBuffer(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GL_ARRAY_BUFFER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VBO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//为当前绑定到target的缓冲区对象创建一个新的数据存储。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//如果data不是NULL，则使用来自此指针的数据初始化数据存储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-&gt;glBufferData(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GL_ARRAY_BUFFER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vertices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.size()*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sizeof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Vertex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pPr lvl="1"/>
            <a:r>
              <a:rPr lang="en-US" altLang="zh-CN">
                <a:solidFill>
                  <a:srgbClr val="C0C0C0"/>
                </a:solidFill>
              </a:rPr>
              <a:t>		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vertices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],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GL_STATIC_DRAW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-&gt;glBindBuffer(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GL_ELEMENT_ARRAY_BUFFER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EBO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-&gt;glBufferData(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GL_ELEMENT_ARRAY_BUFFER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pPr lvl="1"/>
            <a:r>
              <a:rPr lang="en-US" altLang="zh-CN">
                <a:solidFill>
                  <a:srgbClr val="C0C0C0"/>
                </a:solidFill>
              </a:rPr>
              <a:t>		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indices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.size()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sizeof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indices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],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GL_STATIC_DRAW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//告知显卡如何解析缓冲里的属性值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-&gt;glVertexAttribPointer(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sizeof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-&gt;glEnableVertexAttribArray(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zh-CN">
                <a:solidFill>
                  <a:srgbClr val="800000"/>
                </a:solidFill>
                <a:effectLst/>
              </a:rPr>
              <a:t>m_glFuns</a:t>
            </a:r>
            <a:r>
              <a:rPr lang="en-US" altLang="zh-CN"/>
              <a:t>-&gt;glVertexAttribPointer(</a:t>
            </a:r>
            <a:r>
              <a:rPr lang="en-US" altLang="zh-CN">
                <a:solidFill>
                  <a:srgbClr val="000080"/>
                </a:solidFill>
                <a:effectLst/>
              </a:rPr>
              <a:t>1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3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GL_FLOAT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GL_FALSE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808000"/>
                </a:solidFill>
                <a:effectLst/>
              </a:rPr>
              <a:t>sizeof</a:t>
            </a:r>
            <a:r>
              <a:rPr lang="en-US" altLang="zh-CN"/>
              <a:t>(</a:t>
            </a:r>
            <a:r>
              <a:rPr lang="en-US" altLang="zh-CN">
                <a:solidFill>
                  <a:srgbClr val="800080"/>
                </a:solidFill>
                <a:effectLst/>
              </a:rPr>
              <a:t>Vertex</a:t>
            </a:r>
            <a:r>
              <a:rPr lang="en-US" altLang="zh-CN"/>
              <a:t>),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</a:p>
          <a:p>
            <a:pPr lvl="1"/>
            <a:r>
              <a:rPr lang="en-US" altLang="zh-CN">
                <a:solidFill>
                  <a:srgbClr val="C0C0C0"/>
                </a:solidFill>
              </a:rPr>
              <a:t>						</a:t>
            </a:r>
            <a:r>
              <a:rPr lang="en-US" altLang="zh-CN"/>
              <a:t>(</a:t>
            </a:r>
            <a:r>
              <a:rPr lang="en-US" altLang="zh-CN">
                <a:solidFill>
                  <a:srgbClr val="808000"/>
                </a:solidFill>
                <a:effectLst/>
              </a:rPr>
              <a:t>void</a:t>
            </a:r>
            <a:r>
              <a:rPr lang="en-US" altLang="zh-CN"/>
              <a:t>*)</a:t>
            </a:r>
            <a:r>
              <a:rPr lang="en-US" altLang="zh-CN">
                <a:solidFill>
                  <a:srgbClr val="000080"/>
                </a:solidFill>
                <a:effectLst/>
              </a:rPr>
              <a:t>offsetof</a:t>
            </a:r>
            <a:r>
              <a:rPr lang="en-US" altLang="zh-CN"/>
              <a:t>(</a:t>
            </a:r>
            <a:r>
              <a:rPr lang="en-US" altLang="zh-CN">
                <a:solidFill>
                  <a:srgbClr val="800080"/>
                </a:solidFill>
                <a:effectLst/>
              </a:rPr>
              <a:t>Vertex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Normal));</a:t>
            </a:r>
          </a:p>
          <a:p>
            <a:pPr lvl="1"/>
            <a:endParaRPr lang="en-US" altLang="zh-CN"/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-&gt;glEnableVertexAttribArray(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zh-CN">
                <a:solidFill>
                  <a:srgbClr val="800000"/>
                </a:solidFill>
                <a:effectLst/>
              </a:rPr>
              <a:t>m_glFuns</a:t>
            </a:r>
            <a:r>
              <a:rPr lang="en-US" altLang="zh-CN"/>
              <a:t>-&gt;glVertexAttribPointer(</a:t>
            </a:r>
            <a:r>
              <a:rPr lang="en-US" altLang="zh-CN">
                <a:solidFill>
                  <a:srgbClr val="000080"/>
                </a:solidFill>
                <a:effectLst/>
              </a:rPr>
              <a:t>2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2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GL_FLOAT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GL_FALSE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808000"/>
                </a:solidFill>
                <a:effectLst/>
              </a:rPr>
              <a:t>sizeof</a:t>
            </a:r>
            <a:r>
              <a:rPr lang="en-US" altLang="zh-CN"/>
              <a:t>(</a:t>
            </a:r>
            <a:r>
              <a:rPr lang="en-US" altLang="zh-CN">
                <a:solidFill>
                  <a:srgbClr val="800080"/>
                </a:solidFill>
                <a:effectLst/>
              </a:rPr>
              <a:t>Vertex</a:t>
            </a:r>
            <a:r>
              <a:rPr lang="en-US" altLang="zh-CN"/>
              <a:t>),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</a:p>
          <a:p>
            <a:pPr lvl="1"/>
            <a:r>
              <a:rPr lang="en-US" altLang="zh-CN">
                <a:solidFill>
                  <a:srgbClr val="C0C0C0"/>
                </a:solidFill>
              </a:rPr>
              <a:t>						</a:t>
            </a:r>
            <a:r>
              <a:rPr lang="en-US" altLang="zh-CN"/>
              <a:t>(</a:t>
            </a:r>
            <a:r>
              <a:rPr lang="en-US" altLang="zh-CN">
                <a:solidFill>
                  <a:srgbClr val="808000"/>
                </a:solidFill>
                <a:effectLst/>
              </a:rPr>
              <a:t>void</a:t>
            </a:r>
            <a:r>
              <a:rPr lang="en-US" altLang="zh-CN"/>
              <a:t>*)</a:t>
            </a:r>
            <a:r>
              <a:rPr lang="en-US" altLang="zh-CN">
                <a:solidFill>
                  <a:srgbClr val="000080"/>
                </a:solidFill>
                <a:effectLst/>
              </a:rPr>
              <a:t>offsetof</a:t>
            </a:r>
            <a:r>
              <a:rPr lang="en-US" altLang="zh-CN"/>
              <a:t>(</a:t>
            </a:r>
            <a:r>
              <a:rPr lang="en-US" altLang="zh-CN">
                <a:solidFill>
                  <a:srgbClr val="800080"/>
                </a:solidFill>
                <a:effectLst/>
              </a:rPr>
              <a:t>Vertex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TexCoords));</a:t>
            </a: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-&gt;glEnableVertexAttribArray(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}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899C6-D0A0-44EF-91CB-B2FACC817131}"/>
              </a:ext>
            </a:extLst>
          </p:cNvPr>
          <p:cNvSpPr txBox="1"/>
          <p:nvPr/>
        </p:nvSpPr>
        <p:spPr>
          <a:xfrm>
            <a:off x="5948052" y="9409402"/>
            <a:ext cx="3530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000080"/>
                </a:solidFill>
                <a:effectLst/>
              </a:rPr>
              <a:t>offsetof</a:t>
            </a:r>
            <a:r>
              <a:rPr lang="en-US" altLang="zh-CN"/>
              <a:t>(TYPE,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MEMBER)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039BCF-C42A-41F0-9ED5-BED4FF160A7E}"/>
              </a:ext>
            </a:extLst>
          </p:cNvPr>
          <p:cNvSpPr/>
          <p:nvPr/>
        </p:nvSpPr>
        <p:spPr>
          <a:xfrm>
            <a:off x="7334892" y="3829694"/>
            <a:ext cx="2806700" cy="6337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0">
                <a:solidFill>
                  <a:srgbClr val="37425D"/>
                </a:solidFill>
                <a:effectLst/>
                <a:latin typeface="Gudea"/>
              </a:rPr>
              <a:t>Initialization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E5A116-7F9C-4169-BDAD-242D5D130C7F}"/>
              </a:ext>
            </a:extLst>
          </p:cNvPr>
          <p:cNvSpPr txBox="1"/>
          <p:nvPr/>
        </p:nvSpPr>
        <p:spPr>
          <a:xfrm>
            <a:off x="763624" y="894980"/>
            <a:ext cx="9097889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::Mesh(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00"/>
                </a:highlight>
              </a:rPr>
              <a:t>QOpenGLFunctions_3_3_Core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*glFuns,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Vertex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vertices,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indices,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Texture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textures)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(glFuns)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vertices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vertices;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indices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indices;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textures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textures;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setupMesh();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68617A-CBFA-4C8E-895F-BB4B0BA4D9D1}"/>
              </a:ext>
            </a:extLst>
          </p:cNvPr>
          <p:cNvSpPr/>
          <p:nvPr/>
        </p:nvSpPr>
        <p:spPr>
          <a:xfrm>
            <a:off x="4978561" y="2615909"/>
            <a:ext cx="2397760" cy="698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数据结构填充好之后就可以初始化了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4FB74C-846D-478F-BA99-4B82804E064B}"/>
              </a:ext>
            </a:extLst>
          </p:cNvPr>
          <p:cNvCxnSpPr/>
          <p:nvPr/>
        </p:nvCxnSpPr>
        <p:spPr>
          <a:xfrm flipH="1">
            <a:off x="2656262" y="2965300"/>
            <a:ext cx="2322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1092" y="770723"/>
            <a:ext cx="9562954" cy="9247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::processMesh() {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Vertex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_vertices(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36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_indices;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Texture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_textures;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_vertices.reserve(36);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_vertices.resize(36);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memcpy(&amp;_vertices[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],vertices,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sizeof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(vertices));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for(int i=0;i&lt;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36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;i++){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Vertex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vert;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vert.Position[0]=vertices[i*8+0];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vert.Position[1]=vertices[i*8+1];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vert.Position[2]=vertices[i*8+2];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vert.Normal[0]=vertices[i*8+3];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vert.Normal[1]=vertices[i*8+4];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vert.Normal[2]=vertices[i*8+5];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vert.TexCoords[0]=vertices[i*8+6];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vert.TexCoords[1]=vertices[i*8+7];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_vertices.push_back(vert);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_indices.push_back(i);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}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Texture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tex;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highlight>
                  <a:srgbClr val="00FF00"/>
                </a:highlight>
              </a:rPr>
              <a:t>tex.id=m_diffuseTex-&gt;textureId();</a:t>
            </a: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tex.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"texture_diffuse"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_textures.push_back(tex);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highlight>
                  <a:srgbClr val="00FF00"/>
                </a:highlight>
              </a:rPr>
              <a:t>tex.id=m_specularTex-&gt;textureId();</a:t>
            </a: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tex.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"texture_specular"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_textures.push_back(tex);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::currentContext()-&gt;versionFunctions&lt;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QOpenGLFunctions_3_3_Core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&gt;()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,_vertices,_indices,_textures);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en-US" altLang="zh-CN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Mesh</a:t>
            </a: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82970" y="5848350"/>
            <a:ext cx="2794000" cy="694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>
                <a:ln>
                  <a:noFill/>
                </a:ln>
                <a:solidFill>
                  <a:schemeClr val="tx1"/>
                </a:solidFill>
                <a:effectLst/>
                <a:sym typeface="+mn-ea"/>
              </a:rPr>
              <a:t>processMesh必须发生在</a:t>
            </a:r>
            <a:r>
              <a:rPr lang="zh-CN" altLang="en-US">
                <a:ln>
                  <a:noFill/>
                </a:ln>
                <a:solidFill>
                  <a:schemeClr val="tx1"/>
                </a:solidFill>
                <a:effectLst/>
                <a:sym typeface="+mn-ea"/>
              </a:rPr>
              <a:t>纹理</a:t>
            </a:r>
            <a:r>
              <a:rPr lang="zh-CN" altLang="zh-CN">
                <a:ln>
                  <a:noFill/>
                </a:ln>
                <a:solidFill>
                  <a:schemeClr val="tx1"/>
                </a:solidFill>
                <a:effectLst/>
                <a:sym typeface="+mn-ea"/>
              </a:rPr>
              <a:t>创建成功之后执行</a:t>
            </a:r>
            <a:endParaRPr lang="en-US" altLang="zh-CN">
              <a:ln>
                <a:noFill/>
              </a:ln>
              <a:solidFill>
                <a:schemeClr val="tx1"/>
              </a:solidFill>
              <a:effectLst/>
              <a:sym typeface="+mn-ea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6D2D17-D085-4AE6-B252-BF4E8875BE7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246880" y="6195695"/>
            <a:ext cx="1736090" cy="733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2561" y="4572000"/>
            <a:ext cx="8808316" cy="564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::Draw(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&amp;shader)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diffuseNr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specularNr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textures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.size();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i++)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pPr lvl="1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m_glFuns-&gt;glActiveTexture(GL_TEXTURE0 + i);</a:t>
            </a: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number;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textures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[i].type;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"texture_diffuse"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number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std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::to_string(diffuseNr++);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else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"texture_specular"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number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std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::to_string(specularNr++);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shader.setUniformValue((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"material."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number).c_str(),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i); </a:t>
            </a:r>
          </a:p>
          <a:p>
            <a:pPr lvl="2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m_glFuns-&gt;glBindTexture(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GL_TEXTURE_2D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textures[i].id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-&gt;glBindVertexArray(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VAO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</a:rPr>
              <a:t>    m_glFuns-&gt;glDrawElements(GL_TRIANGLES, indices.size(), GL_UNSIGNED_INT, 0);</a:t>
            </a: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</a:rPr>
              <a:t>    //m_glFuns-&gt;glDrawArrays(GL_TRIANGLES, 0, vertices.size());</a:t>
            </a: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m_glFuns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-&gt;glBindVertexArray(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u="none" strike="noStrike" cap="none" normalizeH="0" baseline="0">
                <a:ln>
                  <a:noFill/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渲染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3440" y="755224"/>
            <a:ext cx="8808316" cy="172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#version 330 core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struct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Material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sampler2D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texture_diffuse1;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sampler2D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texture_specular1;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shininess;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 </a:t>
            </a:r>
          </a:p>
        </p:txBody>
      </p:sp>
      <p:sp>
        <p:nvSpPr>
          <p:cNvPr id="10" name="矩形 9"/>
          <p:cNvSpPr/>
          <p:nvPr/>
        </p:nvSpPr>
        <p:spPr>
          <a:xfrm>
            <a:off x="7498080" y="755224"/>
            <a:ext cx="2163676" cy="425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片段着色器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EDB2F3-B62C-4FA0-B4AF-778556187645}"/>
              </a:ext>
            </a:extLst>
          </p:cNvPr>
          <p:cNvSpPr/>
          <p:nvPr/>
        </p:nvSpPr>
        <p:spPr>
          <a:xfrm>
            <a:off x="5237479" y="8341360"/>
            <a:ext cx="3322321" cy="698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可以通过</a:t>
            </a:r>
            <a:r>
              <a:rPr lang="en-US" altLang="zh-CN">
                <a:solidFill>
                  <a:srgbClr val="800080"/>
                </a:solidFill>
                <a:effectLst/>
              </a:rPr>
              <a:t>QOpenGLTexture</a:t>
            </a:r>
            <a:r>
              <a:rPr lang="zh-CN" altLang="en-US">
                <a:solidFill>
                  <a:srgbClr val="800080"/>
                </a:solidFill>
                <a:effectLst/>
              </a:rPr>
              <a:t>对象的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highlight>
                  <a:srgbClr val="00FF00"/>
                </a:highlight>
              </a:rPr>
              <a:t>textureId()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</a:rPr>
              <a:t>函数获取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90DBE7-5B44-451B-875F-12268A94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781" y="1476375"/>
            <a:ext cx="5133975" cy="30956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5BCB6EF-9D89-4590-A1B1-06E30EBF2163}"/>
              </a:ext>
            </a:extLst>
          </p:cNvPr>
          <p:cNvSpPr/>
          <p:nvPr/>
        </p:nvSpPr>
        <p:spPr>
          <a:xfrm>
            <a:off x="1473200" y="7559040"/>
            <a:ext cx="6898640" cy="7823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0D7AD90-94BB-4661-AB57-3A6DE62525F8}"/>
              </a:ext>
            </a:extLst>
          </p:cNvPr>
          <p:cNvCxnSpPr/>
          <p:nvPr/>
        </p:nvCxnSpPr>
        <p:spPr>
          <a:xfrm>
            <a:off x="8371840" y="7975600"/>
            <a:ext cx="3860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8C0C16F-EC5A-4CE0-9EE9-8BD603BC31DC}"/>
              </a:ext>
            </a:extLst>
          </p:cNvPr>
          <p:cNvCxnSpPr>
            <a:cxnSpLocks/>
          </p:cNvCxnSpPr>
          <p:nvPr/>
        </p:nvCxnSpPr>
        <p:spPr>
          <a:xfrm flipH="1" flipV="1">
            <a:off x="8757920" y="4572000"/>
            <a:ext cx="2" cy="340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965</TotalTime>
  <Words>1272</Words>
  <Application>Microsoft Office PowerPoint</Application>
  <PresentationFormat>自定义</PresentationFormat>
  <Paragraphs>131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Gudea</vt:lpstr>
      <vt:lpstr>等线</vt:lpstr>
      <vt:lpstr>华文琥珀</vt:lpstr>
      <vt:lpstr>宋体</vt:lpstr>
      <vt:lpstr>Arial</vt:lpstr>
      <vt:lpstr>Calibri</vt:lpstr>
      <vt:lpstr>Cambria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1678</cp:revision>
  <dcterms:created xsi:type="dcterms:W3CDTF">2020-06-26T01:00:00Z</dcterms:created>
  <dcterms:modified xsi:type="dcterms:W3CDTF">2021-10-16T04:52:27Z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