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8" r:id="rId2"/>
    <p:sldId id="319" r:id="rId3"/>
    <p:sldId id="320" r:id="rId4"/>
    <p:sldId id="321" r:id="rId5"/>
    <p:sldId id="322" r:id="rId6"/>
    <p:sldId id="323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455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0571" y="1752542"/>
            <a:ext cx="937895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vector&lt;Texture&gt; textures_loaded;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Model(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QOpenGLFunctions_3_3_Core </a:t>
            </a:r>
            <a:r>
              <a:rPr lang="en-US" altLang="zh-CN"/>
              <a:t>*glfuns,</a:t>
            </a:r>
            <a:r>
              <a:rPr lang="en-US" altLang="zh-CN" b="1">
                <a:solidFill>
                  <a:srgbClr val="93C7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*path):</a:t>
            </a:r>
            <a:r>
              <a:rPr lang="en-US" altLang="zh-CN">
                <a:solidFill>
                  <a:schemeClr val="bg1"/>
                </a:solidFill>
                <a:effectLst/>
              </a:rPr>
              <a:t>m_glFuns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/>
              <a:t>glfuns)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loadModel(path);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 Draw(Shader &amp;shader)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meshes.size(); i++) 	meshes[i].Draw(shader);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lvl="1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QOpenGLFunctions_3_3_Core </a:t>
            </a:r>
            <a:r>
              <a:rPr lang="en-US" altLang="zh-CN"/>
              <a:t>*</a:t>
            </a:r>
            <a:r>
              <a:rPr lang="en-US" altLang="zh-CN">
                <a:solidFill>
                  <a:schemeClr val="bg1"/>
                </a:solidFill>
                <a:effectLst/>
              </a:rPr>
              <a:t>m_glFuns</a:t>
            </a:r>
            <a:r>
              <a:rPr lang="en-US" altLang="zh-CN"/>
              <a:t>;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model 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&lt;Mesh&gt; meshes;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directory;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loadModel(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path);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processNode(aiNode *node,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 processMesh(aiMesh *mesh,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2D28-4FB5-4916-BA9D-35184B8CB82B}"/>
              </a:ext>
            </a:extLst>
          </p:cNvPr>
          <p:cNvSpPr/>
          <p:nvPr/>
        </p:nvSpPr>
        <p:spPr>
          <a:xfrm>
            <a:off x="6007865" y="3949056"/>
            <a:ext cx="3710759" cy="2207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56101" y="362029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11216" y="2925223"/>
            <a:ext cx="37846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我们将通过Assimp加载模型，并将其转换为多个网格（</a:t>
            </a:r>
            <a:r>
              <a:rPr lang="en-US" altLang="zh-CN"/>
              <a:t>Mesh</a:t>
            </a:r>
            <a:r>
              <a:rPr lang="zh-CN" altLang="en-US"/>
              <a:t>）对象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18160" y="3020892"/>
            <a:ext cx="128016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</p:cNvCxnSpPr>
          <p:nvPr/>
        </p:nvCxnSpPr>
        <p:spPr>
          <a:xfrm flipH="1">
            <a:off x="518160" y="3016740"/>
            <a:ext cx="15240" cy="273510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33400" y="5751845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092450" y="4275945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2935" y="10761555"/>
            <a:ext cx="937895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altLang="zh-CN" b="1">
              <a:solidFill>
                <a:srgbClr val="93C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b="1">
              <a:solidFill>
                <a:srgbClr val="93C7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loadModel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path)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Assimp::Importer import;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</a:t>
            </a:r>
            <a:r>
              <a:rPr lang="en-US" altLang="zh-CN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import.ReadFile(path, aiProcess_Triangulate | aiProcess_FlipUVs);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(!scene || scene-&gt;mFlags &amp; AI_SCENE_FLAGS_INCOMPLETE || !scene-&gt;mRootNode) { </a:t>
            </a:r>
          </a:p>
          <a:p>
            <a:pPr lvl="2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qDebug()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"ERROR::ASSIMP::"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&lt;&lt; import.GetErrorString() 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directory = path.substr(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path.find_last_of(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'/'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processNode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(scene-&gt;mRootNode, </a:t>
            </a:r>
            <a:r>
              <a:rPr lang="en-US" altLang="zh-CN" b="0" i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777492"/>
            <a:ext cx="5147945" cy="268097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477511" y="10761555"/>
            <a:ext cx="465201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Once we have the scene object, we can access all the data we need from the loaded model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464051" y="11710979"/>
            <a:ext cx="566547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77"/>
                </a:solidFill>
                <a:effectLst/>
                <a:latin typeface="Courier New" panose="02070309020205020404" pitchFamily="49" charset="0"/>
              </a:rPr>
              <a:t>aiProcess_Triangulate</a:t>
            </a:r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 : tell Assimp that if the model does not (entirely) consist of triangles, it should transform all the model's primitive shapes to triangles first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318249" y="13467870"/>
            <a:ext cx="368363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111111"/>
                </a:solidFill>
                <a:latin typeface="Gudea"/>
              </a:rPr>
              <a:t>返回从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0</a:t>
            </a:r>
            <a:r>
              <a:rPr lang="zh-CN" altLang="en-US">
                <a:solidFill>
                  <a:srgbClr val="111111"/>
                </a:solidFill>
                <a:latin typeface="Gudea"/>
              </a:rPr>
              <a:t>位置开始，到最后一个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’/’</a:t>
            </a:r>
          </a:p>
          <a:p>
            <a:pPr algn="ctr"/>
            <a:r>
              <a:rPr lang="zh-CN" altLang="en-US">
                <a:solidFill>
                  <a:srgbClr val="111111"/>
                </a:solidFill>
                <a:latin typeface="Gudea"/>
              </a:rPr>
              <a:t>（从</a:t>
            </a:r>
            <a:r>
              <a:rPr lang="en-US" altLang="zh-CN">
                <a:solidFill>
                  <a:srgbClr val="111111"/>
                </a:solidFill>
                <a:latin typeface="Gudea"/>
              </a:rPr>
              <a:t>path</a:t>
            </a:r>
            <a:r>
              <a:rPr lang="zh-CN" altLang="en-US">
                <a:solidFill>
                  <a:srgbClr val="111111"/>
                </a:solidFill>
                <a:latin typeface="Gudea"/>
              </a:rPr>
              <a:t>里去除了文件名）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297914" y="908789"/>
            <a:ext cx="334161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编译器版本需要与</a:t>
            </a:r>
            <a:r>
              <a:rPr lang="en-US" altLang="zh-CN"/>
              <a:t>Assimp</a:t>
            </a:r>
            <a:r>
              <a:rPr lang="zh-CN" altLang="en-US"/>
              <a:t>编译的版本一致</a:t>
            </a: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1408893274"/>
              </p:ext>
            </p:extLst>
          </p:nvPr>
        </p:nvGraphicFramePr>
        <p:xfrm>
          <a:off x="5837659" y="7418412"/>
          <a:ext cx="4262120" cy="320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5913120" imgH="4777740" progId="Paint.Picture">
                  <p:embed/>
                </p:oleObj>
              </mc:Choice>
              <mc:Fallback>
                <p:oleObj r:id="rId4" imgW="5913120" imgH="477774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7659" y="7418412"/>
                        <a:ext cx="4262120" cy="320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EC4B6836-3489-4C1F-9F17-C962380A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65" y="4001548"/>
            <a:ext cx="3710759" cy="212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" name="文本框 424">
            <a:extLst>
              <a:ext uri="{FF2B5EF4-FFF2-40B4-BE49-F238E27FC236}">
                <a16:creationId xmlns:a16="http://schemas.microsoft.com/office/drawing/2014/main" id="{DFDAE2C4-1C80-4C37-9801-604E27478163}"/>
              </a:ext>
            </a:extLst>
          </p:cNvPr>
          <p:cNvSpPr txBox="1"/>
          <p:nvPr/>
        </p:nvSpPr>
        <p:spPr>
          <a:xfrm>
            <a:off x="695087" y="797292"/>
            <a:ext cx="5312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&lt;assimp/Importer.hpp&gt;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&lt;assimp/scene.h&gt;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#include &lt;assimp/postprocess.h&gt;</a:t>
            </a:r>
            <a:endParaRPr lang="en-US" altLang="zh-CN" b="1" i="0">
              <a:solidFill>
                <a:srgbClr val="93C76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93826" y="3768906"/>
            <a:ext cx="9013964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processNode(aiNode *node,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aiScene *scene)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process all the node's meshes (if any)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node-&gt;mNumMeshes;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aiMesh *mesh = scene-&gt;mMeshes[node-&gt;mMeshes[i]];</a:t>
            </a:r>
          </a:p>
          <a:p>
            <a:pPr lvl="2"/>
            <a:r>
              <a:rPr lang="en-US" altLang="zh-CN" b="1" i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ourier New" panose="02070309020205020404" pitchFamily="49" charset="0"/>
              </a:rPr>
              <a:t>meshes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000080"/>
                </a:highlight>
                <a:latin typeface="Courier New" panose="02070309020205020404" pitchFamily="49" charset="0"/>
              </a:rPr>
              <a:t>.push_back(processMesh(mesh, scene));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then do the same for each of its children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node-&gt;mNumChildren;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processNode(node-&gt;mChildren[i], scene);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71" y="1019334"/>
            <a:ext cx="7686675" cy="21812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93826" y="3399574"/>
            <a:ext cx="90139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11111"/>
                </a:solidFill>
                <a:effectLst/>
                <a:latin typeface="Gudea"/>
              </a:rPr>
              <a:t>Assimp</a:t>
            </a:r>
            <a:r>
              <a:rPr lang="zh-CN" altLang="en-US" b="0" i="0">
                <a:solidFill>
                  <a:srgbClr val="111111"/>
                </a:solidFill>
                <a:effectLst/>
                <a:latin typeface="Gudea"/>
              </a:rPr>
              <a:t>里的结构：每个节点包含一组网格索引，每个索引指向场景对象中的特定网格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4200" y="7015440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Assimp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的数据解析到上一节中创建的</a:t>
            </a:r>
            <a:r>
              <a:rPr lang="en-US" altLang="zh-CN">
                <a:solidFill>
                  <a:schemeClr val="bg1"/>
                </a:solidFill>
              </a:rPr>
              <a:t>Mesh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类中：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3825" y="7384772"/>
            <a:ext cx="9013963" cy="50783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Mesh processMesh(aiMesh *mesh,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aiScene *scene)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&lt;Vertex&gt; vertices;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indices;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mesh-&gt;mNumVertices;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Vertex vertex; </a:t>
            </a:r>
          </a:p>
          <a:p>
            <a:pPr lvl="2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  <a:latin typeface="Consolas" panose="020B0609020204030204" pitchFamily="49" charset="0"/>
              </a:rPr>
              <a:t>处理顶点位置、法线和纹理坐标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vertices.push_back(vertex);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  <a:latin typeface="Consolas" panose="020B0609020204030204" pitchFamily="49" charset="0"/>
              </a:rPr>
              <a:t>处理索引</a:t>
            </a:r>
            <a:endParaRPr lang="en-US" altLang="zh-CN" b="0" i="0">
              <a:solidFill>
                <a:srgbClr val="E0E2E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[...]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  <a:latin typeface="Consolas" panose="020B0609020204030204" pitchFamily="49" charset="0"/>
              </a:rPr>
              <a:t>处理材质</a:t>
            </a:r>
            <a:endParaRPr lang="en-US" altLang="zh-CN" b="0" i="0">
              <a:solidFill>
                <a:srgbClr val="6B739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(mesh-&gt;mMaterialIndex &gt;=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[...]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Mesh(vertices, indices, textures);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30800" y="8886555"/>
            <a:ext cx="506476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QVector3D</a:t>
            </a:r>
            <a:r>
              <a:rPr lang="en-US" altLang="zh-CN">
                <a:solidFill>
                  <a:srgbClr val="800080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vector.setX(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mesh-&gt;mVertices[i].x);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vector.setY(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mVertices[i].y);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vector.setZ(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mVertices[i].z);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cs typeface="Calibri" panose="020F0502020204030204" pitchFamily="34" charset="0"/>
              </a:rPr>
              <a:t>Position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vector.setX(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mesh-&gt;mNormals[i].x);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vector.setY(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mesh-&gt;mNormals[i].y);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vector.setZ(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mesh-&gt;mNormals[i].z);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  <a:cs typeface="Calibri" panose="020F0502020204030204" pitchFamily="34" charset="0"/>
              </a:rPr>
              <a:t>Normal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= </a:t>
            </a:r>
            <a:r>
              <a:rPr lang="en-US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; </a:t>
            </a:r>
          </a:p>
          <a:p>
            <a:endParaRPr lang="en-US" altLang="zh-CN" b="0" i="0">
              <a:solidFill>
                <a:srgbClr val="E0E2E4"/>
              </a:solidFill>
              <a:effectLst/>
              <a:cs typeface="Calibri" panose="020F0502020204030204" pitchFamily="34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])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6B7394"/>
                </a:solidFill>
                <a:effectLst/>
                <a:latin typeface="Consolas" panose="020B0609020204030204" pitchFamily="49" charset="0"/>
              </a:rPr>
              <a:t>有纹理坐标？</a:t>
            </a:r>
            <a:endParaRPr lang="en-US" altLang="zh-CN" b="0" i="0">
              <a:solidFill>
                <a:srgbClr val="6B739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{ 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QVector2D 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vec;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vec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vector.setX(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][i].x);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vec</a:t>
            </a:r>
            <a:r>
              <a:rPr lang="en-US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.</a:t>
            </a:r>
            <a:r>
              <a:rPr lang="en-US" altLang="zh-CN"/>
              <a:t>vector.setY(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mesh-&gt;mTextureCoords[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][i].y); vertex.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TexCoords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= vec;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else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vertex.TexCoords = </a:t>
            </a:r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QVector2D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zh-CN" altLang="en-US">
              <a:cs typeface="Calibri" panose="020F050202020403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52320" y="9509760"/>
            <a:ext cx="307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11884" y="815528"/>
            <a:ext cx="887340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mesh-&gt;mNumFaces; i++)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aiFace face = mesh-&gt;mFaces[i];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j &lt; face.mNumIndices; j++)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indices.push_back(face.mIndices[j]);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884" y="2368716"/>
            <a:ext cx="876923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(mesh-&gt;mMaterialIndex &gt;=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aiMaterial *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scene-&gt;mMaterials[mesh-&gt;mMaterialIndex];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diffuseMaps =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loadMaterialTextures(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aiTextureType_DIFFUSE,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textures.insert(textures.end(), diffuseMaps.begin(), diffuseMaps.end());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specularMaps = </a:t>
            </a:r>
          </a:p>
          <a:p>
            <a:pPr lvl="1"/>
            <a:r>
              <a:rPr lang="en-US" altLang="zh-CN">
                <a:solidFill>
                  <a:srgbClr val="E0E2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loadMaterialTextures(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aiTextureType_SPECULAR,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"texture_specular"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textures.insert(textures.end(), specularMaps.begin(), specularMaps.end());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02613" y="815528"/>
            <a:ext cx="1182675" cy="472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索引</a:t>
            </a:r>
          </a:p>
        </p:txBody>
      </p:sp>
      <p:sp>
        <p:nvSpPr>
          <p:cNvPr id="11" name="矩形 10"/>
          <p:cNvSpPr/>
          <p:nvPr/>
        </p:nvSpPr>
        <p:spPr>
          <a:xfrm>
            <a:off x="8398441" y="2356448"/>
            <a:ext cx="1182675" cy="472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材质纹理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0069" y="7370827"/>
            <a:ext cx="900136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mat-&gt;GetTextureCount(type);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aiString str;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mat-&gt;GetTexture(type, i, &amp;str);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 texture;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texture.id = TextureFromFile(str.C_Str(), directory);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texture.type = typeName;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texture.path = str.</a:t>
            </a:r>
            <a:r>
              <a:rPr lang="en-US" altLang="zh-CN">
                <a:highlight>
                  <a:srgbClr val="800000"/>
                </a:highlight>
              </a:rPr>
              <a:t>.C_Str()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textures.push_back(texture);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068" y="11261136"/>
            <a:ext cx="900136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 int </a:t>
            </a:r>
            <a:r>
              <a:rPr lang="en-US" altLang="zh-CN" i="0">
                <a:effectLst/>
              </a:rPr>
              <a:t>Model::TextureFromFile(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 char </a:t>
            </a:r>
            <a:r>
              <a:rPr lang="en-US" altLang="zh-CN" i="0">
                <a:effectLst/>
              </a:rPr>
              <a:t>*path, 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 string </a:t>
            </a:r>
            <a:r>
              <a:rPr lang="en-US" altLang="zh-CN" i="0">
                <a:effectLst/>
              </a:rPr>
              <a:t>&amp;directory){</a:t>
            </a: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altLang="zh-CN" i="0">
                <a:effectLst/>
              </a:rPr>
              <a:t>filename = string(path);</a:t>
            </a:r>
          </a:p>
          <a:p>
            <a:r>
              <a:rPr lang="en-US" altLang="zh-CN" i="0">
                <a:effectLst/>
              </a:rPr>
              <a:t>    filename = directory + '/' + filename;</a:t>
            </a:r>
          </a:p>
          <a:p>
            <a:endParaRPr lang="en-US" altLang="zh-CN" i="0">
              <a:effectLst/>
            </a:endParaRP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QOpenGLTexture</a:t>
            </a:r>
            <a:r>
              <a:rPr lang="en-US" altLang="zh-CN" i="0">
                <a:solidFill>
                  <a:srgbClr val="0070C0"/>
                </a:solidFill>
                <a:effectLst/>
              </a:rPr>
              <a:t> </a:t>
            </a:r>
            <a:r>
              <a:rPr lang="en-US" altLang="zh-CN" i="0">
                <a:effectLst/>
              </a:rPr>
              <a:t>* texture=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altLang="zh-CN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QOpenGLTexture</a:t>
            </a:r>
            <a:r>
              <a:rPr lang="en-US" altLang="zh-CN" i="0">
                <a:effectLst/>
              </a:rPr>
              <a:t>(</a:t>
            </a:r>
            <a:r>
              <a:rPr lang="en-US" altLang="zh-CN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QImage</a:t>
            </a:r>
            <a:r>
              <a:rPr lang="en-US" altLang="zh-CN" i="0">
                <a:effectLst/>
              </a:rPr>
              <a:t>(filename.c_str()).mirrored());</a:t>
            </a: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i="0">
                <a:effectLst/>
              </a:rPr>
              <a:t>(texture==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altLang="zh-CN" i="0">
                <a:effectLst/>
              </a:rPr>
              <a:t>) qDebug()&lt;&lt;"texture is NULL";</a:t>
            </a: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US" altLang="zh-CN" i="0">
                <a:effectLst/>
              </a:rPr>
              <a:t> qDebug()&lt;&lt;filename.c_str()&lt;&lt;"loaded";</a:t>
            </a:r>
          </a:p>
          <a:p>
            <a:endParaRPr lang="en-US" altLang="zh-CN" i="0">
              <a:effectLst/>
            </a:endParaRPr>
          </a:p>
          <a:p>
            <a:r>
              <a:rPr lang="en-US" altLang="zh-CN" i="0">
                <a:effectLst/>
              </a:rPr>
              <a:t>   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altLang="zh-CN" i="0">
                <a:effectLst/>
              </a:rPr>
              <a:t>texture-&gt;textureId();</a:t>
            </a:r>
          </a:p>
          <a:p>
            <a:r>
              <a:rPr lang="en-US" altLang="zh-CN" i="0">
                <a:effectLst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B15950-F47D-4974-A97E-68838CBF5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8" y="4655675"/>
            <a:ext cx="7112883" cy="2616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63240" y="3385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重大优化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8360" y="8567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大多数场景都会在多个网格中重用部分纹理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308" y="1226066"/>
            <a:ext cx="9259411" cy="9510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 {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path;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we store the path of the texture to compare with other textures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textures_loaded; </a:t>
            </a:r>
          </a:p>
          <a:p>
            <a:endParaRPr lang="en-US" altLang="zh-CN">
              <a:solidFill>
                <a:srgbClr val="E0E2E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loadMaterialTextures(aiMaterial *mat, aiTextureType type,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typeName)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&lt;Texture&gt; textures;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mat-&gt;GetTextureCount(type); i++) {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aiString str;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mat-&gt;GetTexture(type, i, &amp;str);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skip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j &lt; textures_loaded.size(); j++) { </a:t>
            </a:r>
          </a:p>
          <a:p>
            <a:pPr lvl="3"/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altLang="zh-CN" b="0" i="0">
                <a:solidFill>
                  <a:srgbClr val="8CBBAD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(textures_loaded[j].path.data(), str.C_Str()) ==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textures.push_back(textures_loaded[j]);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skip = 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3"/>
            <a:r>
              <a:rPr lang="en-US" altLang="zh-CN">
                <a:solidFill>
                  <a:srgbClr val="E0E2E4"/>
                </a:solidFill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b="1" i="0">
                <a:solidFill>
                  <a:srgbClr val="93C763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2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(!skip) { </a:t>
            </a:r>
          </a:p>
          <a:p>
            <a:pPr lvl="3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if texture hasn't been loaded already, load it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 texture;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texture.id = TextureFromFile(str.C_Str(), directory);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texture.type = typeName;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texture.path = str.C_Str();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textures.push_back(texture); </a:t>
            </a:r>
          </a:p>
          <a:p>
            <a:pPr lvl="3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textures_loaded.push_back(texture);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add to loaded textures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textures;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D86201-5A61-4CCE-A986-187A9F40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923" y="901316"/>
            <a:ext cx="2822357" cy="22657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4F6C69-CF6C-4898-BD56-D32FC4492E99}"/>
              </a:ext>
            </a:extLst>
          </p:cNvPr>
          <p:cNvSpPr/>
          <p:nvPr/>
        </p:nvSpPr>
        <p:spPr>
          <a:xfrm>
            <a:off x="854237" y="901316"/>
            <a:ext cx="5719957" cy="159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QOpenGLShaderProgram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&amp;shader)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unsigned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i++)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meshes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[i].Draw(shader);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748E08-EACD-44EB-B041-4405914F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23" y="3515360"/>
            <a:ext cx="2868775" cy="22657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D68299-9DC9-43D5-912B-6D2E36032777}"/>
              </a:ext>
            </a:extLst>
          </p:cNvPr>
          <p:cNvSpPr/>
          <p:nvPr/>
        </p:nvSpPr>
        <p:spPr>
          <a:xfrm>
            <a:off x="854237" y="2882516"/>
            <a:ext cx="5719957" cy="159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QOpenGLShaderProgram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&amp;shader)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for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unsigned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meshes</a:t>
            </a:r>
            <a:r>
              <a:rPr lang="en-US" altLang="zh-CN" sz="2000"/>
              <a:t>.size()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i++)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meshes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[i].Draw(shader);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A161774-6780-4B39-875C-F5B9C528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23" y="6200808"/>
            <a:ext cx="5719957" cy="29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4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BD65D0-0AE7-4001-9929-A4F0A1DCC2BD}"/>
              </a:ext>
            </a:extLst>
          </p:cNvPr>
          <p:cNvSpPr/>
          <p:nvPr/>
        </p:nvSpPr>
        <p:spPr>
          <a:xfrm>
            <a:off x="633889" y="6836371"/>
            <a:ext cx="9540240" cy="3121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::loadModel(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path)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!=</a:t>
            </a:r>
            <a:r>
              <a:rPr lang="en-US" altLang="zh-CN">
                <a:solidFill>
                  <a:srgbClr val="000080"/>
                </a:solidFill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delete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NULL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makeCurrent();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QOpenGLContext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::currentContext()&gt;versionFunctions&lt;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&gt;()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,path.c_str());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doneCurrent();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64400E-C2FE-4191-BD42-4199E1287FFA}"/>
              </a:ext>
            </a:extLst>
          </p:cNvPr>
          <p:cNvSpPr/>
          <p:nvPr/>
        </p:nvSpPr>
        <p:spPr>
          <a:xfrm>
            <a:off x="633889" y="4393684"/>
            <a:ext cx="9540240" cy="2288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&lt;QFileDialog&gt;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MainWindow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::on_actModelLoading_triggered()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QFileDialog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::getOpenFileName(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"选择模型"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				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"OBJ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(*.obj);;FBX(*.fbx);;ALL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FILES(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*.*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-&gt;loadModel(str.</a:t>
            </a:r>
            <a:r>
              <a:rPr kumimoji="0" lang="zh-CN" altLang="zh-CN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toStdString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95F369-33C3-4ECB-8866-A7BDAFD2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46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24B696-DC6B-4048-B02C-C768FF201A62}"/>
              </a:ext>
            </a:extLst>
          </p:cNvPr>
          <p:cNvSpPr/>
          <p:nvPr/>
        </p:nvSpPr>
        <p:spPr>
          <a:xfrm>
            <a:off x="633889" y="10729082"/>
            <a:ext cx="9540240" cy="2453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AXBOpemglWidget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::CameraPosInit(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modelMaxY,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modelMinY)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temp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viewInitPos;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_hight=modelMaxY-modelMinY;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temp.setZ(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*_hight);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(modelMinY&gt;=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temp.setY(_hight/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return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temp;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EBC8139-EF85-4A4A-AADB-B55EADFC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40" y="1131501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D58002D-D911-47B9-B78E-370C7665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9" y="903724"/>
            <a:ext cx="6455345" cy="330962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C8CD539-CBEE-4C9B-9AF4-02BC0C4DF21B}"/>
              </a:ext>
            </a:extLst>
          </p:cNvPr>
          <p:cNvSpPr/>
          <p:nvPr/>
        </p:nvSpPr>
        <p:spPr>
          <a:xfrm>
            <a:off x="7322852" y="903724"/>
            <a:ext cx="2773648" cy="3362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通过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Qt UI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，选择模型文件并加载模型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根据模型大小调整</a:t>
            </a:r>
            <a:r>
              <a:rPr lang="en-US" altLang="zh-CN">
                <a:solidFill>
                  <a:schemeClr val="tx1"/>
                </a:solidFill>
                <a:latin typeface="+mn-ea"/>
              </a:rPr>
              <a:t>Camera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位置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加载模型时获取模型大小</a:t>
            </a:r>
            <a:endParaRPr lang="en-US" altLang="zh-CN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+mn-ea"/>
              </a:rPr>
              <a:t>调整空格键，回到原位功能</a:t>
            </a:r>
            <a:endParaRPr lang="en-US" altLang="zh-CN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D4ACCC-3C01-4284-9D93-53773CE0EBDE}"/>
              </a:ext>
            </a:extLst>
          </p:cNvPr>
          <p:cNvSpPr/>
          <p:nvPr/>
        </p:nvSpPr>
        <p:spPr>
          <a:xfrm>
            <a:off x="633889" y="10141865"/>
            <a:ext cx="9540240" cy="403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Key_Space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=CameraPosInit(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m_maxY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m_minY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06B5F6-F64E-4F6D-AD1C-4388BB0A22CC}"/>
              </a:ext>
            </a:extLst>
          </p:cNvPr>
          <p:cNvSpPr txBox="1"/>
          <p:nvPr/>
        </p:nvSpPr>
        <p:spPr>
          <a:xfrm>
            <a:off x="2359819" y="354052"/>
            <a:ext cx="535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rgbClr val="FFC000"/>
                </a:solidFill>
              </a:rPr>
              <a:t>Qt UI</a:t>
            </a:r>
            <a:r>
              <a:rPr lang="zh-CN" altLang="en-US" b="1">
                <a:solidFill>
                  <a:srgbClr val="FFC000"/>
                </a:solidFill>
              </a:rPr>
              <a:t>加载模型</a:t>
            </a:r>
          </a:p>
        </p:txBody>
      </p:sp>
    </p:spTree>
    <p:extLst>
      <p:ext uri="{BB962C8B-B14F-4D97-AF65-F5344CB8AC3E}">
        <p14:creationId xmlns:p14="http://schemas.microsoft.com/office/powerpoint/2010/main" val="3685961136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1213</TotalTime>
  <Words>1697</Words>
  <Application>Microsoft Office PowerPoint</Application>
  <PresentationFormat>自定义</PresentationFormat>
  <Paragraphs>202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 Unicode MS</vt:lpstr>
      <vt:lpstr>Gudea</vt:lpstr>
      <vt:lpstr>等线</vt:lpstr>
      <vt:lpstr>华文琥珀</vt:lpstr>
      <vt:lpstr>宋体</vt:lpstr>
      <vt:lpstr>微软雅黑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1689</cp:revision>
  <dcterms:created xsi:type="dcterms:W3CDTF">2020-06-26T01:00:00Z</dcterms:created>
  <dcterms:modified xsi:type="dcterms:W3CDTF">2021-10-17T14:16:53Z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