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801-7E84-4D61-8F68-F2448DD4F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0994-E629-404C-AEFF-5D387808A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A665-866F-4CDC-A6BC-E271328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E421-75CB-41E8-B003-BD8EA97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62FD-4B2E-477D-AAE4-2103FC75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1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D765-B7F0-4787-973A-44630B63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6750D-B355-4AE4-B5BE-84A493F38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3B00-4494-4A60-A38B-380BB57D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02ED-A7B0-4AFD-8A01-671D823E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F15B-65D6-481B-86E1-A1FFAED8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358-466E-41A7-B462-B8CED1158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C17D5-B23F-4DFF-97A9-87DBEC8C5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6FA1-10AF-43C1-AD8E-B0F8D545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B8D1-5EA2-4B57-998A-5AA3B94C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3F62-83FC-4412-8083-063EED0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231F-8CF4-4675-A7EF-64EB996A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B4FC-6A81-4EAE-9C02-C6146CF2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4261-46E3-4EF8-918D-BD6BD153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9A77-4891-45B8-9A86-7E1C4050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3AD6-A442-454C-8C34-C29A9846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C500-CA47-4AFA-B552-D804C34F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29B6-3D80-45A6-88DE-1FD96E15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AFC0-4A0B-470C-9661-135B00CD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82DC-44DA-46AA-9F89-C41FA0BC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4C4A-FCF9-4523-9240-05C86396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673C-D477-4940-8828-EC455E14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03D0-92E6-4B86-AA99-62A6ACF31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2D4A5-08D5-4469-A617-9CECF23C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09C27-B2A0-47EB-8430-B8C459DA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5678-64AF-46DA-AF2D-D0CDF003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1E23B-4363-41F0-A55A-997E4816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A0C5-312B-4B66-8330-2D5FBB17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FB94-CBA2-4F45-B765-653B0377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17807-956C-4C0B-9BCC-A62E9D0A3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BC93-6B9C-413E-9D4C-7C5AF6F6B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E3473-4AE6-4FEB-839D-8E869230B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B795F-45B6-4B3F-A64F-0F541934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BEE84-6E90-42D9-86A4-046A0FD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825D4-61E3-44DB-AE44-59714B83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41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7853-4ED2-49BB-9A29-E48AD74D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4E893-2E43-49E4-9E51-A1C3953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34613-524E-4944-B98A-5E08086F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E2919-1923-4218-B725-51E8C04D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7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98E01-3D76-4BF3-A9BD-FEF8AD67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2EA55-339C-420C-97B3-68BC40E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F93AC-F91A-4A9D-A05D-9BD5BA4F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8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06C3-DB66-408E-87B2-68F995A8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ABD7-1160-4572-96BE-DCC005FD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5A0F-F9FB-4AF4-B752-7E5F6BB10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73DB3-DDD8-46D4-9906-8D34F2EB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8575-DDE1-4164-A7A9-F7D069E0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2B474-0D36-4535-A58C-B4CA5FC2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256-8B2F-4D18-A8F2-24B75D4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0D541-68D3-4436-AB9E-9015C560A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F58DC-270C-4058-A84B-BEAA8041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0E9DC-3B66-43AB-8223-1EE5222D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BC9C-F39B-4BA8-BA8B-0EF0AD6A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CDF6-780D-4C94-9872-C7EA707C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0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28DEE-7F4C-4E5B-9317-12F1084D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C6B7-B923-43B6-8974-85A7044C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E77C-0681-40B2-8668-0906252F7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6BD5-7A69-4801-9B78-38532BC1A557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E11A-958D-4EB8-A6E0-1980D4D16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8A39-2B11-4363-9698-E6D99F420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35D7E-6CA1-438D-9652-4887C65D4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ics.yale.edu/sites/default/files/files/Faculty/Tsyvinski/cryptoreturns%208-7-201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B16D-1A96-4ADF-B242-7084A5B91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5003: Big Data </a:t>
            </a:r>
            <a:r>
              <a:rPr lang="fr-FR" dirty="0" err="1"/>
              <a:t>Computing</a:t>
            </a:r>
            <a:br>
              <a:rPr lang="fr-FR" dirty="0"/>
            </a:br>
            <a:r>
              <a:rPr lang="fr-FR" dirty="0"/>
              <a:t>Group 14</a:t>
            </a:r>
            <a:br>
              <a:rPr lang="fr-FR" dirty="0"/>
            </a:br>
            <a:r>
              <a:rPr lang="fr-FR" dirty="0" err="1"/>
              <a:t>Statistical</a:t>
            </a:r>
            <a:r>
              <a:rPr lang="fr-FR" dirty="0"/>
              <a:t> Factor </a:t>
            </a:r>
            <a:r>
              <a:rPr lang="fr-FR" dirty="0" err="1"/>
              <a:t>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EFFBE-B3A7-491F-9F78-A2F77F16B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1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DCAF-8B92-48AB-9B75-8D4BE20D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 at Risk </a:t>
            </a:r>
            <a:r>
              <a:rPr lang="fr-FR" dirty="0" err="1"/>
              <a:t>Decomposition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4AA4-635F-49F5-8A6E-9BFDF427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D5EF6-12EE-4C53-A09E-9BC78970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1538288"/>
            <a:ext cx="5362575" cy="47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B5FE-06DC-4E62-9B4E-AEE28632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Enhancement</a:t>
            </a:r>
            <a:r>
              <a:rPr lang="fr-F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D01A-EDAD-4368-B5C8-DA491700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Spark streaming </a:t>
            </a:r>
            <a:endParaRPr lang="en-GB" dirty="0"/>
          </a:p>
          <a:p>
            <a:r>
              <a:rPr lang="en-GB" dirty="0"/>
              <a:t>Sliding window directly from </a:t>
            </a:r>
            <a:r>
              <a:rPr lang="en-GB" dirty="0" err="1"/>
              <a:t>Binance</a:t>
            </a:r>
            <a:r>
              <a:rPr lang="en-GB" dirty="0"/>
              <a:t> API</a:t>
            </a:r>
          </a:p>
          <a:p>
            <a:r>
              <a:rPr lang="en-GB" dirty="0"/>
              <a:t>Aggregation of tick data on minute bar with Spark</a:t>
            </a:r>
          </a:p>
          <a:p>
            <a:r>
              <a:rPr lang="en-GB" dirty="0"/>
              <a:t>Risk management:</a:t>
            </a:r>
          </a:p>
          <a:p>
            <a:pPr lvl="1"/>
            <a:r>
              <a:rPr lang="en-GB" dirty="0"/>
              <a:t>Standard deviation decomposition</a:t>
            </a:r>
          </a:p>
          <a:p>
            <a:pPr lvl="1"/>
            <a:r>
              <a:rPr lang="en-GB" dirty="0"/>
              <a:t>Expected Shortfall</a:t>
            </a:r>
            <a:r>
              <a:rPr lang="fr-FR" dirty="0"/>
              <a:t> </a:t>
            </a:r>
            <a:r>
              <a:rPr lang="fr-FR" dirty="0" err="1"/>
              <a:t>decomposition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54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A2C-C488-45F4-A907-ADB388C1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EFBD-4C42-4464-9D99-C333CCEE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https://economics.yale.edu/sites/default/files/files/Faculty/Tsyvinski/cryptoreturns%208-7-2018.pdf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4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986E-0F6F-42B6-B1C4-9CD77892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 </a:t>
            </a:r>
            <a:r>
              <a:rPr lang="fr-FR" dirty="0" err="1"/>
              <a:t>Problem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D986CF-BDA9-41C0-A2E0-5EC58702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530" y="1926204"/>
            <a:ext cx="7210425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71032-0994-4506-9939-74068444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37" y="3655447"/>
            <a:ext cx="3362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4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2604-473E-4F51-BA2B-C22D3D29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SQL: Table </a:t>
            </a:r>
            <a:r>
              <a:rPr lang="fr-FR" dirty="0" err="1"/>
              <a:t>symbols</a:t>
            </a:r>
            <a:r>
              <a:rPr lang="fr-F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9311-8655-42A8-84B9-2156FA84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Storing</a:t>
            </a:r>
            <a:r>
              <a:rPr lang="fr-FR" dirty="0"/>
              <a:t> 20Gb of </a:t>
            </a:r>
            <a:r>
              <a:rPr lang="fr-FR" dirty="0" err="1"/>
              <a:t>raw</a:t>
            </a:r>
            <a:r>
              <a:rPr lang="fr-FR" dirty="0"/>
              <a:t> data </a:t>
            </a:r>
            <a:r>
              <a:rPr lang="fr-FR" dirty="0" err="1"/>
              <a:t>shrunk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to 14.5Gb </a:t>
            </a:r>
            <a:r>
              <a:rPr lang="fr-FR" dirty="0" err="1"/>
              <a:t>after</a:t>
            </a:r>
            <a:r>
              <a:rPr lang="fr-FR" dirty="0"/>
              <a:t> conversion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F59CA-EC18-4F23-B3BF-F8690515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7" y="2963863"/>
            <a:ext cx="1876425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E01ED-BD6A-4DCF-8328-8A40D0B2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86" y="3429000"/>
            <a:ext cx="8096250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064E75-331D-4D52-8908-2DE26AF9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866" y="1296988"/>
            <a:ext cx="2638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9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CFE0-0826-4BBA-B80B-EAEE6700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Transformation: </a:t>
            </a:r>
            <a:r>
              <a:rPr lang="fr-FR" dirty="0" err="1"/>
              <a:t>SparklyR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7F71-AE9F-42CD-BAF3-2D9EC50B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Connection to the </a:t>
            </a:r>
            <a:r>
              <a:rPr lang="fr-FR" dirty="0" err="1"/>
              <a:t>database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Why</a:t>
            </a:r>
            <a:r>
              <a:rPr lang="fr-FR" dirty="0"/>
              <a:t> R and not python?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err="1">
                <a:sym typeface="Wingdings" panose="05000000000000000000" pitchFamily="2" charset="2"/>
              </a:rPr>
              <a:t>Built-in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function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Output 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B5EC9-8118-466C-BA6A-CDC14E5E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89" y="2424339"/>
            <a:ext cx="5962650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7A0CC-FDFF-48B2-9878-566660C2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89" y="3842203"/>
            <a:ext cx="5974282" cy="628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E6790-1ABD-4182-8F81-797FF81D7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932" y="4955381"/>
            <a:ext cx="7810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2B63-FEBE-4F13-8B5B-0F7E491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encountered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FB9E-AB24-4C57-B3F8-611463B0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Driver options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Domain </a:t>
            </a:r>
            <a:r>
              <a:rPr lang="fr-FR" dirty="0" err="1"/>
              <a:t>knowledge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 </a:t>
            </a:r>
            <a:r>
              <a:rPr lang="fr-FR" dirty="0" err="1">
                <a:sym typeface="Wingdings" panose="05000000000000000000" pitchFamily="2" charset="2"/>
              </a:rPr>
              <a:t>Aggregation</a:t>
            </a:r>
            <a:r>
              <a:rPr lang="fr-FR" dirty="0">
                <a:sym typeface="Wingdings" panose="05000000000000000000" pitchFamily="2" charset="2"/>
              </a:rPr>
              <a:t> of 1min bar to 1hour bar due to </a:t>
            </a:r>
            <a:r>
              <a:rPr lang="fr-FR" dirty="0" err="1">
                <a:sym typeface="Wingdings" panose="05000000000000000000" pitchFamily="2" charset="2"/>
              </a:rPr>
              <a:t>low</a:t>
            </a:r>
            <a:r>
              <a:rPr lang="fr-FR" dirty="0">
                <a:sym typeface="Wingdings" panose="05000000000000000000" pitchFamily="2" charset="2"/>
              </a:rPr>
              <a:t> factor 			contribution </a:t>
            </a:r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2E1A6-493F-473D-81D9-D6FE9095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39" y="1877786"/>
            <a:ext cx="554355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CCC28-22BC-425B-B83E-EAC18C4E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96" y="3197907"/>
            <a:ext cx="5516093" cy="5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960A-A42C-4F7A-9470-98B0DEF0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High Frequency Financial Risk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213E-3666-4532-8242-A1D89B2B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Recent</a:t>
            </a:r>
            <a:r>
              <a:rPr lang="fr-FR" dirty="0"/>
              <a:t> package </a:t>
            </a:r>
            <a:r>
              <a:rPr lang="fr-FR" dirty="0" err="1"/>
              <a:t>development</a:t>
            </a:r>
            <a:r>
              <a:rPr lang="fr-FR" dirty="0"/>
              <a:t> in R (</a:t>
            </a:r>
            <a:r>
              <a:rPr lang="fr-FR" dirty="0" err="1"/>
              <a:t>factorAnalytics</a:t>
            </a:r>
            <a:r>
              <a:rPr lang="fr-FR" dirty="0"/>
              <a:t>) </a:t>
            </a:r>
            <a:r>
              <a:rPr lang="fr-FR" dirty="0" err="1"/>
              <a:t>implemented</a:t>
            </a:r>
            <a:r>
              <a:rPr lang="fr-FR" dirty="0"/>
              <a:t> in </a:t>
            </a:r>
            <a:r>
              <a:rPr lang="fr-FR" dirty="0" err="1"/>
              <a:t>Pyspark</a:t>
            </a:r>
            <a:endParaRPr lang="fr-FR" dirty="0"/>
          </a:p>
          <a:p>
            <a:r>
              <a:rPr lang="fr-FR" dirty="0" err="1"/>
              <a:t>Regress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cryptocurrency</a:t>
            </a:r>
            <a:r>
              <a:rPr lang="fr-FR" dirty="0"/>
              <a:t> return times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PCA </a:t>
            </a:r>
            <a:r>
              <a:rPr lang="fr-FR" dirty="0" err="1"/>
              <a:t>factors</a:t>
            </a:r>
            <a:r>
              <a:rPr lang="en-GB" dirty="0"/>
              <a:t> of every stock in the universe</a:t>
            </a:r>
            <a:endParaRPr lang="fr-FR" dirty="0"/>
          </a:p>
          <a:p>
            <a:r>
              <a:rPr lang="fr-FR" dirty="0"/>
              <a:t>Our </a:t>
            </a:r>
            <a:r>
              <a:rPr lang="fr-FR" dirty="0" err="1"/>
              <a:t>function</a:t>
            </a:r>
            <a:r>
              <a:rPr lang="fr-FR" dirty="0"/>
              <a:t> can </a:t>
            </a:r>
            <a:r>
              <a:rPr lang="fr-FR" dirty="0" err="1"/>
              <a:t>yield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cryptocurrency</a:t>
            </a:r>
            <a:r>
              <a:rPr lang="fr-FR" dirty="0"/>
              <a:t> can </a:t>
            </a:r>
            <a:r>
              <a:rPr lang="fr-FR" dirty="0" err="1"/>
              <a:t>minimize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value at </a:t>
            </a:r>
            <a:r>
              <a:rPr lang="fr-FR" dirty="0" err="1"/>
              <a:t>risk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 as: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05821-72E3-4768-9A05-7AAD8281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4244975"/>
            <a:ext cx="38290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2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B9B1-895D-4E4B-B240-F712C42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Crypto </a:t>
            </a:r>
            <a:r>
              <a:rPr lang="fr-FR" dirty="0" err="1"/>
              <a:t>returns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Matrix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01BA9-9D13-4ED1-B218-8E2448AE5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086" y="1580129"/>
            <a:ext cx="5631543" cy="4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938E-D7D8-4DB5-8381-AA1DAA9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Scree</a:t>
            </a:r>
            <a:r>
              <a:rPr lang="fr-FR" dirty="0"/>
              <a:t> Plot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77BA4-4316-4386-A9AC-11536063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46" y="1596231"/>
            <a:ext cx="6343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242-4908-43F5-A981-9456ECF0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Optimal </a:t>
            </a:r>
            <a:r>
              <a:rPr lang="fr-FR" dirty="0" err="1"/>
              <a:t>number</a:t>
            </a:r>
            <a:r>
              <a:rPr lang="fr-FR" dirty="0"/>
              <a:t> of components	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75AE-4726-4F91-891E-16C73C0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Fama French</a:t>
            </a:r>
          </a:p>
          <a:p>
            <a:r>
              <a:rPr lang="fr-FR" dirty="0" err="1"/>
              <a:t>Market</a:t>
            </a:r>
            <a:r>
              <a:rPr lang="fr-FR" dirty="0"/>
              <a:t> + Industries (BARRA model, </a:t>
            </a:r>
            <a:r>
              <a:rPr lang="fr-FR" dirty="0" err="1"/>
              <a:t>now</a:t>
            </a:r>
            <a:r>
              <a:rPr lang="fr-FR" dirty="0"/>
              <a:t> MSCI)</a:t>
            </a:r>
          </a:p>
          <a:p>
            <a:r>
              <a:rPr lang="fr-FR" dirty="0"/>
              <a:t>Momentum </a:t>
            </a:r>
            <a:r>
              <a:rPr lang="fr-FR" dirty="0" err="1"/>
              <a:t>based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no consensus,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consider</a:t>
            </a:r>
            <a:r>
              <a:rPr lang="fr-FR" dirty="0"/>
              <a:t> 5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en-GB" dirty="0"/>
              <a:t>Interpretation from academia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= Cryptocurrency Market (Index)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= Momentum based strategy</a:t>
            </a:r>
          </a:p>
        </p:txBody>
      </p:sp>
    </p:spTree>
    <p:extLst>
      <p:ext uri="{BB962C8B-B14F-4D97-AF65-F5344CB8AC3E}">
        <p14:creationId xmlns:p14="http://schemas.microsoft.com/office/powerpoint/2010/main" val="401436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202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5003: Big Data Computing Group 14 Statistical Factor Analysis</vt:lpstr>
      <vt:lpstr>Big Data Problem</vt:lpstr>
      <vt:lpstr>SQL: Table symbols </vt:lpstr>
      <vt:lpstr>Data Transformation: SparklyR</vt:lpstr>
      <vt:lpstr>Issues we encountered</vt:lpstr>
      <vt:lpstr>High Frequency Financial Risk Management</vt:lpstr>
      <vt:lpstr>Crypto returns correlation Matrix</vt:lpstr>
      <vt:lpstr>Scree Plot</vt:lpstr>
      <vt:lpstr>Optimal number of components ?</vt:lpstr>
      <vt:lpstr>Value at Risk Decomposition</vt:lpstr>
      <vt:lpstr>Enhancement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5003: Big Data Computing Group 14 Statistical Factor Analysis</dc:title>
  <dc:creator>Cyril de lavergne</dc:creator>
  <cp:lastModifiedBy>Cyril de lavergne</cp:lastModifiedBy>
  <cp:revision>25</cp:revision>
  <dcterms:created xsi:type="dcterms:W3CDTF">2019-05-05T09:02:12Z</dcterms:created>
  <dcterms:modified xsi:type="dcterms:W3CDTF">2019-05-29T13:28:12Z</dcterms:modified>
</cp:coreProperties>
</file>