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75" r:id="rId3"/>
    <p:sldId id="412" r:id="rId4"/>
    <p:sldId id="427" r:id="rId5"/>
    <p:sldId id="428" r:id="rId6"/>
    <p:sldId id="429" r:id="rId7"/>
    <p:sldId id="430" r:id="rId8"/>
    <p:sldId id="431" r:id="rId9"/>
    <p:sldId id="432" r:id="rId10"/>
    <p:sldId id="394" r:id="rId11"/>
    <p:sldId id="433" r:id="rId12"/>
    <p:sldId id="439" r:id="rId13"/>
    <p:sldId id="43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 userDrawn="1"/>
        </p:nvSpPr>
        <p:spPr>
          <a:xfrm>
            <a:off x="635" y="-5080"/>
            <a:ext cx="12184380" cy="987425"/>
          </a:xfrm>
          <a:prstGeom prst="rect">
            <a:avLst/>
          </a:prstGeom>
          <a:solidFill>
            <a:schemeClr val="tx2"/>
          </a:solidFill>
          <a:ln w="9525">
            <a:noFill/>
            <a:miter/>
          </a:ln>
        </p:spPr>
        <p:txBody>
          <a:bodyPr vert="horz" wrap="square" lIns="91440" tIns="45720" rIns="0" bIns="45720"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1" hangingPunct="1"/>
            <a:endParaRPr lang="en-US" altLang="zh-CN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77165" y="186055"/>
            <a:ext cx="11869420" cy="617220"/>
          </a:xfrm>
        </p:spPr>
        <p:txBody>
          <a:bodyPr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3430" y="695960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楷体" panose="02010609060101010101" charset="-122"/>
          <a:ea typeface="楷体" panose="0201060906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楷体" panose="02010609060101010101" charset="-122"/>
          <a:ea typeface="楷体" panose="02010609060101010101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楷体" panose="02010609060101010101" charset="-122"/>
          <a:ea typeface="楷体" panose="020106090601010101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楷体" panose="02010609060101010101" charset="-122"/>
          <a:ea typeface="楷体" panose="02010609060101010101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楷体" panose="02010609060101010101" charset="-122"/>
          <a:ea typeface="楷体" panose="02010609060101010101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楷体" panose="02010609060101010101" charset="-122"/>
          <a:ea typeface="楷体" panose="020106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0" y="2108200"/>
            <a:ext cx="12194540" cy="1998345"/>
          </a:xfrm>
          <a:prstGeom prst="rect">
            <a:avLst/>
          </a:prstGeom>
          <a:solidFill>
            <a:schemeClr val="tx2"/>
          </a:solidFill>
          <a:ln w="9525">
            <a:noFill/>
            <a:miter/>
          </a:ln>
        </p:spPr>
        <p:txBody>
          <a:bodyPr vert="horz" wrap="square" lIns="0" tIns="0" rIns="0" bIns="45720"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72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Node.js_01</a:t>
            </a:r>
            <a:endParaRPr lang="zh-CN" altLang="en-US" sz="72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405" y="371475"/>
            <a:ext cx="3133090" cy="6286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275" y="5243195"/>
            <a:ext cx="4057015" cy="11525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929245" y="6046470"/>
            <a:ext cx="2811145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dirty="0">
                <a:solidFill>
                  <a:schemeClr val="tx2"/>
                </a:solidFill>
                <a:latin typeface="楷体" panose="02010609060101010101" charset="-122"/>
                <a:ea typeface="楷体" panose="02010609060101010101" charset="-122"/>
                <a:sym typeface="微软雅黑" panose="020B0503020204020204" charset="-122"/>
              </a:rPr>
              <a:t>微信号：</a:t>
            </a:r>
            <a:r>
              <a:rPr lang="en-US" altLang="zh-CN" dirty="0">
                <a:solidFill>
                  <a:schemeClr val="tx2"/>
                </a:solidFill>
                <a:latin typeface="楷体" panose="02010609060101010101" charset="-122"/>
                <a:ea typeface="楷体" panose="02010609060101010101" charset="-122"/>
                <a:sym typeface="微软雅黑" panose="020B0503020204020204" charset="-122"/>
              </a:rPr>
              <a:t>songyin1215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824470" y="5474970"/>
            <a:ext cx="2734945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2400" dirty="0">
                <a:solidFill>
                  <a:schemeClr val="tx2"/>
                </a:solidFill>
                <a:latin typeface="楷体" panose="02010609060101010101" charset="-122"/>
                <a:ea typeface="楷体" panose="02010609060101010101" charset="-122"/>
                <a:sym typeface="微软雅黑" panose="020B0503020204020204" charset="-122"/>
              </a:rPr>
              <a:t>主讲</a:t>
            </a:r>
            <a:r>
              <a:rPr lang="en-US" altLang="x-none" sz="2400" dirty="0">
                <a:solidFill>
                  <a:schemeClr val="tx2"/>
                </a:solidFill>
                <a:latin typeface="楷体" panose="02010609060101010101" charset="-122"/>
                <a:ea typeface="楷体" panose="02010609060101010101" charset="-122"/>
                <a:sym typeface="微软雅黑" panose="020B0503020204020204" charset="-122"/>
              </a:rPr>
              <a:t>: </a:t>
            </a:r>
            <a:r>
              <a:rPr lang="zh-CN" altLang="en-US" sz="2400" dirty="0">
                <a:solidFill>
                  <a:schemeClr val="tx2"/>
                </a:solidFill>
                <a:latin typeface="楷体" panose="02010609060101010101" charset="-122"/>
                <a:ea typeface="楷体" panose="02010609060101010101" charset="-122"/>
                <a:sym typeface="微软雅黑" panose="020B0503020204020204" charset="-122"/>
              </a:rPr>
              <a:t>张松银</a:t>
            </a:r>
            <a:endParaRPr lang="zh-CN" altLang="en-US" sz="2400" dirty="0">
              <a:solidFill>
                <a:schemeClr val="tx2"/>
              </a:solidFill>
              <a:latin typeface="楷体" panose="02010609060101010101" charset="-122"/>
              <a:ea typeface="楷体" panose="02010609060101010101" charset="-122"/>
              <a:sym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6920" y="5535295"/>
            <a:ext cx="933450" cy="9334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cs typeface="宋体" panose="02010600030101010101" pitchFamily="2" charset="-122"/>
                <a:sym typeface="+mn-ea"/>
              </a:rPr>
              <a:t>2.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非阻塞I/O</a:t>
            </a:r>
            <a:endParaRPr lang="zh-CN" altLang="en-US" dirty="0">
              <a:solidFill>
                <a:schemeClr val="bg1"/>
              </a:solidFill>
              <a:cs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4555" y="2250440"/>
            <a:ext cx="10568305" cy="3489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indent="0">
              <a:lnSpc>
                <a:spcPct val="19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  <a:latin typeface="楷体" panose="02010609060101010101" charset="-122"/>
                <a:ea typeface="楷体" panose="02010609060101010101" charset="-122"/>
                <a:sym typeface="Arial" panose="020B0604020202020204" pitchFamily="34" charset="0"/>
              </a:rPr>
              <a:t>	</a:t>
            </a:r>
            <a:r>
              <a:rPr lang="zh-CN" altLang="en-US" dirty="0">
                <a:solidFill>
                  <a:schemeClr val="tx2"/>
                </a:solidFill>
                <a:latin typeface="楷体" panose="02010609060101010101" charset="-122"/>
                <a:ea typeface="楷体" panose="02010609060101010101" charset="-122"/>
                <a:sym typeface="Arial" panose="020B0604020202020204" pitchFamily="34" charset="0"/>
              </a:rPr>
              <a:t>Node.js中采用了非阻塞型I/O机制，因此在执行了访问数据库的代码之后，将立即转而执行其后面的代码，把数据库返回结果的处理代码放在回调函数中，从而提高了程序的执行效率。</a:t>
            </a:r>
            <a:endParaRPr lang="zh-CN" altLang="en-US" dirty="0">
              <a:solidFill>
                <a:schemeClr val="tx2"/>
              </a:solidFill>
              <a:latin typeface="楷体" panose="02010609060101010101" charset="-122"/>
              <a:ea typeface="楷体" panose="02010609060101010101" charset="-122"/>
              <a:sym typeface="Arial" panose="020B0604020202020204" pitchFamily="34" charset="0"/>
            </a:endParaRPr>
          </a:p>
          <a:p>
            <a:pPr lvl="0" indent="0">
              <a:lnSpc>
                <a:spcPct val="190000"/>
              </a:lnSpc>
              <a:spcBef>
                <a:spcPct val="50000"/>
              </a:spcBef>
            </a:pPr>
            <a:r>
              <a:rPr lang="zh-CN" altLang="en-US" dirty="0">
                <a:solidFill>
                  <a:schemeClr val="tx2"/>
                </a:solidFill>
                <a:latin typeface="楷体" panose="02010609060101010101" charset="-122"/>
                <a:ea typeface="楷体" panose="02010609060101010101" charset="-122"/>
                <a:sym typeface="Arial" panose="020B0604020202020204" pitchFamily="34" charset="0"/>
              </a:rPr>
              <a:t>当某个I/O执行完毕时，将以事件的形式通知执行I/O操作的线程，线程执行这个事件的回调函数。为了处理异步I/O，线程必须有事件循环，不断的检查有没有未处理的事件，依次予以处理。</a:t>
            </a:r>
            <a:endParaRPr lang="zh-CN" altLang="en-US" dirty="0">
              <a:solidFill>
                <a:schemeClr val="tx2"/>
              </a:solidFill>
              <a:latin typeface="楷体" panose="02010609060101010101" charset="-122"/>
              <a:ea typeface="楷体" panose="02010609060101010101" charset="-122"/>
              <a:sym typeface="Arial" panose="020B0604020202020204" pitchFamily="34" charset="0"/>
            </a:endParaRPr>
          </a:p>
          <a:p>
            <a:pPr lvl="0" indent="0">
              <a:lnSpc>
                <a:spcPct val="190000"/>
              </a:lnSpc>
              <a:spcBef>
                <a:spcPct val="50000"/>
              </a:spcBef>
            </a:pPr>
            <a:r>
              <a:rPr lang="zh-CN" altLang="en-US" dirty="0">
                <a:solidFill>
                  <a:schemeClr val="tx2"/>
                </a:solidFill>
                <a:latin typeface="楷体" panose="02010609060101010101" charset="-122"/>
                <a:ea typeface="楷体" panose="02010609060101010101" charset="-122"/>
                <a:sym typeface="Arial" panose="020B0604020202020204" pitchFamily="34" charset="0"/>
              </a:rPr>
              <a:t>阻塞模式下，一个线程只能处理一项任务，要想提高吞吐量必须通过多线程。而非阻塞模式下，一个线程永远在执行计算操作，这个线程的CPU核心利用率永远是100%。</a:t>
            </a:r>
            <a:endParaRPr lang="zh-CN" altLang="en-US" dirty="0">
              <a:solidFill>
                <a:schemeClr val="tx2"/>
              </a:solidFill>
              <a:latin typeface="楷体" panose="02010609060101010101" charset="-122"/>
              <a:ea typeface="楷体" panose="02010609060101010101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cs typeface="宋体" panose="02010600030101010101" pitchFamily="2" charset="-122"/>
                <a:sym typeface="+mn-ea"/>
              </a:rPr>
              <a:t>3.</a:t>
            </a:r>
            <a:r>
              <a:rPr lang="zh-CN" altLang="en-US">
                <a:cs typeface="宋体" panose="02010600030101010101" pitchFamily="2" charset="-122"/>
                <a:sym typeface="+mn-ea"/>
              </a:rPr>
              <a:t>事件驱动</a:t>
            </a:r>
            <a:endParaRPr lang="zh-CN" altLang="en-US"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3" name="图片 2" descr="4604499cdc65ce4fb600cbeace2357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5560" y="1748155"/>
            <a:ext cx="4049395" cy="45231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cs typeface="宋体" panose="02010600030101010101" pitchFamily="2" charset="-122"/>
                <a:sym typeface="+mn-ea"/>
              </a:rPr>
              <a:t>同步式IO与异步式IO区别</a:t>
            </a:r>
            <a:endParaRPr>
              <a:cs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6400" y="1343660"/>
            <a:ext cx="11455400" cy="4696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80000"/>
              </a:lnSpc>
            </a:pPr>
            <a:r>
              <a:rPr lang="zh-CN" altLang="en-US" sz="2400">
                <a:solidFill>
                  <a:schemeClr val="tx2"/>
                </a:solidFill>
                <a:latin typeface="楷体" panose="02010609060101010101" charset="-122"/>
                <a:ea typeface="楷体" panose="02010609060101010101" charset="-122"/>
              </a:rPr>
              <a:t>同步式IO(阻塞式)</a:t>
            </a:r>
            <a:r>
              <a:rPr lang="en-US" altLang="zh-CN" sz="2400">
                <a:solidFill>
                  <a:schemeClr val="tx2"/>
                </a:solidFill>
                <a:latin typeface="楷体" panose="02010609060101010101" charset="-122"/>
                <a:ea typeface="楷体" panose="02010609060101010101" charset="-122"/>
              </a:rPr>
              <a:t>				           </a:t>
            </a:r>
            <a:r>
              <a:rPr lang="zh-CN" altLang="en-US" sz="2400">
                <a:solidFill>
                  <a:schemeClr val="tx2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异步式IO(非阻塞)</a:t>
            </a:r>
            <a:r>
              <a:rPr lang="zh-CN" altLang="en-US" sz="2400">
                <a:solidFill>
                  <a:schemeClr val="tx2"/>
                </a:solidFill>
                <a:latin typeface="楷体" panose="02010609060101010101" charset="-122"/>
                <a:ea typeface="楷体" panose="02010609060101010101" charset="-122"/>
              </a:rPr>
              <a:t>               </a:t>
            </a:r>
            <a:endParaRPr lang="zh-CN" altLang="en-US" sz="2400">
              <a:solidFill>
                <a:schemeClr val="tx2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2400">
                <a:solidFill>
                  <a:schemeClr val="tx2"/>
                </a:solidFill>
                <a:latin typeface="楷体" panose="02010609060101010101" charset="-122"/>
                <a:ea typeface="楷体" panose="02010609060101010101" charset="-122"/>
              </a:rPr>
              <a:t>利用多线程提供吞吐量                  </a:t>
            </a:r>
            <a:r>
              <a:rPr lang="en-US" altLang="zh-CN" sz="2400">
                <a:solidFill>
                  <a:schemeClr val="tx2"/>
                </a:solidFill>
                <a:latin typeface="楷体" panose="02010609060101010101" charset="-122"/>
                <a:ea typeface="楷体" panose="02010609060101010101" charset="-122"/>
              </a:rPr>
              <a:t>	     </a:t>
            </a:r>
            <a:r>
              <a:rPr lang="zh-CN" altLang="en-US" sz="2400">
                <a:solidFill>
                  <a:schemeClr val="tx2"/>
                </a:solidFill>
                <a:latin typeface="楷体" panose="02010609060101010101" charset="-122"/>
                <a:ea typeface="楷体" panose="02010609060101010101" charset="-122"/>
              </a:rPr>
              <a:t>单线程即可实现高吞吐量</a:t>
            </a:r>
            <a:endParaRPr lang="zh-CN" altLang="en-US" sz="2400">
              <a:solidFill>
                <a:schemeClr val="tx2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2400">
                <a:solidFill>
                  <a:schemeClr val="tx2"/>
                </a:solidFill>
                <a:latin typeface="楷体" panose="02010609060101010101" charset="-122"/>
                <a:ea typeface="楷体" panose="02010609060101010101" charset="-122"/>
              </a:rPr>
              <a:t>通过事件片分割和线程调度利用多核CPU            通过功能划分利用多核</a:t>
            </a:r>
            <a:endParaRPr lang="zh-CN" altLang="en-US" sz="2400">
              <a:solidFill>
                <a:schemeClr val="tx2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2400">
                <a:solidFill>
                  <a:schemeClr val="tx2"/>
                </a:solidFill>
                <a:latin typeface="楷体" panose="02010609060101010101" charset="-122"/>
                <a:ea typeface="楷体" panose="02010609060101010101" charset="-122"/>
              </a:rPr>
              <a:t>需要由操作系统调度多线程使用多核CPU            可以将单线程绑定到单核CPU</a:t>
            </a:r>
            <a:endParaRPr lang="zh-CN" altLang="en-US" sz="2400">
              <a:solidFill>
                <a:schemeClr val="tx2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2400">
                <a:solidFill>
                  <a:schemeClr val="tx2"/>
                </a:solidFill>
                <a:latin typeface="楷体" panose="02010609060101010101" charset="-122"/>
                <a:ea typeface="楷体" panose="02010609060101010101" charset="-122"/>
              </a:rPr>
              <a:t>难以充分利用CPU资源                            可以充分利用CPU资源</a:t>
            </a:r>
            <a:endParaRPr lang="zh-CN" altLang="en-US" sz="2400">
              <a:solidFill>
                <a:schemeClr val="tx2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2400">
                <a:solidFill>
                  <a:schemeClr val="tx2"/>
                </a:solidFill>
                <a:latin typeface="楷体" panose="02010609060101010101" charset="-122"/>
                <a:ea typeface="楷体" panose="02010609060101010101" charset="-122"/>
              </a:rPr>
              <a:t>内存轨迹大，数据局部性弱                       内存轨迹小，数据局部性强    </a:t>
            </a:r>
            <a:endParaRPr lang="zh-CN" altLang="en-US" sz="2400">
              <a:solidFill>
                <a:schemeClr val="tx2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2400">
                <a:solidFill>
                  <a:schemeClr val="tx2"/>
                </a:solidFill>
                <a:latin typeface="楷体" panose="02010609060101010101" charset="-122"/>
                <a:ea typeface="楷体" panose="02010609060101010101" charset="-122"/>
              </a:rPr>
              <a:t>符合线性的编程思维                             不符合传统编程思维</a:t>
            </a:r>
            <a:endParaRPr lang="zh-CN" altLang="en-US" sz="2400">
              <a:solidFill>
                <a:schemeClr val="tx2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800"/>
              <a:t>课程大纲</a:t>
            </a:r>
            <a:endParaRPr lang="zh-CN" altLang="en-US" sz="4800"/>
          </a:p>
        </p:txBody>
      </p:sp>
      <p:sp>
        <p:nvSpPr>
          <p:cNvPr id="4" name="文本框 3"/>
          <p:cNvSpPr txBox="1"/>
          <p:nvPr/>
        </p:nvSpPr>
        <p:spPr>
          <a:xfrm>
            <a:off x="976630" y="1708785"/>
            <a:ext cx="10534650" cy="42595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00050" indent="-400050">
              <a:lnSpc>
                <a:spcPct val="190000"/>
              </a:lnSpc>
              <a:buFont typeface="+mj-ea"/>
              <a:buAutoNum type="ea1JpnChsDbPeriod"/>
            </a:pPr>
            <a:r>
              <a:rPr lang="zh-CN" altLang="en-US" sz="2400">
                <a:solidFill>
                  <a:schemeClr val="tx2"/>
                </a:solidFill>
                <a:latin typeface="楷体" panose="02010609060101010101" charset="-122"/>
                <a:ea typeface="楷体" panose="02010609060101010101" charset="-122"/>
              </a:rPr>
              <a:t>什么是 Node.js  </a:t>
            </a:r>
            <a:endParaRPr lang="zh-CN" altLang="en-US" sz="2400">
              <a:solidFill>
                <a:schemeClr val="tx2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400050" indent="-400050">
              <a:lnSpc>
                <a:spcPct val="190000"/>
              </a:lnSpc>
              <a:buFont typeface="+mj-ea"/>
              <a:buAutoNum type="ea1JpnChsDbPeriod"/>
            </a:pPr>
            <a:r>
              <a:rPr lang="zh-CN" altLang="en-US" sz="2400">
                <a:solidFill>
                  <a:schemeClr val="tx2"/>
                </a:solidFill>
                <a:latin typeface="楷体" panose="02010609060101010101" charset="-122"/>
                <a:ea typeface="楷体" panose="02010609060101010101" charset="-122"/>
              </a:rPr>
              <a:t>Node.js 的历史</a:t>
            </a:r>
            <a:endParaRPr lang="zh-CN" altLang="en-US" sz="2400">
              <a:solidFill>
                <a:schemeClr val="tx2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400050" indent="-400050">
              <a:lnSpc>
                <a:spcPct val="190000"/>
              </a:lnSpc>
              <a:buFont typeface="+mj-ea"/>
              <a:buAutoNum type="ea1JpnChsDbPeriod"/>
            </a:pPr>
            <a:r>
              <a:rPr lang="zh-CN" altLang="en-US" sz="2400">
                <a:solidFill>
                  <a:schemeClr val="tx2"/>
                </a:solidFill>
                <a:latin typeface="楷体" panose="02010609060101010101" charset="-122"/>
                <a:ea typeface="楷体" panose="02010609060101010101" charset="-122"/>
              </a:rPr>
              <a:t>Node.js 特点</a:t>
            </a:r>
            <a:endParaRPr lang="zh-CN" altLang="en-US" sz="2400">
              <a:solidFill>
                <a:schemeClr val="tx2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400050" indent="-400050">
              <a:lnSpc>
                <a:spcPct val="190000"/>
              </a:lnSpc>
              <a:buFont typeface="+mj-ea"/>
              <a:buAutoNum type="ea1JpnChsDbPeriod"/>
            </a:pPr>
            <a:r>
              <a:rPr lang="zh-CN" altLang="en-US" sz="2400">
                <a:solidFill>
                  <a:schemeClr val="tx2"/>
                </a:solidFill>
                <a:latin typeface="楷体" panose="02010609060101010101" charset="-122"/>
                <a:ea typeface="楷体" panose="02010609060101010101" charset="-122"/>
              </a:rPr>
              <a:t>Node.js 的安装</a:t>
            </a:r>
            <a:endParaRPr lang="zh-CN" altLang="en-US" sz="2400">
              <a:solidFill>
                <a:schemeClr val="tx2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400050" indent="-400050">
              <a:lnSpc>
                <a:spcPct val="190000"/>
              </a:lnSpc>
              <a:buFont typeface="+mj-ea"/>
              <a:buAutoNum type="ea1JpnChsDbPeriod"/>
            </a:pPr>
            <a:r>
              <a:rPr lang="zh-CN" altLang="en-US" sz="2400">
                <a:solidFill>
                  <a:schemeClr val="tx2"/>
                </a:solidFill>
                <a:latin typeface="楷体" panose="02010609060101010101" charset="-122"/>
                <a:ea typeface="楷体" panose="02010609060101010101" charset="-122"/>
              </a:rPr>
              <a:t>NPM 包管理器的使用</a:t>
            </a:r>
            <a:endParaRPr lang="zh-CN" altLang="en-US" sz="2400">
              <a:solidFill>
                <a:schemeClr val="tx2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400050" indent="-400050">
              <a:lnSpc>
                <a:spcPct val="190000"/>
              </a:lnSpc>
              <a:buFont typeface="+mj-ea"/>
              <a:buAutoNum type="ea1JpnChsDbPeriod"/>
            </a:pPr>
            <a:r>
              <a:rPr lang="zh-CN" altLang="en-US" sz="2400">
                <a:solidFill>
                  <a:schemeClr val="tx2"/>
                </a:solidFill>
                <a:latin typeface="楷体" panose="02010609060101010101" charset="-122"/>
                <a:ea typeface="楷体" panose="02010609060101010101" charset="-122"/>
              </a:rPr>
              <a:t>Dos cmd命令</a:t>
            </a:r>
            <a:endParaRPr lang="zh-CN" altLang="en-US" sz="2400">
              <a:solidFill>
                <a:schemeClr val="tx2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一、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什么是 Node.js </a:t>
            </a:r>
            <a:r>
              <a:rPr lang="zh-CN" altLang="en-US"/>
              <a:t>？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18515" y="2160270"/>
            <a:ext cx="10763885" cy="27241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en-US" sz="2400">
                <a:solidFill>
                  <a:schemeClr val="tx2"/>
                </a:solidFill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sz="2400">
                <a:solidFill>
                  <a:schemeClr val="tx2"/>
                </a:solidFill>
                <a:latin typeface="楷体" panose="02010609060101010101" charset="-122"/>
                <a:ea typeface="楷体" panose="02010609060101010101" charset="-122"/>
              </a:rPr>
              <a:t>Node.js 是一个基于 Chrome V8 引擎的 JavaScript 运行环境。</a:t>
            </a:r>
            <a:endParaRPr sz="2400">
              <a:solidFill>
                <a:schemeClr val="tx2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285750" indent="-285750">
              <a:lnSpc>
                <a:spcPct val="240000"/>
              </a:lnSpc>
              <a:buFont typeface="Wingdings" panose="05000000000000000000" charset="0"/>
              <a:buChar char="u"/>
            </a:pPr>
            <a:r>
              <a:rPr sz="2400">
                <a:solidFill>
                  <a:schemeClr val="tx2"/>
                </a:solidFill>
                <a:latin typeface="楷体" panose="02010609060101010101" charset="-122"/>
                <a:ea typeface="楷体" panose="02010609060101010101" charset="-122"/>
              </a:rPr>
              <a:t> Node.js 使用了一个事件驱动、非阻塞式 I/O 的模型，使其轻量又高效。</a:t>
            </a:r>
            <a:endParaRPr sz="2400">
              <a:solidFill>
                <a:schemeClr val="tx2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285750" indent="-285750">
              <a:lnSpc>
                <a:spcPct val="240000"/>
              </a:lnSpc>
              <a:buFont typeface="Wingdings" panose="05000000000000000000" charset="0"/>
              <a:buChar char="u"/>
            </a:pPr>
            <a:r>
              <a:rPr sz="2400">
                <a:solidFill>
                  <a:schemeClr val="tx2"/>
                </a:solidFill>
                <a:latin typeface="楷体" panose="02010609060101010101" charset="-122"/>
                <a:ea typeface="楷体" panose="02010609060101010101" charset="-122"/>
              </a:rPr>
              <a:t> Node.js 的包管理器 npm，是全球最大的开源库生态系统。</a:t>
            </a:r>
            <a:endParaRPr sz="2400">
              <a:solidFill>
                <a:schemeClr val="tx2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</a:rPr>
              <a:t>二、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Node.js 的历史</a:t>
            </a:r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8965" y="1701165"/>
            <a:ext cx="220980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indent="0"/>
            <a:r>
              <a:rPr lang="zh-CN" altLang="en-US" sz="3600" b="1" dirty="0">
                <a:solidFill>
                  <a:schemeClr val="tx2"/>
                </a:solidFill>
                <a:ea typeface="微软雅黑" panose="020B0503020204020204" charset="-122"/>
                <a:sym typeface="+mn-ea"/>
              </a:rPr>
              <a:t>Ryan Dahl</a:t>
            </a:r>
            <a:endParaRPr lang="zh-CN" altLang="en-US" sz="3600" b="1" dirty="0">
              <a:solidFill>
                <a:schemeClr val="tx2"/>
              </a:solidFill>
              <a:ea typeface="微软雅黑" panose="020B050302020402020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965" y="2738755"/>
            <a:ext cx="2152650" cy="31711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302635" y="1701165"/>
            <a:ext cx="8539480" cy="4338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indent="0">
              <a:lnSpc>
                <a:spcPct val="140000"/>
              </a:lnSpc>
              <a:spcBef>
                <a:spcPct val="50000"/>
              </a:spcBef>
            </a:pPr>
            <a:r>
              <a:rPr lang="zh-CN" altLang="en-US" dirty="0">
                <a:solidFill>
                  <a:schemeClr val="tx2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2004年，在纽约罗彻斯特大学数学系读博士，研究一些分形、分类以及p-adic分析。</a:t>
            </a:r>
            <a:endParaRPr lang="zh-CN" altLang="en-US" dirty="0">
              <a:solidFill>
                <a:schemeClr val="tx2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lvl="0" indent="0">
              <a:lnSpc>
                <a:spcPct val="140000"/>
              </a:lnSpc>
              <a:spcBef>
                <a:spcPct val="50000"/>
              </a:spcBef>
            </a:pPr>
            <a:r>
              <a:rPr lang="zh-CN" altLang="en-US" dirty="0">
                <a:solidFill>
                  <a:schemeClr val="tx2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2006年，也许是厌倦了读博的无聊，他产生了『世界那么大，我想去看看』的念头，做出了退学的决定，然后一个人来到智利的Valparaiso小镇。</a:t>
            </a:r>
            <a:endParaRPr lang="zh-CN" altLang="en-US" dirty="0">
              <a:solidFill>
                <a:schemeClr val="tx2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lvl="0" indent="0">
              <a:lnSpc>
                <a:spcPct val="140000"/>
              </a:lnSpc>
              <a:spcBef>
                <a:spcPct val="50000"/>
              </a:spcBef>
            </a:pPr>
            <a:r>
              <a:rPr lang="zh-CN" altLang="en-US" dirty="0">
                <a:solidFill>
                  <a:schemeClr val="tx2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那时候他尚不知道找一个什么样的工作来糊口，期间他曾熬夜做了一些不切实际的研究，如如何通过云进行通信。</a:t>
            </a:r>
            <a:endParaRPr lang="zh-CN" altLang="en-US" dirty="0">
              <a:solidFill>
                <a:schemeClr val="tx2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lvl="0" indent="0">
              <a:lnSpc>
                <a:spcPct val="140000"/>
              </a:lnSpc>
              <a:spcBef>
                <a:spcPct val="50000"/>
              </a:spcBef>
            </a:pPr>
            <a:r>
              <a:rPr lang="zh-CN" altLang="en-US" dirty="0">
                <a:solidFill>
                  <a:schemeClr val="tx2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从那起，Ryan Dahl不知道是否因为生活的关系，他开始学习网站开发了，走上了码农的道路。那时候Ruby on Rails很火，他也不例外的学习了它。从那时候开始，Ryan Dahl的生活方式就是接项目，然后去客户的地方工作，在他眼中，拿工资和上班其实就是去那里旅行。此后他去过很多地方，如阿根廷的布宜诺斯艾利斯、德国的科隆、奥地利的维也纳。</a:t>
            </a:r>
            <a:endParaRPr lang="zh-CN" altLang="en-US" dirty="0">
              <a:solidFill>
                <a:schemeClr val="tx2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</a:rPr>
              <a:t>二、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Node.js 的历史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85" y="2275840"/>
            <a:ext cx="4352290" cy="297116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537075" y="1006475"/>
            <a:ext cx="7543800" cy="5520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220000"/>
              </a:lnSpc>
            </a:pP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Ryan Dahl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经过两年的工作后，成为了高性能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Web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服务器的专家，从接开发应用到变成专门帮客户解决性能问题的专家。期间他开始写一些开源项目帮助客户解决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Web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服务器的高并发性能问题，尝试过的语言有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Ruby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、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C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、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Lua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。当然这些尝试都最终失败了，只有其中通过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C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写的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HTTP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服务库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libebb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项目略有起色，基本上算作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libuv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的前身。这些失败各有各的原因，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Ruby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因为虚拟机性能太烂而无法解决根本问题，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C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代码的性能高，但是让业务通过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C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进行开发显然是不太现实的事情，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Lua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则是已有的同步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I/O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导致无法发挥性能优势。虽然经历了失败，但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Ryan Dahl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大致的感觉到了解决问题的关键是要通过事件驱动和异步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I/O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来达成目的。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</a:rPr>
              <a:t>二、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Node.js 的历史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6215" y="4783455"/>
            <a:ext cx="3944620" cy="1371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40000"/>
              </a:lnSpc>
            </a:pPr>
            <a:r>
              <a:rPr lang="en-US" altLang="zh-CN">
                <a:solidFill>
                  <a:schemeClr val="accent6"/>
                </a:solidFill>
                <a:latin typeface="楷体" panose="02010609060101010101" charset="-122"/>
                <a:ea typeface="楷体" panose="02010609060101010101" charset="-122"/>
              </a:rPr>
              <a:t>  </a:t>
            </a:r>
            <a:r>
              <a:rPr lang="en-US" altLang="zh-CN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  </a:t>
            </a:r>
            <a:r>
              <a:rPr lang="zh-CN" altLang="en-US" sz="20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Ryan Dahl。在2009年时，服务端JavaScript迎来了它的拐点，因为Ryan Dahl带来了Node.js</a:t>
            </a:r>
            <a:endParaRPr lang="zh-CN" altLang="en-US" sz="200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215" y="1502410"/>
            <a:ext cx="3944620" cy="26638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452620" y="1473835"/>
            <a:ext cx="7553325" cy="4699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2"/>
                </a:solidFill>
                <a:latin typeface="楷体" panose="02010609060101010101" charset="-122"/>
                <a:ea typeface="楷体" panose="02010609060101010101" charset="-122"/>
              </a:rPr>
              <a:t>在他快绝望的时候，V8引擎来了。V8满足他关于高性能Web服务器的想象</a:t>
            </a:r>
            <a:endParaRPr lang="zh-CN" altLang="en-US">
              <a:solidFill>
                <a:schemeClr val="tx2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>
              <a:solidFill>
                <a:schemeClr val="tx2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2"/>
                </a:solidFill>
                <a:latin typeface="楷体" panose="02010609060101010101" charset="-122"/>
                <a:ea typeface="楷体" panose="02010609060101010101" charset="-122"/>
              </a:rPr>
              <a:t>没有历史包袱，没有同步I/O。不会出现一个同步I/O导致事件循环性能急剧降低的情况。</a:t>
            </a:r>
            <a:endParaRPr lang="zh-CN" altLang="en-US">
              <a:solidFill>
                <a:schemeClr val="tx2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2"/>
                </a:solidFill>
                <a:latin typeface="楷体" panose="02010609060101010101" charset="-122"/>
                <a:ea typeface="楷体" panose="02010609060101010101" charset="-122"/>
              </a:rPr>
              <a:t>V8性能足够好，远远比Python、Ruby等其他脚本语言的引擎快。</a:t>
            </a:r>
            <a:endParaRPr lang="zh-CN" altLang="en-US">
              <a:solidFill>
                <a:schemeClr val="tx2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2"/>
                </a:solidFill>
                <a:latin typeface="楷体" panose="02010609060101010101" charset="-122"/>
                <a:ea typeface="楷体" panose="02010609060101010101" charset="-122"/>
              </a:rPr>
              <a:t>JavaScript语言的闭包特性非常方便，比C中的回调函数好用。</a:t>
            </a:r>
            <a:endParaRPr lang="zh-CN" altLang="en-US">
              <a:solidFill>
                <a:schemeClr val="tx2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>
                <a:solidFill>
                  <a:schemeClr val="tx2"/>
                </a:solidFill>
                <a:latin typeface="楷体" panose="02010609060101010101" charset="-122"/>
                <a:ea typeface="楷体" panose="02010609060101010101" charset="-122"/>
              </a:rPr>
              <a:t>	</a:t>
            </a:r>
            <a:endParaRPr lang="en-US" altLang="zh-CN">
              <a:solidFill>
                <a:schemeClr val="tx2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>
                <a:solidFill>
                  <a:schemeClr val="tx2"/>
                </a:solidFill>
                <a:latin typeface="楷体" panose="02010609060101010101" charset="-122"/>
                <a:ea typeface="楷体" panose="02010609060101010101" charset="-122"/>
              </a:rPr>
              <a:t>	</a:t>
            </a:r>
            <a:r>
              <a:rPr lang="zh-CN" altLang="en-US">
                <a:solidFill>
                  <a:schemeClr val="tx2"/>
                </a:solidFill>
                <a:latin typeface="楷体" panose="02010609060101010101" charset="-122"/>
                <a:ea typeface="楷体" panose="02010609060101010101" charset="-122"/>
              </a:rPr>
              <a:t>于是在2009年的2月，按新的想法他提交了项目的第一行代码，这个项目的名字最终被定名为“node”。</a:t>
            </a:r>
            <a:endParaRPr lang="zh-CN" altLang="en-US">
              <a:solidFill>
                <a:schemeClr val="tx2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>
              <a:solidFill>
                <a:schemeClr val="tx2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>
                <a:solidFill>
                  <a:schemeClr val="tx2"/>
                </a:solidFill>
                <a:latin typeface="楷体" panose="02010609060101010101" charset="-122"/>
                <a:ea typeface="楷体" panose="02010609060101010101" charset="-122"/>
              </a:rPr>
              <a:t>	</a:t>
            </a:r>
            <a:r>
              <a:rPr lang="zh-CN" altLang="en-US">
                <a:solidFill>
                  <a:schemeClr val="tx2"/>
                </a:solidFill>
                <a:latin typeface="楷体" panose="02010609060101010101" charset="-122"/>
                <a:ea typeface="楷体" panose="02010609060101010101" charset="-122"/>
              </a:rPr>
              <a:t>2009年5月，Ryan Dahl正式向外界宣布他做的这个项目。2009年底，Ryan Dahl在柏林举行的JSConf EU会议上发表关于Node.js的演讲，之后Node.js逐渐流行于世。</a:t>
            </a:r>
            <a:endParaRPr lang="zh-CN" altLang="en-US">
              <a:solidFill>
                <a:schemeClr val="tx2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>
                <a:solidFill>
                  <a:schemeClr val="tx2"/>
                </a:solidFill>
                <a:latin typeface="楷体" panose="02010609060101010101" charset="-122"/>
                <a:ea typeface="楷体" panose="02010609060101010101" charset="-122"/>
              </a:rPr>
              <a:t>	</a:t>
            </a:r>
            <a:endParaRPr lang="en-US" altLang="zh-CN">
              <a:solidFill>
                <a:schemeClr val="tx2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>
                <a:solidFill>
                  <a:schemeClr val="tx2"/>
                </a:solidFill>
                <a:latin typeface="楷体" panose="02010609060101010101" charset="-122"/>
                <a:ea typeface="楷体" panose="02010609060101010101" charset="-122"/>
              </a:rPr>
              <a:t>	</a:t>
            </a:r>
            <a:r>
              <a:rPr lang="zh-CN" altLang="en-US">
                <a:solidFill>
                  <a:schemeClr val="tx2"/>
                </a:solidFill>
                <a:latin typeface="楷体" panose="02010609060101010101" charset="-122"/>
                <a:ea typeface="楷体" panose="02010609060101010101" charset="-122"/>
              </a:rPr>
              <a:t>以上就是Node.js项目的由来，是一个专注于实现高性能Web服务器优化的专家，几经探索，几经挫折后，遇到V8而诞生的项目。</a:t>
            </a:r>
            <a:endParaRPr lang="zh-CN" altLang="en-US">
              <a:solidFill>
                <a:schemeClr val="tx2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</a:rPr>
              <a:t>三、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Node.js 特点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08400" y="2143125"/>
            <a:ext cx="4806950" cy="34556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lvl="0" indent="-342900">
              <a:lnSpc>
                <a:spcPct val="120000"/>
              </a:lnSpc>
              <a:spcBef>
                <a:spcPct val="50000"/>
              </a:spcBef>
              <a:buAutoNum type="arabicPeriod"/>
            </a:pPr>
            <a:r>
              <a:rPr lang="zh-CN" altLang="en-US" sz="4800" dirty="0">
                <a:solidFill>
                  <a:schemeClr val="tx2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单线程</a:t>
            </a:r>
            <a:endParaRPr lang="zh-CN" altLang="en-US" sz="4800" dirty="0">
              <a:solidFill>
                <a:schemeClr val="tx2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342900" lvl="0" indent="-342900">
              <a:lnSpc>
                <a:spcPct val="120000"/>
              </a:lnSpc>
              <a:spcBef>
                <a:spcPct val="50000"/>
              </a:spcBef>
              <a:buAutoNum type="arabicPeriod"/>
            </a:pPr>
            <a:r>
              <a:rPr lang="zh-CN" altLang="en-US" sz="4800" dirty="0">
                <a:solidFill>
                  <a:schemeClr val="tx2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非阻塞I/O</a:t>
            </a:r>
            <a:endParaRPr lang="zh-CN" altLang="en-US" sz="4800" dirty="0">
              <a:solidFill>
                <a:schemeClr val="tx2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342900" lvl="0" indent="-342900">
              <a:lnSpc>
                <a:spcPct val="120000"/>
              </a:lnSpc>
              <a:spcBef>
                <a:spcPct val="50000"/>
              </a:spcBef>
              <a:buAutoNum type="arabicPeriod"/>
            </a:pPr>
            <a:r>
              <a:rPr lang="zh-CN" altLang="en-US" sz="4800" dirty="0">
                <a:solidFill>
                  <a:schemeClr val="tx2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事件驱动</a:t>
            </a:r>
            <a:endParaRPr lang="zh-CN" altLang="en-US" sz="4800" dirty="0">
              <a:solidFill>
                <a:schemeClr val="tx2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cs typeface="宋体" panose="02010600030101010101" pitchFamily="2" charset="-122"/>
                <a:sym typeface="+mn-ea"/>
              </a:rPr>
              <a:t>1.</a:t>
            </a:r>
            <a:r>
              <a:rPr lang="zh-CN" altLang="en-US">
                <a:cs typeface="宋体" panose="02010600030101010101" pitchFamily="2" charset="-122"/>
                <a:sym typeface="+mn-ea"/>
              </a:rPr>
              <a:t>单线程</a:t>
            </a:r>
            <a:endParaRPr lang="zh-CN" altLang="en-US"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10241" name="图片 1126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1613" y="2071688"/>
            <a:ext cx="3767137" cy="3589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2" name="图片 112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275" y="1990725"/>
            <a:ext cx="3024188" cy="4130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cs typeface="宋体" panose="02010600030101010101" pitchFamily="2" charset="-122"/>
                <a:sym typeface="+mn-ea"/>
              </a:rPr>
              <a:t>1.</a:t>
            </a:r>
            <a:r>
              <a:rPr lang="zh-CN" altLang="en-US">
                <a:cs typeface="宋体" panose="02010600030101010101" pitchFamily="2" charset="-122"/>
                <a:sym typeface="+mn-ea"/>
              </a:rPr>
              <a:t>单线程</a:t>
            </a:r>
            <a:endParaRPr lang="zh-CN" altLang="en-US">
              <a:cs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4555" y="1364615"/>
            <a:ext cx="10568305" cy="4366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tx2"/>
                </a:solidFill>
                <a:latin typeface="楷体" panose="02010609060101010101" charset="-122"/>
                <a:ea typeface="楷体" panose="02010609060101010101" charset="-122"/>
              </a:rPr>
              <a:t>	</a:t>
            </a:r>
            <a:r>
              <a:rPr lang="zh-CN" altLang="en-US">
                <a:solidFill>
                  <a:schemeClr val="tx2"/>
                </a:solidFill>
                <a:latin typeface="楷体" panose="02010609060101010101" charset="-122"/>
                <a:ea typeface="楷体" panose="02010609060101010101" charset="-122"/>
              </a:rPr>
              <a:t>在Java、PHP或者.net等服务器端语言中，会为每一个客户端连接创建一个新的线程。</a:t>
            </a:r>
            <a:endParaRPr lang="zh-CN" altLang="en-US">
              <a:solidFill>
                <a:schemeClr val="tx2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tx2"/>
                </a:solidFill>
                <a:latin typeface="楷体" panose="02010609060101010101" charset="-122"/>
                <a:ea typeface="楷体" panose="02010609060101010101" charset="-122"/>
              </a:rPr>
              <a:t>而每个线程需要耗费大约2MB内存。</a:t>
            </a:r>
            <a:endParaRPr lang="zh-CN" altLang="en-US">
              <a:solidFill>
                <a:schemeClr val="tx2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30000"/>
              </a:lnSpc>
            </a:pPr>
            <a:endParaRPr lang="zh-CN" altLang="en-US">
              <a:solidFill>
                <a:schemeClr val="tx2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tx2"/>
                </a:solidFill>
                <a:latin typeface="楷体" panose="02010609060101010101" charset="-122"/>
                <a:ea typeface="楷体" panose="02010609060101010101" charset="-122"/>
              </a:rPr>
              <a:t>	</a:t>
            </a:r>
            <a:r>
              <a:rPr lang="zh-CN" altLang="en-US">
                <a:solidFill>
                  <a:schemeClr val="tx2"/>
                </a:solidFill>
                <a:latin typeface="楷体" panose="02010609060101010101" charset="-122"/>
                <a:ea typeface="楷体" panose="02010609060101010101" charset="-122"/>
              </a:rPr>
              <a:t>要让Web应用程序支持更多的用户，就需要增加服务器的数量，而Web应用程序的硬件成本当然就上升了。</a:t>
            </a:r>
            <a:endParaRPr lang="zh-CN" altLang="en-US">
              <a:solidFill>
                <a:schemeClr val="tx2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30000"/>
              </a:lnSpc>
            </a:pPr>
            <a:endParaRPr lang="en-US" altLang="zh-CN">
              <a:solidFill>
                <a:schemeClr val="tx2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tx2"/>
                </a:solidFill>
                <a:latin typeface="楷体" panose="02010609060101010101" charset="-122"/>
                <a:ea typeface="楷体" panose="02010609060101010101" charset="-122"/>
              </a:rPr>
              <a:t>	</a:t>
            </a:r>
            <a:r>
              <a:rPr lang="zh-CN" altLang="en-US">
                <a:solidFill>
                  <a:schemeClr val="tx2"/>
                </a:solidFill>
                <a:latin typeface="楷体" panose="02010609060101010101" charset="-122"/>
                <a:ea typeface="楷体" panose="02010609060101010101" charset="-122"/>
              </a:rPr>
              <a:t>Node.js不为每个客户连接创建一个新的线程，而仅仅使用一个线程。</a:t>
            </a:r>
            <a:endParaRPr lang="zh-CN" altLang="en-US">
              <a:solidFill>
                <a:schemeClr val="tx2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tx2"/>
                </a:solidFill>
                <a:latin typeface="楷体" panose="02010609060101010101" charset="-122"/>
                <a:ea typeface="楷体" panose="02010609060101010101" charset="-122"/>
              </a:rPr>
              <a:t>当有用户连接了，就触发一个内部事件，通过非阻塞I/O、事件驱动机制，让Node.js程序宏观上也是并行的。</a:t>
            </a:r>
            <a:endParaRPr lang="zh-CN" altLang="en-US">
              <a:solidFill>
                <a:schemeClr val="tx2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30000"/>
              </a:lnSpc>
            </a:pPr>
            <a:endParaRPr lang="zh-CN" altLang="en-US">
              <a:solidFill>
                <a:schemeClr val="tx2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tx2"/>
                </a:solidFill>
                <a:latin typeface="楷体" panose="02010609060101010101" charset="-122"/>
                <a:ea typeface="楷体" panose="02010609060101010101" charset="-122"/>
              </a:rPr>
              <a:t>	</a:t>
            </a:r>
            <a:r>
              <a:rPr lang="zh-CN" altLang="en-US">
                <a:solidFill>
                  <a:schemeClr val="tx2"/>
                </a:solidFill>
                <a:latin typeface="楷体" panose="02010609060101010101" charset="-122"/>
                <a:ea typeface="楷体" panose="02010609060101010101" charset="-122"/>
              </a:rPr>
              <a:t>好处：操作系统完全不再有线程创建、销毁的时间开销。</a:t>
            </a:r>
            <a:endParaRPr lang="zh-CN" altLang="en-US">
              <a:solidFill>
                <a:schemeClr val="tx2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tx2"/>
                </a:solidFill>
                <a:latin typeface="楷体" panose="02010609060101010101" charset="-122"/>
                <a:ea typeface="楷体" panose="02010609060101010101" charset="-122"/>
              </a:rPr>
              <a:t>	</a:t>
            </a:r>
            <a:r>
              <a:rPr lang="zh-CN" altLang="en-US">
                <a:solidFill>
                  <a:schemeClr val="tx2"/>
                </a:solidFill>
                <a:latin typeface="楷体" panose="02010609060101010101" charset="-122"/>
                <a:ea typeface="楷体" panose="02010609060101010101" charset="-122"/>
              </a:rPr>
              <a:t>坏处：就是一个用户造成了线程的崩溃，整个服务都崩溃了。</a:t>
            </a:r>
            <a:endParaRPr lang="zh-CN" altLang="en-US">
              <a:solidFill>
                <a:schemeClr val="tx2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2242</Words>
  <Application>WPS 演示</Application>
  <PresentationFormat>宽屏</PresentationFormat>
  <Paragraphs>89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楷体</vt:lpstr>
      <vt:lpstr>Times New Roman</vt:lpstr>
      <vt:lpstr>微软雅黑</vt:lpstr>
      <vt:lpstr>Wingdings</vt:lpstr>
      <vt:lpstr>Corbel</vt:lpstr>
      <vt:lpstr>Arial Unicode MS</vt:lpstr>
      <vt:lpstr>华文楷体</vt:lpstr>
      <vt:lpstr>Calibri</vt:lpstr>
      <vt:lpstr>Office 主题</vt:lpstr>
      <vt:lpstr>PowerPoint 演示文稿</vt:lpstr>
      <vt:lpstr>课程大纲</vt:lpstr>
      <vt:lpstr>一、什么是 Node.js ？</vt:lpstr>
      <vt:lpstr>二、Node.js 的历史</vt:lpstr>
      <vt:lpstr>二、Node.js 的历史</vt:lpstr>
      <vt:lpstr>二、Node.js 的历史</vt:lpstr>
      <vt:lpstr>三、Node.js 特点</vt:lpstr>
      <vt:lpstr>1.单线程</vt:lpstr>
      <vt:lpstr>1.单线程</vt:lpstr>
      <vt:lpstr>2.非阻塞I/O</vt:lpstr>
      <vt:lpstr>3.事件驱动</vt:lpstr>
      <vt:lpstr>同步式IO与异步式IO区别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song</dc:creator>
  <cp:lastModifiedBy>Administrator</cp:lastModifiedBy>
  <cp:revision>435</cp:revision>
  <dcterms:created xsi:type="dcterms:W3CDTF">2016-03-06T09:21:00Z</dcterms:created>
  <dcterms:modified xsi:type="dcterms:W3CDTF">2018-04-10T08:30:32Z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