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1"/>
  </p:notesMasterIdLst>
  <p:sldIdLst>
    <p:sldId id="256" r:id="rId2"/>
    <p:sldId id="576" r:id="rId3"/>
    <p:sldId id="296" r:id="rId4"/>
    <p:sldId id="634" r:id="rId5"/>
    <p:sldId id="635" r:id="rId6"/>
    <p:sldId id="633" r:id="rId7"/>
    <p:sldId id="651" r:id="rId8"/>
    <p:sldId id="580" r:id="rId9"/>
    <p:sldId id="582" r:id="rId10"/>
    <p:sldId id="587" r:id="rId11"/>
    <p:sldId id="588" r:id="rId12"/>
    <p:sldId id="617" r:id="rId13"/>
    <p:sldId id="618" r:id="rId14"/>
    <p:sldId id="529" r:id="rId15"/>
    <p:sldId id="652" r:id="rId16"/>
    <p:sldId id="636" r:id="rId17"/>
    <p:sldId id="643" r:id="rId18"/>
    <p:sldId id="637" r:id="rId19"/>
    <p:sldId id="644" r:id="rId20"/>
    <p:sldId id="653" r:id="rId21"/>
    <p:sldId id="638" r:id="rId22"/>
    <p:sldId id="639" r:id="rId23"/>
    <p:sldId id="640" r:id="rId24"/>
    <p:sldId id="623" r:id="rId25"/>
    <p:sldId id="632" r:id="rId26"/>
    <p:sldId id="287" r:id="rId27"/>
    <p:sldId id="629" r:id="rId28"/>
    <p:sldId id="628" r:id="rId29"/>
    <p:sldId id="627" r:id="rId30"/>
    <p:sldId id="631" r:id="rId31"/>
    <p:sldId id="622" r:id="rId32"/>
    <p:sldId id="624" r:id="rId33"/>
    <p:sldId id="654" r:id="rId34"/>
    <p:sldId id="641" r:id="rId35"/>
    <p:sldId id="645" r:id="rId36"/>
    <p:sldId id="646" r:id="rId37"/>
    <p:sldId id="649" r:id="rId38"/>
    <p:sldId id="647" r:id="rId39"/>
    <p:sldId id="650"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in Luna Dong" initials="DX" lastIdx="18" clrIdx="0">
    <p:extLst>
      <p:ext uri="{19B8F6BF-5375-455C-9EA6-DF929625EA0E}">
        <p15:presenceInfo xmlns:p15="http://schemas.microsoft.com/office/powerpoint/2012/main" userId="Xin Luna Dong" providerId="None"/>
      </p:ext>
    </p:extLst>
  </p:cmAuthor>
  <p:cmAuthor id="2" name="Microsoft Office User" initials="MOU" lastIdx="15" clrIdx="1">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386"/>
    <p:restoredTop sz="94646"/>
  </p:normalViewPr>
  <p:slideViewPr>
    <p:cSldViewPr snapToGrid="0" snapToObjects="1">
      <p:cViewPr varScale="1">
        <p:scale>
          <a:sx n="85" d="100"/>
          <a:sy n="85" d="100"/>
        </p:scale>
        <p:origin x="176" y="8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0E075E-36F3-8A49-A553-7EFD8A1928FD}" type="datetimeFigureOut">
              <a:rPr lang="en-US" smtClean="0"/>
              <a:t>6/17/20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9654D4-115E-584B-A5FB-3B7C6BC10FB7}" type="slidenum">
              <a:rPr lang="en-US" smtClean="0"/>
              <a:t>‹#›</a:t>
            </a:fld>
            <a:endParaRPr lang="en-US"/>
          </a:p>
        </p:txBody>
      </p:sp>
    </p:spTree>
    <p:extLst>
      <p:ext uri="{BB962C8B-B14F-4D97-AF65-F5344CB8AC3E}">
        <p14:creationId xmlns:p14="http://schemas.microsoft.com/office/powerpoint/2010/main" val="1130034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Semi-structured detail page</a:t>
            </a:r>
          </a:p>
        </p:txBody>
      </p:sp>
      <p:sp>
        <p:nvSpPr>
          <p:cNvPr id="4" name="Slide Number Placeholder 3"/>
          <p:cNvSpPr>
            <a:spLocks noGrp="1"/>
          </p:cNvSpPr>
          <p:nvPr>
            <p:ph type="sldNum" sz="quarter" idx="10"/>
          </p:nvPr>
        </p:nvSpPr>
        <p:spPr/>
        <p:txBody>
          <a:bodyPr/>
          <a:lstStyle/>
          <a:p>
            <a:fld id="{D409F706-5BFD-D84D-BE7C-EFB53B0CCF1D}" type="slidenum">
              <a:rPr lang="en-US" smtClean="0"/>
              <a:t>13</a:t>
            </a:fld>
            <a:endParaRPr lang="en-US"/>
          </a:p>
        </p:txBody>
      </p:sp>
    </p:spTree>
    <p:extLst>
      <p:ext uri="{BB962C8B-B14F-4D97-AF65-F5344CB8AC3E}">
        <p14:creationId xmlns:p14="http://schemas.microsoft.com/office/powerpoint/2010/main" val="2177070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dirty="0"/>
              <a:t>Click to edit Master title style</a:t>
            </a:r>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CE19B4FF-E0DB-F745-8672-051CE61E4607}" type="datetimeFigureOut">
              <a:rPr lang="en-US" smtClean="0"/>
              <a:t>6/17/20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F2B158-ABE1-9E46-84BB-E332B506A510}" type="slidenum">
              <a:rPr lang="en-US" smtClean="0"/>
              <a:t>‹#›</a:t>
            </a:fld>
            <a:endParaRPr lang="en-US"/>
          </a:p>
        </p:txBody>
      </p:sp>
    </p:spTree>
    <p:extLst>
      <p:ext uri="{BB962C8B-B14F-4D97-AF65-F5344CB8AC3E}">
        <p14:creationId xmlns:p14="http://schemas.microsoft.com/office/powerpoint/2010/main" val="195060068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19B4FF-E0DB-F745-8672-051CE61E4607}" type="datetimeFigureOut">
              <a:rPr lang="en-US" smtClean="0"/>
              <a:t>6/17/20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F2B158-ABE1-9E46-84BB-E332B506A510}" type="slidenum">
              <a:rPr lang="en-US" smtClean="0"/>
              <a:t>‹#›</a:t>
            </a:fld>
            <a:endParaRPr lang="en-US"/>
          </a:p>
        </p:txBody>
      </p:sp>
    </p:spTree>
    <p:extLst>
      <p:ext uri="{BB962C8B-B14F-4D97-AF65-F5344CB8AC3E}">
        <p14:creationId xmlns:p14="http://schemas.microsoft.com/office/powerpoint/2010/main" val="2591954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19B4FF-E0DB-F745-8672-051CE61E4607}" type="datetimeFigureOut">
              <a:rPr lang="en-US" smtClean="0"/>
              <a:t>6/17/20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F2B158-ABE1-9E46-84BB-E332B506A510}" type="slidenum">
              <a:rPr lang="en-US" smtClean="0"/>
              <a:t>‹#›</a:t>
            </a:fld>
            <a:endParaRPr lang="en-US"/>
          </a:p>
        </p:txBody>
      </p:sp>
    </p:spTree>
    <p:extLst>
      <p:ext uri="{BB962C8B-B14F-4D97-AF65-F5344CB8AC3E}">
        <p14:creationId xmlns:p14="http://schemas.microsoft.com/office/powerpoint/2010/main" val="1881201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3200" baseline="0"/>
            </a:lvl1pPr>
            <a:lvl2pPr>
              <a:defRPr sz="2400" baseline="0"/>
            </a:lvl2pPr>
            <a:lvl3pPr>
              <a:defRPr sz="2000" baseline="0"/>
            </a:lvl3pPr>
            <a:lvl4pPr>
              <a:defRPr sz="2000" baseline="0"/>
            </a:lvl4pPr>
            <a:lvl5pPr>
              <a:defRPr sz="2000" baseline="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E19B4FF-E0DB-F745-8672-051CE61E4607}" type="datetimeFigureOut">
              <a:rPr lang="en-US" smtClean="0"/>
              <a:t>6/17/20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F2B158-ABE1-9E46-84BB-E332B506A510}" type="slidenum">
              <a:rPr lang="en-US" smtClean="0"/>
              <a:t>‹#›</a:t>
            </a:fld>
            <a:endParaRPr lang="en-US"/>
          </a:p>
        </p:txBody>
      </p:sp>
    </p:spTree>
    <p:extLst>
      <p:ext uri="{BB962C8B-B14F-4D97-AF65-F5344CB8AC3E}">
        <p14:creationId xmlns:p14="http://schemas.microsoft.com/office/powerpoint/2010/main" val="3588905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CE19B4FF-E0DB-F745-8672-051CE61E4607}" type="datetimeFigureOut">
              <a:rPr lang="en-US" smtClean="0"/>
              <a:t>6/17/20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F2B158-ABE1-9E46-84BB-E332B506A510}" type="slidenum">
              <a:rPr lang="en-US" smtClean="0"/>
              <a:t>‹#›</a:t>
            </a:fld>
            <a:endParaRPr lang="en-US"/>
          </a:p>
        </p:txBody>
      </p:sp>
    </p:spTree>
    <p:extLst>
      <p:ext uri="{BB962C8B-B14F-4D97-AF65-F5344CB8AC3E}">
        <p14:creationId xmlns:p14="http://schemas.microsoft.com/office/powerpoint/2010/main" val="54808649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E19B4FF-E0DB-F745-8672-051CE61E4607}" type="datetimeFigureOut">
              <a:rPr lang="en-US" smtClean="0"/>
              <a:t>6/17/20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0F2B158-ABE1-9E46-84BB-E332B506A510}" type="slidenum">
              <a:rPr lang="en-US" smtClean="0"/>
              <a:t>‹#›</a:t>
            </a:fld>
            <a:endParaRPr lang="en-US"/>
          </a:p>
        </p:txBody>
      </p:sp>
    </p:spTree>
    <p:extLst>
      <p:ext uri="{BB962C8B-B14F-4D97-AF65-F5344CB8AC3E}">
        <p14:creationId xmlns:p14="http://schemas.microsoft.com/office/powerpoint/2010/main" val="4140526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CE19B4FF-E0DB-F745-8672-051CE61E4607}" type="datetimeFigureOut">
              <a:rPr lang="en-US" smtClean="0"/>
              <a:t>6/17/20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F2B158-ABE1-9E46-84BB-E332B506A510}"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887482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19B4FF-E0DB-F745-8672-051CE61E4607}" type="datetimeFigureOut">
              <a:rPr lang="en-US" smtClean="0"/>
              <a:t>6/17/20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F2B158-ABE1-9E46-84BB-E332B506A510}" type="slidenum">
              <a:rPr lang="en-US" smtClean="0"/>
              <a:t>‹#›</a:t>
            </a:fld>
            <a:endParaRPr lang="en-US"/>
          </a:p>
        </p:txBody>
      </p:sp>
    </p:spTree>
    <p:extLst>
      <p:ext uri="{BB962C8B-B14F-4D97-AF65-F5344CB8AC3E}">
        <p14:creationId xmlns:p14="http://schemas.microsoft.com/office/powerpoint/2010/main" val="690027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19B4FF-E0DB-F745-8672-051CE61E4607}" type="datetimeFigureOut">
              <a:rPr lang="en-US" smtClean="0"/>
              <a:t>6/17/20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F2B158-ABE1-9E46-84BB-E332B506A510}" type="slidenum">
              <a:rPr lang="en-US" smtClean="0"/>
              <a:t>‹#›</a:t>
            </a:fld>
            <a:endParaRPr lang="en-US"/>
          </a:p>
        </p:txBody>
      </p:sp>
    </p:spTree>
    <p:extLst>
      <p:ext uri="{BB962C8B-B14F-4D97-AF65-F5344CB8AC3E}">
        <p14:creationId xmlns:p14="http://schemas.microsoft.com/office/powerpoint/2010/main" val="3140337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CE19B4FF-E0DB-F745-8672-051CE61E4607}" type="datetimeFigureOut">
              <a:rPr lang="en-US" smtClean="0"/>
              <a:t>6/17/20</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C0F2B158-ABE1-9E46-84BB-E332B506A510}" type="slidenum">
              <a:rPr lang="en-US" smtClean="0"/>
              <a:t>‹#›</a:t>
            </a:fld>
            <a:endParaRPr lang="en-US"/>
          </a:p>
        </p:txBody>
      </p:sp>
    </p:spTree>
    <p:extLst>
      <p:ext uri="{BB962C8B-B14F-4D97-AF65-F5344CB8AC3E}">
        <p14:creationId xmlns:p14="http://schemas.microsoft.com/office/powerpoint/2010/main" val="141778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E19B4FF-E0DB-F745-8672-051CE61E4607}" type="datetimeFigureOut">
              <a:rPr lang="en-US" smtClean="0"/>
              <a:t>6/17/20</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C0F2B158-ABE1-9E46-84BB-E332B506A510}" type="slidenum">
              <a:rPr lang="en-US" smtClean="0"/>
              <a:t>‹#›</a:t>
            </a:fld>
            <a:endParaRPr lang="en-US"/>
          </a:p>
        </p:txBody>
      </p:sp>
    </p:spTree>
    <p:extLst>
      <p:ext uri="{BB962C8B-B14F-4D97-AF65-F5344CB8AC3E}">
        <p14:creationId xmlns:p14="http://schemas.microsoft.com/office/powerpoint/2010/main" val="3193204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346127"/>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dirty="0"/>
              <a:t>Click to edit Master title style</a:t>
            </a:r>
          </a:p>
        </p:txBody>
      </p:sp>
      <p:sp>
        <p:nvSpPr>
          <p:cNvPr id="3" name="Text Placeholder 2"/>
          <p:cNvSpPr>
            <a:spLocks noGrp="1"/>
          </p:cNvSpPr>
          <p:nvPr>
            <p:ph type="body" idx="1"/>
          </p:nvPr>
        </p:nvSpPr>
        <p:spPr>
          <a:xfrm>
            <a:off x="1209159" y="1696750"/>
            <a:ext cx="9915523" cy="435442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CE19B4FF-E0DB-F745-8672-051CE61E4607}" type="datetimeFigureOut">
              <a:rPr lang="en-US" smtClean="0"/>
              <a:t>6/17/20</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C0F2B158-ABE1-9E46-84BB-E332B506A510}" type="slidenum">
              <a:rPr lang="en-US" smtClean="0"/>
              <a:t>‹#›</a:t>
            </a:fld>
            <a:endParaRPr lang="en-US"/>
          </a:p>
        </p:txBody>
      </p:sp>
    </p:spTree>
    <p:extLst>
      <p:ext uri="{BB962C8B-B14F-4D97-AF65-F5344CB8AC3E}">
        <p14:creationId xmlns:p14="http://schemas.microsoft.com/office/powerpoint/2010/main" val="31377234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C2CFF-FA9E-A149-85FF-E8CD1BAE7A8D}"/>
              </a:ext>
            </a:extLst>
          </p:cNvPr>
          <p:cNvSpPr>
            <a:spLocks noGrp="1"/>
          </p:cNvSpPr>
          <p:nvPr>
            <p:ph type="ctrTitle"/>
          </p:nvPr>
        </p:nvSpPr>
        <p:spPr>
          <a:xfrm>
            <a:off x="1600200" y="2027104"/>
            <a:ext cx="8991600" cy="2005560"/>
          </a:xfrm>
        </p:spPr>
        <p:txBody>
          <a:bodyPr>
            <a:normAutofit/>
          </a:bodyPr>
          <a:lstStyle/>
          <a:p>
            <a:r>
              <a:rPr lang="en-US" sz="4200" dirty="0" err="1"/>
              <a:t>Z</a:t>
            </a:r>
            <a:r>
              <a:rPr lang="en-US" dirty="0" err="1"/>
              <a:t>ero</a:t>
            </a:r>
            <a:r>
              <a:rPr lang="en-US" sz="4200" dirty="0" err="1"/>
              <a:t>S</a:t>
            </a:r>
            <a:r>
              <a:rPr lang="en-US" dirty="0" err="1"/>
              <a:t>hot</a:t>
            </a:r>
            <a:r>
              <a:rPr lang="en-US" sz="4200" dirty="0" err="1"/>
              <a:t>C</a:t>
            </a:r>
            <a:r>
              <a:rPr lang="en-US" dirty="0" err="1"/>
              <a:t>eres</a:t>
            </a:r>
            <a:r>
              <a:rPr lang="en-US" dirty="0"/>
              <a:t>: Zero-Shot Relation Extraction from Semi-Structured Webpages</a:t>
            </a:r>
          </a:p>
        </p:txBody>
      </p:sp>
      <p:sp>
        <p:nvSpPr>
          <p:cNvPr id="3" name="Subtitle 2">
            <a:extLst>
              <a:ext uri="{FF2B5EF4-FFF2-40B4-BE49-F238E27FC236}">
                <a16:creationId xmlns:a16="http://schemas.microsoft.com/office/drawing/2014/main" id="{D4A2F8D4-B005-014A-AF33-505301937E4A}"/>
              </a:ext>
            </a:extLst>
          </p:cNvPr>
          <p:cNvSpPr>
            <a:spLocks noGrp="1"/>
          </p:cNvSpPr>
          <p:nvPr>
            <p:ph type="subTitle" idx="1"/>
          </p:nvPr>
        </p:nvSpPr>
        <p:spPr>
          <a:xfrm>
            <a:off x="2695194" y="4200864"/>
            <a:ext cx="6801612" cy="1239894"/>
          </a:xfrm>
        </p:spPr>
        <p:txBody>
          <a:bodyPr>
            <a:noAutofit/>
          </a:bodyPr>
          <a:lstStyle/>
          <a:p>
            <a:r>
              <a:rPr lang="en-US" dirty="0"/>
              <a:t>Colin Lockard (UW, Amazon), Prashant </a:t>
            </a:r>
            <a:r>
              <a:rPr lang="en-US" dirty="0" err="1"/>
              <a:t>Shiralkar</a:t>
            </a:r>
            <a:r>
              <a:rPr lang="en-US" dirty="0"/>
              <a:t> (Amazon), </a:t>
            </a:r>
          </a:p>
          <a:p>
            <a:r>
              <a:rPr lang="en-US" dirty="0"/>
              <a:t>Xin Luna Dong (Amazon), </a:t>
            </a:r>
            <a:r>
              <a:rPr lang="en-US" dirty="0" err="1"/>
              <a:t>Hannaneh</a:t>
            </a:r>
            <a:r>
              <a:rPr lang="en-US" dirty="0"/>
              <a:t> </a:t>
            </a:r>
            <a:r>
              <a:rPr lang="en-US" dirty="0" err="1"/>
              <a:t>Hajishirzi</a:t>
            </a:r>
            <a:r>
              <a:rPr lang="en-US" dirty="0"/>
              <a:t> (UW, AI2)</a:t>
            </a:r>
          </a:p>
        </p:txBody>
      </p:sp>
      <p:pic>
        <p:nvPicPr>
          <p:cNvPr id="4" name="Picture 3">
            <a:extLst>
              <a:ext uri="{FF2B5EF4-FFF2-40B4-BE49-F238E27FC236}">
                <a16:creationId xmlns:a16="http://schemas.microsoft.com/office/drawing/2014/main" id="{DE5BC643-74AA-EB4F-A0E7-4974642D84D1}"/>
              </a:ext>
            </a:extLst>
          </p:cNvPr>
          <p:cNvPicPr>
            <a:picLocks noChangeAspect="1"/>
          </p:cNvPicPr>
          <p:nvPr/>
        </p:nvPicPr>
        <p:blipFill>
          <a:blip r:embed="rId2"/>
          <a:stretch>
            <a:fillRect/>
          </a:stretch>
        </p:blipFill>
        <p:spPr>
          <a:xfrm>
            <a:off x="8960193" y="5440758"/>
            <a:ext cx="2832610" cy="854933"/>
          </a:xfrm>
          <a:prstGeom prst="rect">
            <a:avLst/>
          </a:prstGeom>
        </p:spPr>
      </p:pic>
      <p:pic>
        <p:nvPicPr>
          <p:cNvPr id="6" name="Picture 5">
            <a:extLst>
              <a:ext uri="{FF2B5EF4-FFF2-40B4-BE49-F238E27FC236}">
                <a16:creationId xmlns:a16="http://schemas.microsoft.com/office/drawing/2014/main" id="{40FE8C62-D0F4-A345-8AB9-C7A704E22933}"/>
              </a:ext>
            </a:extLst>
          </p:cNvPr>
          <p:cNvPicPr>
            <a:picLocks noChangeAspect="1"/>
          </p:cNvPicPr>
          <p:nvPr/>
        </p:nvPicPr>
        <p:blipFill>
          <a:blip r:embed="rId3"/>
          <a:stretch>
            <a:fillRect/>
          </a:stretch>
        </p:blipFill>
        <p:spPr>
          <a:xfrm>
            <a:off x="177800" y="5563065"/>
            <a:ext cx="5918200" cy="762000"/>
          </a:xfrm>
          <a:prstGeom prst="rect">
            <a:avLst/>
          </a:prstGeom>
        </p:spPr>
      </p:pic>
      <p:pic>
        <p:nvPicPr>
          <p:cNvPr id="1026" name="Picture 2" descr="https://lh3.googleusercontent.com/lcvR5c0gEA4eKm1OhkqpaUPO_x6tCWqgSYsp0gviz5g_XlrT71Z8oVnCpFi6FlDSL0FONTtV78LHjsM6N3lKgTNY2O-1rZ3hQggy84WNOIIxQMeklo01jD-XNyQOrXxKNJGClyp8sLU">
            <a:extLst>
              <a:ext uri="{FF2B5EF4-FFF2-40B4-BE49-F238E27FC236}">
                <a16:creationId xmlns:a16="http://schemas.microsoft.com/office/drawing/2014/main" id="{6E5C4A8F-3851-6C44-80D2-71FDC13F0B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17485" y="5527946"/>
            <a:ext cx="1600887" cy="761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9897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n screenshot from the website IMDb containing information about the film &quot;When Harry Met Sally&quot;, such as the name of the director, writer, and stars. The relation names are vertically aligned and share a common font and size, as do the names of the individuals, each of which is contained within a hyperlink." title="When Harry Met Sally IMDb screenshot">
            <a:extLst>
              <a:ext uri="{FF2B5EF4-FFF2-40B4-BE49-F238E27FC236}">
                <a16:creationId xmlns:a16="http://schemas.microsoft.com/office/drawing/2014/main" id="{33ECD8B2-8344-9A4D-996F-46B74DBCD4D5}"/>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t="19252" r="33780" b="6705"/>
          <a:stretch/>
        </p:blipFill>
        <p:spPr>
          <a:xfrm>
            <a:off x="0" y="0"/>
            <a:ext cx="6273800" cy="5080000"/>
          </a:xfrm>
          <a:prstGeom prst="rect">
            <a:avLst/>
          </a:prstGeom>
          <a:ln>
            <a:solidFill>
              <a:schemeClr val="tx1"/>
            </a:solidFill>
          </a:ln>
        </p:spPr>
      </p:pic>
      <p:pic>
        <p:nvPicPr>
          <p:cNvPr id="4" name="Picture 3" descr="An screenshot from the website Bollywood MDB containing information about the film &quot;Jab Harry Met Sejal&quot;." title="Jab Harry Met Sejal Bollywood MDB sceenshot">
            <a:extLst>
              <a:ext uri="{FF2B5EF4-FFF2-40B4-BE49-F238E27FC236}">
                <a16:creationId xmlns:a16="http://schemas.microsoft.com/office/drawing/2014/main" id="{E0A3358F-4B27-F544-93D3-C2A0009E7EF3}"/>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932132" y="636255"/>
            <a:ext cx="7737733" cy="5415334"/>
          </a:xfrm>
          <a:prstGeom prst="rect">
            <a:avLst/>
          </a:prstGeom>
          <a:ln>
            <a:solidFill>
              <a:schemeClr val="tx1"/>
            </a:solidFill>
          </a:ln>
        </p:spPr>
      </p:pic>
      <p:pic>
        <p:nvPicPr>
          <p:cNvPr id="7" name="Picture 6" descr="An screenshot from the website NMDB (a Nigerian film website) containing information about the film &quot;Twisted&quot;." title="Twisted NMDb screenshot">
            <a:extLst>
              <a:ext uri="{FF2B5EF4-FFF2-40B4-BE49-F238E27FC236}">
                <a16:creationId xmlns:a16="http://schemas.microsoft.com/office/drawing/2014/main" id="{82346D1D-2E2A-EC43-B138-FEF35548EDE9}"/>
              </a:ext>
            </a:extLst>
          </p:cNvPr>
          <p:cNvPicPr>
            <a:picLocks noChangeAspect="1"/>
          </p:cNvPicPr>
          <p:nvPr/>
        </p:nvPicPr>
        <p:blipFill>
          <a:blip r:embed="rId4"/>
          <a:stretch>
            <a:fillRect/>
          </a:stretch>
        </p:blipFill>
        <p:spPr>
          <a:xfrm>
            <a:off x="2175664" y="1003517"/>
            <a:ext cx="6910990" cy="5520267"/>
          </a:xfrm>
          <a:prstGeom prst="rect">
            <a:avLst/>
          </a:prstGeom>
          <a:ln>
            <a:solidFill>
              <a:schemeClr val="tx1"/>
            </a:solidFill>
          </a:ln>
        </p:spPr>
      </p:pic>
      <p:pic>
        <p:nvPicPr>
          <p:cNvPr id="11" name="Picture 10" descr="A screenshot from an AllMusic.com page about the Beatles, containing semi-structured fields with information about band members, genre, and other facts." title="Beatles AllMusic screenshot">
            <a:extLst>
              <a:ext uri="{FF2B5EF4-FFF2-40B4-BE49-F238E27FC236}">
                <a16:creationId xmlns:a16="http://schemas.microsoft.com/office/drawing/2014/main" id="{E6CBA57E-871A-2148-B423-CF84C0EBEEF7}"/>
              </a:ext>
            </a:extLst>
          </p:cNvPr>
          <p:cNvPicPr>
            <a:picLocks noChangeAspect="1"/>
          </p:cNvPicPr>
          <p:nvPr/>
        </p:nvPicPr>
        <p:blipFill>
          <a:blip r:embed="rId5"/>
          <a:stretch>
            <a:fillRect/>
          </a:stretch>
        </p:blipFill>
        <p:spPr>
          <a:xfrm>
            <a:off x="3130007" y="1387711"/>
            <a:ext cx="8683652" cy="5300133"/>
          </a:xfrm>
          <a:prstGeom prst="rect">
            <a:avLst/>
          </a:prstGeom>
        </p:spPr>
      </p:pic>
      <p:pic>
        <p:nvPicPr>
          <p:cNvPr id="8" name="Picture 7" descr="Screenshot of an ESPN page containing information about Green Bay Packers quarterback Aaron Rodgers, including birthdate, birthplace, and passing statistics." title="Aaron Rodgers ESPN screenshot">
            <a:extLst>
              <a:ext uri="{FF2B5EF4-FFF2-40B4-BE49-F238E27FC236}">
                <a16:creationId xmlns:a16="http://schemas.microsoft.com/office/drawing/2014/main" id="{C4A0192A-DC3D-7B4D-8CC6-BF27DBA3C3B4}"/>
              </a:ext>
            </a:extLst>
          </p:cNvPr>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3728001" y="2111966"/>
            <a:ext cx="9499600" cy="2485127"/>
          </a:xfrm>
          <a:prstGeom prst="rect">
            <a:avLst/>
          </a:prstGeom>
        </p:spPr>
      </p:pic>
      <p:pic>
        <p:nvPicPr>
          <p:cNvPr id="12" name="Picture 11" descr="Screenshot from a webpage from the site HiFi Engine, containing information about a digitial integrated amplifier system, such as power output and frequency response." title="hifi engine screenshot">
            <a:extLst>
              <a:ext uri="{FF2B5EF4-FFF2-40B4-BE49-F238E27FC236}">
                <a16:creationId xmlns:a16="http://schemas.microsoft.com/office/drawing/2014/main" id="{BAE05A4F-D000-D544-BB9C-32C2F4932530}"/>
              </a:ext>
            </a:extLst>
          </p:cNvPr>
          <p:cNvPicPr>
            <a:picLocks noChangeAspect="1"/>
          </p:cNvPicPr>
          <p:nvPr/>
        </p:nvPicPr>
        <p:blipFill rotWithShape="1">
          <a:blip r:embed="rId7" cstate="hqprint">
            <a:extLst>
              <a:ext uri="{28A0092B-C50C-407E-A947-70E740481C1C}">
                <a14:useLocalDpi xmlns:a14="http://schemas.microsoft.com/office/drawing/2010/main"/>
              </a:ext>
            </a:extLst>
          </a:blip>
          <a:srcRect/>
          <a:stretch/>
        </p:blipFill>
        <p:spPr>
          <a:xfrm>
            <a:off x="4957211" y="1842973"/>
            <a:ext cx="5811172" cy="5206763"/>
          </a:xfrm>
          <a:prstGeom prst="rect">
            <a:avLst/>
          </a:prstGeom>
        </p:spPr>
      </p:pic>
      <p:sp>
        <p:nvSpPr>
          <p:cNvPr id="3" name="Rounded Rectangle 2">
            <a:extLst>
              <a:ext uri="{FF2B5EF4-FFF2-40B4-BE49-F238E27FC236}">
                <a16:creationId xmlns:a16="http://schemas.microsoft.com/office/drawing/2014/main" id="{7D16ED4E-124A-784E-A8C6-7B9325B914CE}"/>
              </a:ext>
            </a:extLst>
          </p:cNvPr>
          <p:cNvSpPr/>
          <p:nvPr/>
        </p:nvSpPr>
        <p:spPr>
          <a:xfrm>
            <a:off x="3347001" y="0"/>
            <a:ext cx="5130800" cy="14757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There are lots of semi-structured websites</a:t>
            </a:r>
            <a:endParaRPr lang="en-US" sz="3200" dirty="0"/>
          </a:p>
        </p:txBody>
      </p:sp>
    </p:spTree>
    <p:extLst>
      <p:ext uri="{BB962C8B-B14F-4D97-AF65-F5344CB8AC3E}">
        <p14:creationId xmlns:p14="http://schemas.microsoft.com/office/powerpoint/2010/main" val="4097266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58CB3A0F-E003-1747-B470-474692ED2B8B}"/>
              </a:ext>
            </a:extLst>
          </p:cNvPr>
          <p:cNvCxnSpPr>
            <a:cxnSpLocks/>
          </p:cNvCxnSpPr>
          <p:nvPr/>
        </p:nvCxnSpPr>
        <p:spPr>
          <a:xfrm flipH="1">
            <a:off x="8703733" y="2207417"/>
            <a:ext cx="795868" cy="742687"/>
          </a:xfrm>
          <a:prstGeom prst="straightConnector1">
            <a:avLst/>
          </a:prstGeom>
          <a:ln w="1270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 name="Rounded Rectangle 5">
            <a:extLst>
              <a:ext uri="{FF2B5EF4-FFF2-40B4-BE49-F238E27FC236}">
                <a16:creationId xmlns:a16="http://schemas.microsoft.com/office/drawing/2014/main" id="{B21FB2F3-2622-1A49-8538-7B5DE0D12153}"/>
              </a:ext>
            </a:extLst>
          </p:cNvPr>
          <p:cNvSpPr/>
          <p:nvPr/>
        </p:nvSpPr>
        <p:spPr>
          <a:xfrm>
            <a:off x="1304181" y="2091291"/>
            <a:ext cx="3552812" cy="4415897"/>
          </a:xfrm>
          <a:prstGeom prst="roundRect">
            <a:avLst/>
          </a:pr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Knowledge Vault @ Google found 4x more facts from semi-structured than unstructured text</a:t>
            </a:r>
          </a:p>
          <a:p>
            <a:pPr algn="ctr"/>
            <a:r>
              <a:rPr lang="en-US" sz="2400" dirty="0"/>
              <a:t>[Dong et al., KDD’14][Dong et al., VLDB’14]</a:t>
            </a:r>
          </a:p>
        </p:txBody>
      </p:sp>
      <p:pic>
        <p:nvPicPr>
          <p:cNvPr id="11" name="Picture 10" descr="This screenshot shows a different region of the IMDb page for When Harry Met Sally, containing facts showing that Cinematography was by Barry Sonnenfeld, Film Editing was by Robert Leighton, and Production Design was by Jane Musky." title="Detail from When Harry Met Sally IMDb page">
            <a:extLst>
              <a:ext uri="{FF2B5EF4-FFF2-40B4-BE49-F238E27FC236}">
                <a16:creationId xmlns:a16="http://schemas.microsoft.com/office/drawing/2014/main" id="{1FF7BE1F-2470-3C44-B009-F34AE86A61D6}"/>
              </a:ext>
            </a:extLst>
          </p:cNvPr>
          <p:cNvPicPr>
            <a:picLocks noChangeAspect="1"/>
          </p:cNvPicPr>
          <p:nvPr/>
        </p:nvPicPr>
        <p:blipFill>
          <a:blip r:embed="rId2"/>
          <a:stretch>
            <a:fillRect/>
          </a:stretch>
        </p:blipFill>
        <p:spPr>
          <a:xfrm>
            <a:off x="5772986" y="0"/>
            <a:ext cx="6419014" cy="6604000"/>
          </a:xfrm>
          <a:prstGeom prst="rect">
            <a:avLst/>
          </a:prstGeom>
        </p:spPr>
      </p:pic>
      <p:sp>
        <p:nvSpPr>
          <p:cNvPr id="5" name="Rounded Rectangle 4">
            <a:extLst>
              <a:ext uri="{FF2B5EF4-FFF2-40B4-BE49-F238E27FC236}">
                <a16:creationId xmlns:a16="http://schemas.microsoft.com/office/drawing/2014/main" id="{266A25C3-E462-F542-9059-2C352E4D7EE1}"/>
              </a:ext>
            </a:extLst>
          </p:cNvPr>
          <p:cNvSpPr/>
          <p:nvPr/>
        </p:nvSpPr>
        <p:spPr>
          <a:xfrm>
            <a:off x="780107" y="307790"/>
            <a:ext cx="5130800" cy="14757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And they have a lot of information</a:t>
            </a:r>
            <a:endParaRPr lang="en-US" sz="3200" dirty="0"/>
          </a:p>
        </p:txBody>
      </p:sp>
    </p:spTree>
    <p:extLst>
      <p:ext uri="{BB962C8B-B14F-4D97-AF65-F5344CB8AC3E}">
        <p14:creationId xmlns:p14="http://schemas.microsoft.com/office/powerpoint/2010/main" val="9392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This screenshot shows a different region of the IMDb page for When Harry Met Sally, containing facts showing that Cinematography was by Barry Sonnenfeld, Film Editing was by Robert Leighton, and Production Design was by Jane Musky." title="Detail from When Harry Met Sally IMDb page">
            <a:extLst>
              <a:ext uri="{FF2B5EF4-FFF2-40B4-BE49-F238E27FC236}">
                <a16:creationId xmlns:a16="http://schemas.microsoft.com/office/drawing/2014/main" id="{553C3DD5-4681-0E48-9972-72F3095FB0E9}"/>
              </a:ext>
            </a:extLst>
          </p:cNvPr>
          <p:cNvPicPr>
            <a:picLocks noChangeAspect="1"/>
          </p:cNvPicPr>
          <p:nvPr/>
        </p:nvPicPr>
        <p:blipFill>
          <a:blip r:embed="rId2"/>
          <a:stretch>
            <a:fillRect/>
          </a:stretch>
        </p:blipFill>
        <p:spPr>
          <a:xfrm>
            <a:off x="5772986" y="0"/>
            <a:ext cx="6419014" cy="6604000"/>
          </a:xfrm>
          <a:prstGeom prst="rect">
            <a:avLst/>
          </a:prstGeom>
        </p:spPr>
      </p:pic>
      <p:sp>
        <p:nvSpPr>
          <p:cNvPr id="23" name="Rounded Rectangle 22">
            <a:extLst>
              <a:ext uri="{FF2B5EF4-FFF2-40B4-BE49-F238E27FC236}">
                <a16:creationId xmlns:a16="http://schemas.microsoft.com/office/drawing/2014/main" id="{2D1719B0-9C64-784F-AD45-F85769FF8144}"/>
              </a:ext>
            </a:extLst>
          </p:cNvPr>
          <p:cNvSpPr/>
          <p:nvPr/>
        </p:nvSpPr>
        <p:spPr>
          <a:xfrm>
            <a:off x="235785" y="660400"/>
            <a:ext cx="5537201" cy="52831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On10 semi-structured movie websites, the IMDb ontology covered only </a:t>
            </a:r>
            <a:r>
              <a:rPr lang="en-US" sz="3600" b="1" dirty="0"/>
              <a:t>7%</a:t>
            </a:r>
            <a:r>
              <a:rPr lang="en-US" sz="3200" dirty="0"/>
              <a:t> of relations.</a:t>
            </a:r>
          </a:p>
          <a:p>
            <a:pPr algn="ctr"/>
            <a:endParaRPr lang="en-US" sz="3200" dirty="0"/>
          </a:p>
          <a:p>
            <a:pPr algn="ctr"/>
            <a:r>
              <a:rPr lang="en-US" sz="3200" dirty="0" err="1"/>
              <a:t>OpenIE</a:t>
            </a:r>
            <a:r>
              <a:rPr lang="en-US" sz="3200" dirty="0"/>
              <a:t> allows us to extract these new relations</a:t>
            </a:r>
          </a:p>
        </p:txBody>
      </p:sp>
    </p:spTree>
    <p:extLst>
      <p:ext uri="{BB962C8B-B14F-4D97-AF65-F5344CB8AC3E}">
        <p14:creationId xmlns:p14="http://schemas.microsoft.com/office/powerpoint/2010/main" val="888827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7" name="Picture 16" descr="The same screenshot shown earlier in the talk, but with annotations calling out the locations of facts corresponding to the predicates film.genre, film.writer, and film.actor, as well as the film title" title="Annotated When Harry Met Sally IMDb screenshot">
            <a:extLst>
              <a:ext uri="{FF2B5EF4-FFF2-40B4-BE49-F238E27FC236}">
                <a16:creationId xmlns:a16="http://schemas.microsoft.com/office/drawing/2014/main" id="{EA051D63-A397-EE4D-974C-6BDDBB8FD96F}"/>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t="19252" r="33780" b="6705"/>
          <a:stretch/>
        </p:blipFill>
        <p:spPr>
          <a:xfrm>
            <a:off x="287880" y="1495463"/>
            <a:ext cx="6273800" cy="5080000"/>
          </a:xfrm>
          <a:prstGeom prst="rect">
            <a:avLst/>
          </a:prstGeom>
          <a:ln>
            <a:solidFill>
              <a:schemeClr val="tx1"/>
            </a:solidFill>
          </a:ln>
        </p:spPr>
      </p:pic>
      <p:sp>
        <p:nvSpPr>
          <p:cNvPr id="2" name="Title 1">
            <a:extLst>
              <a:ext uri="{FF2B5EF4-FFF2-40B4-BE49-F238E27FC236}">
                <a16:creationId xmlns:a16="http://schemas.microsoft.com/office/drawing/2014/main" id="{792036A6-C250-6A4B-95B6-FC0C13B51FDD}"/>
              </a:ext>
            </a:extLst>
          </p:cNvPr>
          <p:cNvSpPr>
            <a:spLocks noGrp="1"/>
          </p:cNvSpPr>
          <p:nvPr>
            <p:ph type="title"/>
          </p:nvPr>
        </p:nvSpPr>
        <p:spPr>
          <a:xfrm>
            <a:off x="2231136" y="143789"/>
            <a:ext cx="7729728" cy="1188720"/>
          </a:xfrm>
        </p:spPr>
        <p:txBody>
          <a:bodyPr/>
          <a:lstStyle/>
          <a:p>
            <a:r>
              <a:rPr lang="en-US" dirty="0"/>
              <a:t>Traditional Extraction</a:t>
            </a:r>
          </a:p>
        </p:txBody>
      </p:sp>
      <p:sp>
        <p:nvSpPr>
          <p:cNvPr id="6" name="Rounded Rectangle 5">
            <a:extLst>
              <a:ext uri="{FF2B5EF4-FFF2-40B4-BE49-F238E27FC236}">
                <a16:creationId xmlns:a16="http://schemas.microsoft.com/office/drawing/2014/main" id="{95A4EC31-B1B3-1D46-A5C5-E604CD4C10A3}"/>
              </a:ext>
            </a:extLst>
          </p:cNvPr>
          <p:cNvSpPr/>
          <p:nvPr/>
        </p:nvSpPr>
        <p:spPr>
          <a:xfrm>
            <a:off x="844062" y="1848898"/>
            <a:ext cx="2851420" cy="775006"/>
          </a:xfrm>
          <a:prstGeom prst="roundRect">
            <a:avLst/>
          </a:prstGeom>
          <a:solidFill>
            <a:srgbClr val="FFC000">
              <a:alpha val="40000"/>
            </a:srgbClr>
          </a:solidFill>
          <a:ln w="476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CAB30BC3-A8B6-EB4F-BC90-99CA495008D5}"/>
              </a:ext>
            </a:extLst>
          </p:cNvPr>
          <p:cNvCxnSpPr>
            <a:cxnSpLocks/>
            <a:stCxn id="6" idx="3"/>
          </p:cNvCxnSpPr>
          <p:nvPr/>
        </p:nvCxnSpPr>
        <p:spPr>
          <a:xfrm>
            <a:off x="3695482" y="2236401"/>
            <a:ext cx="4031700" cy="145058"/>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2B2F4CE-B550-6346-86F1-75DB23B488E1}"/>
              </a:ext>
            </a:extLst>
          </p:cNvPr>
          <p:cNvSpPr txBox="1"/>
          <p:nvPr/>
        </p:nvSpPr>
        <p:spPr>
          <a:xfrm>
            <a:off x="7727182" y="2296086"/>
            <a:ext cx="3979148" cy="461665"/>
          </a:xfrm>
          <a:prstGeom prst="rect">
            <a:avLst/>
          </a:prstGeom>
          <a:noFill/>
        </p:spPr>
        <p:txBody>
          <a:bodyPr wrap="square" rtlCol="0">
            <a:spAutoFit/>
          </a:bodyPr>
          <a:lstStyle/>
          <a:p>
            <a:r>
              <a:rPr lang="en-US" sz="2400" dirty="0"/>
              <a:t>“When Harry Met Sally”</a:t>
            </a:r>
          </a:p>
        </p:txBody>
      </p:sp>
      <p:sp>
        <p:nvSpPr>
          <p:cNvPr id="11" name="Rounded Rectangle 10">
            <a:extLst>
              <a:ext uri="{FF2B5EF4-FFF2-40B4-BE49-F238E27FC236}">
                <a16:creationId xmlns:a16="http://schemas.microsoft.com/office/drawing/2014/main" id="{22573A70-CD2E-4D45-A13F-B8FAF641F2C1}"/>
              </a:ext>
            </a:extLst>
          </p:cNvPr>
          <p:cNvSpPr/>
          <p:nvPr/>
        </p:nvSpPr>
        <p:spPr>
          <a:xfrm>
            <a:off x="2763617" y="3749086"/>
            <a:ext cx="809315" cy="262620"/>
          </a:xfrm>
          <a:prstGeom prst="roundRect">
            <a:avLst/>
          </a:prstGeom>
          <a:solidFill>
            <a:srgbClr val="00B0F0">
              <a:alpha val="40000"/>
            </a:srgbClr>
          </a:solidFill>
          <a:ln w="476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1479C740-5983-4A4B-9D18-29D84F61598D}"/>
              </a:ext>
            </a:extLst>
          </p:cNvPr>
          <p:cNvCxnSpPr>
            <a:cxnSpLocks/>
            <a:stCxn id="11" idx="3"/>
          </p:cNvCxnSpPr>
          <p:nvPr/>
        </p:nvCxnSpPr>
        <p:spPr>
          <a:xfrm>
            <a:off x="3572932" y="3880396"/>
            <a:ext cx="6387932" cy="494891"/>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C865B2A-D3D2-7641-AA31-8CD002720206}"/>
              </a:ext>
            </a:extLst>
          </p:cNvPr>
          <p:cNvSpPr txBox="1"/>
          <p:nvPr/>
        </p:nvSpPr>
        <p:spPr>
          <a:xfrm>
            <a:off x="7638730" y="4406455"/>
            <a:ext cx="5705341" cy="461665"/>
          </a:xfrm>
          <a:prstGeom prst="rect">
            <a:avLst/>
          </a:prstGeom>
          <a:noFill/>
        </p:spPr>
        <p:txBody>
          <a:bodyPr wrap="square" rtlCol="0">
            <a:spAutoFit/>
          </a:bodyPr>
          <a:lstStyle/>
          <a:p>
            <a:r>
              <a:rPr lang="en-US" sz="2400" dirty="0"/>
              <a:t>(</a:t>
            </a:r>
            <a:r>
              <a:rPr lang="en-US" sz="2400" dirty="0" err="1"/>
              <a:t>film.written_by</a:t>
            </a:r>
            <a:r>
              <a:rPr lang="en-US" sz="2400" dirty="0"/>
              <a:t>,  “</a:t>
            </a:r>
            <a:r>
              <a:rPr lang="en-US" sz="2400" dirty="0">
                <a:solidFill>
                  <a:srgbClr val="00B0F0"/>
                </a:solidFill>
              </a:rPr>
              <a:t>Nora Ephron</a:t>
            </a:r>
            <a:r>
              <a:rPr lang="en-US" sz="2400" dirty="0"/>
              <a:t>”)</a:t>
            </a:r>
          </a:p>
        </p:txBody>
      </p:sp>
      <p:sp>
        <p:nvSpPr>
          <p:cNvPr id="23" name="Rounded Rectangle 22">
            <a:extLst>
              <a:ext uri="{FF2B5EF4-FFF2-40B4-BE49-F238E27FC236}">
                <a16:creationId xmlns:a16="http://schemas.microsoft.com/office/drawing/2014/main" id="{2617C647-DE7C-B14C-A465-F705B20D2677}"/>
              </a:ext>
            </a:extLst>
          </p:cNvPr>
          <p:cNvSpPr/>
          <p:nvPr/>
        </p:nvSpPr>
        <p:spPr>
          <a:xfrm>
            <a:off x="3522943" y="3960283"/>
            <a:ext cx="662355" cy="271159"/>
          </a:xfrm>
          <a:prstGeom prst="roundRect">
            <a:avLst/>
          </a:prstGeom>
          <a:solidFill>
            <a:srgbClr val="00B0F0">
              <a:alpha val="40000"/>
            </a:srgbClr>
          </a:solidFill>
          <a:ln w="476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DDCD2362-06D4-A54E-ABAA-18572CCE8666}"/>
              </a:ext>
            </a:extLst>
          </p:cNvPr>
          <p:cNvCxnSpPr>
            <a:cxnSpLocks/>
            <a:stCxn id="23" idx="3"/>
          </p:cNvCxnSpPr>
          <p:nvPr/>
        </p:nvCxnSpPr>
        <p:spPr>
          <a:xfrm>
            <a:off x="4185298" y="4095863"/>
            <a:ext cx="5261355" cy="159995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F158CF2E-11E8-1040-B1DC-4174C6759608}"/>
              </a:ext>
            </a:extLst>
          </p:cNvPr>
          <p:cNvSpPr txBox="1"/>
          <p:nvPr/>
        </p:nvSpPr>
        <p:spPr>
          <a:xfrm>
            <a:off x="7689937" y="5695813"/>
            <a:ext cx="5524659" cy="461665"/>
          </a:xfrm>
          <a:prstGeom prst="rect">
            <a:avLst/>
          </a:prstGeom>
          <a:noFill/>
        </p:spPr>
        <p:txBody>
          <a:bodyPr wrap="square" rtlCol="0">
            <a:spAutoFit/>
          </a:bodyPr>
          <a:lstStyle/>
          <a:p>
            <a:r>
              <a:rPr lang="en-US" sz="2400" dirty="0"/>
              <a:t>(</a:t>
            </a:r>
            <a:r>
              <a:rPr lang="en-US" sz="2400" dirty="0" err="1"/>
              <a:t>film.actor</a:t>
            </a:r>
            <a:r>
              <a:rPr lang="en-US" sz="2400" dirty="0"/>
              <a:t>, “</a:t>
            </a:r>
            <a:r>
              <a:rPr lang="en-US" sz="2400" dirty="0">
                <a:solidFill>
                  <a:srgbClr val="00B0F0"/>
                </a:solidFill>
              </a:rPr>
              <a:t>Meg Ryan</a:t>
            </a:r>
            <a:r>
              <a:rPr lang="en-US" sz="2400" dirty="0"/>
              <a:t>”)</a:t>
            </a:r>
          </a:p>
        </p:txBody>
      </p:sp>
      <p:sp>
        <p:nvSpPr>
          <p:cNvPr id="37" name="Rectangle 36">
            <a:extLst>
              <a:ext uri="{FF2B5EF4-FFF2-40B4-BE49-F238E27FC236}">
                <a16:creationId xmlns:a16="http://schemas.microsoft.com/office/drawing/2014/main" id="{B1DFAAB1-57CF-6F42-B86C-A06E8E5D681A}"/>
              </a:ext>
            </a:extLst>
          </p:cNvPr>
          <p:cNvSpPr/>
          <p:nvPr/>
        </p:nvSpPr>
        <p:spPr>
          <a:xfrm>
            <a:off x="8110136" y="2012989"/>
            <a:ext cx="2270927" cy="255005"/>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C000"/>
                </a:solidFill>
              </a:rPr>
              <a:t>TOPIC ENTITY</a:t>
            </a:r>
          </a:p>
        </p:txBody>
      </p:sp>
      <p:sp>
        <p:nvSpPr>
          <p:cNvPr id="24" name="Rounded Rectangle 23">
            <a:extLst>
              <a:ext uri="{FF2B5EF4-FFF2-40B4-BE49-F238E27FC236}">
                <a16:creationId xmlns:a16="http://schemas.microsoft.com/office/drawing/2014/main" id="{8EF08F9E-AAB9-9045-9794-7C65F0EA1464}"/>
              </a:ext>
            </a:extLst>
          </p:cNvPr>
          <p:cNvSpPr/>
          <p:nvPr/>
        </p:nvSpPr>
        <p:spPr>
          <a:xfrm>
            <a:off x="7115877" y="2966779"/>
            <a:ext cx="4590453" cy="9862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Relation types defined in ontology</a:t>
            </a:r>
            <a:endParaRPr lang="en-US" sz="3200" dirty="0"/>
          </a:p>
        </p:txBody>
      </p:sp>
    </p:spTree>
    <p:extLst>
      <p:ext uri="{BB962C8B-B14F-4D97-AF65-F5344CB8AC3E}">
        <p14:creationId xmlns:p14="http://schemas.microsoft.com/office/powerpoint/2010/main" val="3250436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p:bldP spid="11" grpId="0" animBg="1"/>
      <p:bldP spid="15" grpId="0"/>
      <p:bldP spid="23" grpId="0" animBg="1"/>
      <p:bldP spid="35" grpId="0"/>
      <p:bldP spid="3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037C9-EC3B-574F-949B-24DF1BEB391F}"/>
              </a:ext>
            </a:extLst>
          </p:cNvPr>
          <p:cNvSpPr>
            <a:spLocks noGrp="1"/>
          </p:cNvSpPr>
          <p:nvPr>
            <p:ph type="title"/>
          </p:nvPr>
        </p:nvSpPr>
        <p:spPr/>
        <p:txBody>
          <a:bodyPr/>
          <a:lstStyle/>
          <a:p>
            <a:r>
              <a:rPr lang="en-US" dirty="0"/>
              <a:t>Problem Definition</a:t>
            </a:r>
          </a:p>
        </p:txBody>
      </p:sp>
      <p:sp>
        <p:nvSpPr>
          <p:cNvPr id="3" name="Content Placeholder 2">
            <a:extLst>
              <a:ext uri="{FF2B5EF4-FFF2-40B4-BE49-F238E27FC236}">
                <a16:creationId xmlns:a16="http://schemas.microsoft.com/office/drawing/2014/main" id="{BBEB0B41-7558-DC4D-BD4C-088E08B7F503}"/>
              </a:ext>
            </a:extLst>
          </p:cNvPr>
          <p:cNvSpPr>
            <a:spLocks noGrp="1"/>
          </p:cNvSpPr>
          <p:nvPr>
            <p:ph idx="1"/>
          </p:nvPr>
        </p:nvSpPr>
        <p:spPr>
          <a:xfrm>
            <a:off x="1209159" y="1696749"/>
            <a:ext cx="9915523" cy="4771783"/>
          </a:xfrm>
        </p:spPr>
        <p:txBody>
          <a:bodyPr>
            <a:normAutofit lnSpcReduction="10000"/>
          </a:bodyPr>
          <a:lstStyle/>
          <a:p>
            <a:r>
              <a:rPr lang="en-US" sz="3200" dirty="0"/>
              <a:t>Input:</a:t>
            </a:r>
          </a:p>
          <a:p>
            <a:pPr lvl="1"/>
            <a:r>
              <a:rPr lang="en-US" sz="3200" dirty="0"/>
              <a:t>Pages from a semi-structured website</a:t>
            </a:r>
          </a:p>
          <a:p>
            <a:pPr lvl="1"/>
            <a:r>
              <a:rPr lang="en-US" sz="3200" dirty="0"/>
              <a:t>Seed KB (and ontology)</a:t>
            </a:r>
          </a:p>
          <a:p>
            <a:r>
              <a:rPr lang="en-US" sz="3200" dirty="0"/>
              <a:t>Output:</a:t>
            </a:r>
          </a:p>
          <a:p>
            <a:pPr lvl="1"/>
            <a:r>
              <a:rPr lang="en-US" sz="3200" dirty="0"/>
              <a:t>A set of triples </a:t>
            </a:r>
            <a:r>
              <a:rPr lang="en-US" sz="3200" b="1" i="1" dirty="0"/>
              <a:t>(s, r, o)</a:t>
            </a:r>
            <a:r>
              <a:rPr lang="en-US" sz="3200" dirty="0"/>
              <a:t>, where </a:t>
            </a:r>
          </a:p>
          <a:p>
            <a:pPr lvl="2"/>
            <a:r>
              <a:rPr lang="en-US" sz="2400" b="1" i="1" dirty="0"/>
              <a:t>s</a:t>
            </a:r>
            <a:r>
              <a:rPr lang="en-US" sz="2400" dirty="0"/>
              <a:t> is a string corresponding to the subject (page topic entity), </a:t>
            </a:r>
          </a:p>
          <a:p>
            <a:pPr lvl="2"/>
            <a:r>
              <a:rPr lang="en-US" sz="2400" b="1" i="1" dirty="0"/>
              <a:t>o</a:t>
            </a:r>
            <a:r>
              <a:rPr lang="en-US" sz="2400" dirty="0"/>
              <a:t> is a string corresponding to the object</a:t>
            </a:r>
          </a:p>
          <a:p>
            <a:pPr lvl="2"/>
            <a:r>
              <a:rPr lang="en-US" sz="2400" b="1" i="1" dirty="0"/>
              <a:t>r</a:t>
            </a:r>
            <a:r>
              <a:rPr lang="en-US" sz="2400" dirty="0"/>
              <a:t> is a string indicating the relation/predicate (</a:t>
            </a:r>
            <a:r>
              <a:rPr lang="en-US" sz="2400" dirty="0" err="1"/>
              <a:t>OpenIE</a:t>
            </a:r>
            <a:r>
              <a:rPr lang="en-US" sz="2400" dirty="0"/>
              <a:t>) or a relation defined in our ontology (</a:t>
            </a:r>
            <a:r>
              <a:rPr lang="en-US" sz="2400" dirty="0" err="1"/>
              <a:t>ClosedIE</a:t>
            </a:r>
            <a:r>
              <a:rPr lang="en-US" sz="2400" dirty="0"/>
              <a:t>)</a:t>
            </a:r>
          </a:p>
        </p:txBody>
      </p:sp>
    </p:spTree>
    <p:extLst>
      <p:ext uri="{BB962C8B-B14F-4D97-AF65-F5344CB8AC3E}">
        <p14:creationId xmlns:p14="http://schemas.microsoft.com/office/powerpoint/2010/main" val="2571597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38D22-922F-F443-839A-68AC4D1E114E}"/>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E03ACCD1-AB28-7041-B7F6-FAE6051C0C9E}"/>
              </a:ext>
            </a:extLst>
          </p:cNvPr>
          <p:cNvSpPr>
            <a:spLocks noGrp="1"/>
          </p:cNvSpPr>
          <p:nvPr>
            <p:ph idx="1"/>
          </p:nvPr>
        </p:nvSpPr>
        <p:spPr>
          <a:xfrm>
            <a:off x="1209159" y="1696750"/>
            <a:ext cx="9915523" cy="4704050"/>
          </a:xfrm>
        </p:spPr>
        <p:txBody>
          <a:bodyPr>
            <a:normAutofit fontScale="77500" lnSpcReduction="20000"/>
          </a:bodyPr>
          <a:lstStyle/>
          <a:p>
            <a:r>
              <a:rPr lang="en-US" dirty="0"/>
              <a:t>Semi-structured websites are a rich source of data for KB population</a:t>
            </a:r>
          </a:p>
          <a:p>
            <a:pPr marL="228600" lvl="1" indent="0">
              <a:buNone/>
            </a:pPr>
            <a:endParaRPr lang="en-US" dirty="0"/>
          </a:p>
          <a:p>
            <a:r>
              <a:rPr lang="en-US" b="1" dirty="0"/>
              <a:t>Previous extraction methods required learning a new model for each website targeted for extraction</a:t>
            </a:r>
          </a:p>
          <a:p>
            <a:pPr lvl="1"/>
            <a:endParaRPr lang="en-US" dirty="0"/>
          </a:p>
          <a:p>
            <a:r>
              <a:rPr lang="en-US" dirty="0"/>
              <a:t>We introduce a method for learning a single model that can extract from arbitrary semi-structured websites</a:t>
            </a:r>
          </a:p>
          <a:p>
            <a:pPr lvl="1"/>
            <a:r>
              <a:rPr lang="en-US" dirty="0"/>
              <a:t>Build rich representation of textual, visual, layout features of a webpage with GNN</a:t>
            </a:r>
          </a:p>
          <a:p>
            <a:pPr lvl="1"/>
            <a:r>
              <a:rPr lang="en-US" dirty="0"/>
              <a:t>Pre-training task to help generalization</a:t>
            </a:r>
          </a:p>
          <a:p>
            <a:pPr lvl="1"/>
            <a:endParaRPr lang="en-US" dirty="0"/>
          </a:p>
          <a:p>
            <a:r>
              <a:rPr lang="en-US" dirty="0" err="1"/>
              <a:t>OpenIE</a:t>
            </a:r>
            <a:r>
              <a:rPr lang="en-US" dirty="0"/>
              <a:t> extractions from never-before-seen websites in never-before-seen subject domains</a:t>
            </a:r>
          </a:p>
          <a:p>
            <a:pPr lvl="1"/>
            <a:endParaRPr lang="en-US" dirty="0"/>
          </a:p>
          <a:p>
            <a:pPr lvl="1"/>
            <a:endParaRPr lang="en-US" dirty="0"/>
          </a:p>
        </p:txBody>
      </p:sp>
    </p:spTree>
    <p:extLst>
      <p:ext uri="{BB962C8B-B14F-4D97-AF65-F5344CB8AC3E}">
        <p14:creationId xmlns:p14="http://schemas.microsoft.com/office/powerpoint/2010/main" val="3366689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C3F52-6EF1-DD48-B014-64A32F3F7E20}"/>
              </a:ext>
            </a:extLst>
          </p:cNvPr>
          <p:cNvSpPr>
            <a:spLocks noGrp="1"/>
          </p:cNvSpPr>
          <p:nvPr>
            <p:ph type="title"/>
          </p:nvPr>
        </p:nvSpPr>
        <p:spPr/>
        <p:txBody>
          <a:bodyPr/>
          <a:lstStyle/>
          <a:p>
            <a:r>
              <a:rPr lang="en-US" dirty="0"/>
              <a:t>Prior Work</a:t>
            </a:r>
          </a:p>
        </p:txBody>
      </p:sp>
      <p:sp>
        <p:nvSpPr>
          <p:cNvPr id="3" name="Content Placeholder 2">
            <a:extLst>
              <a:ext uri="{FF2B5EF4-FFF2-40B4-BE49-F238E27FC236}">
                <a16:creationId xmlns:a16="http://schemas.microsoft.com/office/drawing/2014/main" id="{BFC7834D-A684-FF44-96AC-46A98CA997DD}"/>
              </a:ext>
            </a:extLst>
          </p:cNvPr>
          <p:cNvSpPr>
            <a:spLocks noGrp="1"/>
          </p:cNvSpPr>
          <p:nvPr>
            <p:ph idx="1"/>
          </p:nvPr>
        </p:nvSpPr>
        <p:spPr/>
        <p:txBody>
          <a:bodyPr/>
          <a:lstStyle/>
          <a:p>
            <a:r>
              <a:rPr lang="en-US" dirty="0"/>
              <a:t>Wrapper Induction (</a:t>
            </a:r>
            <a:r>
              <a:rPr lang="en-US" dirty="0" err="1"/>
              <a:t>Kushmerick</a:t>
            </a:r>
            <a:r>
              <a:rPr lang="en-US" dirty="0"/>
              <a:t> et al, 1997)</a:t>
            </a:r>
          </a:p>
          <a:p>
            <a:pPr lvl="1"/>
            <a:r>
              <a:rPr lang="en-US" dirty="0"/>
              <a:t>Rule mining based on labeled data from a website</a:t>
            </a:r>
          </a:p>
          <a:p>
            <a:pPr lvl="1"/>
            <a:r>
              <a:rPr lang="en-US" dirty="0"/>
              <a:t>Requires training data for each target website</a:t>
            </a:r>
          </a:p>
          <a:p>
            <a:r>
              <a:rPr lang="en-US" dirty="0"/>
              <a:t>Distantly supervised approaches (Lockard et al, 2018 Lockard et al, 2019)</a:t>
            </a:r>
          </a:p>
          <a:p>
            <a:pPr lvl="1"/>
            <a:r>
              <a:rPr lang="en-US" dirty="0"/>
              <a:t>Use KB to automatically create training data for a website</a:t>
            </a:r>
          </a:p>
          <a:p>
            <a:pPr lvl="1"/>
            <a:r>
              <a:rPr lang="en-US" dirty="0"/>
              <a:t>Requires KB with knowledge overlap for each target website</a:t>
            </a:r>
          </a:p>
          <a:p>
            <a:r>
              <a:rPr lang="en-US" dirty="0"/>
              <a:t>Prior models rely on site-specific features</a:t>
            </a:r>
          </a:p>
        </p:txBody>
      </p:sp>
      <p:sp>
        <p:nvSpPr>
          <p:cNvPr id="4" name="TextBox 3">
            <a:extLst>
              <a:ext uri="{FF2B5EF4-FFF2-40B4-BE49-F238E27FC236}">
                <a16:creationId xmlns:a16="http://schemas.microsoft.com/office/drawing/2014/main" id="{8AB70548-7260-7B4E-A13F-35421891554C}"/>
              </a:ext>
            </a:extLst>
          </p:cNvPr>
          <p:cNvSpPr txBox="1"/>
          <p:nvPr/>
        </p:nvSpPr>
        <p:spPr>
          <a:xfrm>
            <a:off x="508132" y="6213079"/>
            <a:ext cx="11317575" cy="553998"/>
          </a:xfrm>
          <a:prstGeom prst="rect">
            <a:avLst/>
          </a:prstGeom>
          <a:noFill/>
        </p:spPr>
        <p:txBody>
          <a:bodyPr wrap="square" rtlCol="0">
            <a:spAutoFit/>
          </a:bodyPr>
          <a:lstStyle/>
          <a:p>
            <a:r>
              <a:rPr lang="en-US" sz="1000" dirty="0"/>
              <a:t>Nicholas </a:t>
            </a:r>
            <a:r>
              <a:rPr lang="en-US" sz="1000" dirty="0" err="1"/>
              <a:t>Kushmerick</a:t>
            </a:r>
            <a:r>
              <a:rPr lang="en-US" sz="1000" dirty="0"/>
              <a:t>, Daniel S. Weld, and Robert B. </a:t>
            </a:r>
            <a:r>
              <a:rPr lang="en-US" sz="1000" dirty="0" err="1"/>
              <a:t>Doorenbos</a:t>
            </a:r>
            <a:r>
              <a:rPr lang="en-US" sz="1000" dirty="0"/>
              <a:t>. 1997. Wrapper induction for information extraction. In IJCAI.</a:t>
            </a:r>
          </a:p>
          <a:p>
            <a:r>
              <a:rPr lang="en-US" sz="1000" dirty="0"/>
              <a:t>Colin Lockard, </a:t>
            </a:r>
            <a:r>
              <a:rPr lang="en-US" sz="1000" dirty="0" err="1"/>
              <a:t>Arash</a:t>
            </a:r>
            <a:r>
              <a:rPr lang="en-US" sz="1000" dirty="0"/>
              <a:t> </a:t>
            </a:r>
            <a:r>
              <a:rPr lang="en-US" sz="1000" dirty="0" err="1"/>
              <a:t>Einolghozati</a:t>
            </a:r>
            <a:r>
              <a:rPr lang="en-US" sz="1000" dirty="0"/>
              <a:t>, Prashant </a:t>
            </a:r>
            <a:r>
              <a:rPr lang="en-US" sz="1000" dirty="0" err="1"/>
              <a:t>Shiralkar</a:t>
            </a:r>
            <a:r>
              <a:rPr lang="en-US" sz="1000" dirty="0"/>
              <a:t>, and Xin Luna Dong. 2018. Ceres: distantly supervised relation extraction from the semi-structured web. VLDB, 11(10):1084– 1096.</a:t>
            </a:r>
          </a:p>
          <a:p>
            <a:r>
              <a:rPr lang="en-US" sz="1000" dirty="0"/>
              <a:t>Colin Lockard, Prashant </a:t>
            </a:r>
            <a:r>
              <a:rPr lang="en-US" sz="1000" dirty="0" err="1"/>
              <a:t>Shiralkar</a:t>
            </a:r>
            <a:r>
              <a:rPr lang="en-US" sz="1000" dirty="0"/>
              <a:t>, and Xin Luna Dong. 2019. </a:t>
            </a:r>
            <a:r>
              <a:rPr lang="en-US" sz="1000" dirty="0" err="1"/>
              <a:t>OpenCeres</a:t>
            </a:r>
            <a:r>
              <a:rPr lang="en-US" sz="1000" dirty="0"/>
              <a:t>: When open information extraction meets the semi-structured web. In NAACL-HLT, pages 3047–3056.</a:t>
            </a:r>
          </a:p>
        </p:txBody>
      </p:sp>
    </p:spTree>
    <p:extLst>
      <p:ext uri="{BB962C8B-B14F-4D97-AF65-F5344CB8AC3E}">
        <p14:creationId xmlns:p14="http://schemas.microsoft.com/office/powerpoint/2010/main" val="3888842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482D5-E2C6-3542-9C2C-E87BBCDEA017}"/>
              </a:ext>
            </a:extLst>
          </p:cNvPr>
          <p:cNvSpPr>
            <a:spLocks noGrp="1"/>
          </p:cNvSpPr>
          <p:nvPr>
            <p:ph type="title"/>
          </p:nvPr>
        </p:nvSpPr>
        <p:spPr/>
        <p:txBody>
          <a:bodyPr>
            <a:normAutofit fontScale="90000"/>
          </a:bodyPr>
          <a:lstStyle/>
          <a:p>
            <a:r>
              <a:rPr lang="en-US" dirty="0"/>
              <a:t>Can we learn a single general model to extract from never-before-seen websites?</a:t>
            </a:r>
          </a:p>
        </p:txBody>
      </p:sp>
      <p:sp>
        <p:nvSpPr>
          <p:cNvPr id="3" name="Text Placeholder 2">
            <a:extLst>
              <a:ext uri="{FF2B5EF4-FFF2-40B4-BE49-F238E27FC236}">
                <a16:creationId xmlns:a16="http://schemas.microsoft.com/office/drawing/2014/main" id="{50A24BD1-5DAF-9741-AE6F-B2B25569792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30549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20F77-8500-E848-9184-B46FF6072025}"/>
              </a:ext>
            </a:extLst>
          </p:cNvPr>
          <p:cNvSpPr>
            <a:spLocks noGrp="1"/>
          </p:cNvSpPr>
          <p:nvPr>
            <p:ph type="title"/>
          </p:nvPr>
        </p:nvSpPr>
        <p:spPr/>
        <p:txBody>
          <a:bodyPr/>
          <a:lstStyle/>
          <a:p>
            <a:r>
              <a:rPr lang="en-US" dirty="0"/>
              <a:t>Zero-shot Extraction</a:t>
            </a:r>
          </a:p>
        </p:txBody>
      </p:sp>
      <p:sp>
        <p:nvSpPr>
          <p:cNvPr id="3" name="Content Placeholder 2">
            <a:extLst>
              <a:ext uri="{FF2B5EF4-FFF2-40B4-BE49-F238E27FC236}">
                <a16:creationId xmlns:a16="http://schemas.microsoft.com/office/drawing/2014/main" id="{D1934BA3-7A16-314A-946A-C162AEA2588A}"/>
              </a:ext>
            </a:extLst>
          </p:cNvPr>
          <p:cNvSpPr>
            <a:spLocks noGrp="1"/>
          </p:cNvSpPr>
          <p:nvPr>
            <p:ph idx="1"/>
          </p:nvPr>
        </p:nvSpPr>
        <p:spPr/>
        <p:txBody>
          <a:bodyPr>
            <a:normAutofit/>
          </a:bodyPr>
          <a:lstStyle/>
          <a:p>
            <a:r>
              <a:rPr lang="en-US" dirty="0"/>
              <a:t>Unseen-Website Zero-shot Extraction: Given website W in vertical V, learn a model for W without any training pages from W (but with pages from other websites in V)</a:t>
            </a:r>
          </a:p>
          <a:p>
            <a:r>
              <a:rPr lang="en-US" dirty="0"/>
              <a:t>Unseen-Vertical Zero-shot Extraction: Given website W in vertical V, learn a model for W without any training pages from W or any other website from vertical V</a:t>
            </a:r>
          </a:p>
          <a:p>
            <a:endParaRPr lang="en-US" dirty="0"/>
          </a:p>
        </p:txBody>
      </p:sp>
    </p:spTree>
    <p:extLst>
      <p:ext uri="{BB962C8B-B14F-4D97-AF65-F5344CB8AC3E}">
        <p14:creationId xmlns:p14="http://schemas.microsoft.com/office/powerpoint/2010/main" val="16511329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FE101-7418-6045-A854-AB7FCE888414}"/>
              </a:ext>
            </a:extLst>
          </p:cNvPr>
          <p:cNvSpPr>
            <a:spLocks noGrp="1"/>
          </p:cNvSpPr>
          <p:nvPr>
            <p:ph type="title"/>
          </p:nvPr>
        </p:nvSpPr>
        <p:spPr/>
        <p:txBody>
          <a:bodyPr/>
          <a:lstStyle/>
          <a:p>
            <a:r>
              <a:rPr lang="en-US" dirty="0"/>
              <a:t>Intuition</a:t>
            </a:r>
          </a:p>
        </p:txBody>
      </p:sp>
      <p:sp>
        <p:nvSpPr>
          <p:cNvPr id="3" name="Content Placeholder 2">
            <a:extLst>
              <a:ext uri="{FF2B5EF4-FFF2-40B4-BE49-F238E27FC236}">
                <a16:creationId xmlns:a16="http://schemas.microsoft.com/office/drawing/2014/main" id="{493B7740-BBE7-F54D-8847-17D32F963FF0}"/>
              </a:ext>
            </a:extLst>
          </p:cNvPr>
          <p:cNvSpPr>
            <a:spLocks noGrp="1"/>
          </p:cNvSpPr>
          <p:nvPr>
            <p:ph idx="1"/>
          </p:nvPr>
        </p:nvSpPr>
        <p:spPr/>
        <p:txBody>
          <a:bodyPr/>
          <a:lstStyle/>
          <a:p>
            <a:r>
              <a:rPr lang="en-US" dirty="0"/>
              <a:t>Websites have textual, layout, and visual semantics that are consistent from site to site</a:t>
            </a:r>
          </a:p>
          <a:p>
            <a:pPr lvl="1"/>
            <a:r>
              <a:rPr lang="en-US" dirty="0"/>
              <a:t>Horizontal alignment</a:t>
            </a:r>
          </a:p>
          <a:p>
            <a:pPr lvl="1"/>
            <a:r>
              <a:rPr lang="en-US" dirty="0"/>
              <a:t>Vertical alignment</a:t>
            </a:r>
          </a:p>
          <a:p>
            <a:pPr lvl="1"/>
            <a:r>
              <a:rPr lang="en-US" dirty="0"/>
              <a:t>Section headers are larger, bolder</a:t>
            </a:r>
          </a:p>
          <a:p>
            <a:r>
              <a:rPr lang="en-US" dirty="0"/>
              <a:t>We need to build a representation that captures and combines these different feature modalities </a:t>
            </a:r>
          </a:p>
        </p:txBody>
      </p:sp>
    </p:spTree>
    <p:extLst>
      <p:ext uri="{BB962C8B-B14F-4D97-AF65-F5344CB8AC3E}">
        <p14:creationId xmlns:p14="http://schemas.microsoft.com/office/powerpoint/2010/main" val="414066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38D22-922F-F443-839A-68AC4D1E114E}"/>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E03ACCD1-AB28-7041-B7F6-FAE6051C0C9E}"/>
              </a:ext>
            </a:extLst>
          </p:cNvPr>
          <p:cNvSpPr>
            <a:spLocks noGrp="1"/>
          </p:cNvSpPr>
          <p:nvPr>
            <p:ph idx="1"/>
          </p:nvPr>
        </p:nvSpPr>
        <p:spPr>
          <a:xfrm>
            <a:off x="1209159" y="1696750"/>
            <a:ext cx="9915523" cy="4704050"/>
          </a:xfrm>
        </p:spPr>
        <p:txBody>
          <a:bodyPr>
            <a:normAutofit fontScale="77500" lnSpcReduction="20000"/>
          </a:bodyPr>
          <a:lstStyle/>
          <a:p>
            <a:r>
              <a:rPr lang="en-US" dirty="0"/>
              <a:t>Semi-structured websites are a rich source of data for KB population</a:t>
            </a:r>
          </a:p>
          <a:p>
            <a:pPr marL="228600" lvl="1" indent="0">
              <a:buNone/>
            </a:pPr>
            <a:endParaRPr lang="en-US" dirty="0"/>
          </a:p>
          <a:p>
            <a:r>
              <a:rPr lang="en-US" dirty="0"/>
              <a:t>Previous extraction methods required learning a new model for each website targeted for extraction</a:t>
            </a:r>
          </a:p>
          <a:p>
            <a:pPr lvl="1"/>
            <a:endParaRPr lang="en-US" dirty="0"/>
          </a:p>
          <a:p>
            <a:r>
              <a:rPr lang="en-US" dirty="0"/>
              <a:t>We introduce a method for learning a single model that can extract from arbitrary semi-structured websites</a:t>
            </a:r>
          </a:p>
          <a:p>
            <a:pPr lvl="1"/>
            <a:r>
              <a:rPr lang="en-US" dirty="0"/>
              <a:t>Build rich representation of textual, visual, layout features of a webpage with GNN</a:t>
            </a:r>
          </a:p>
          <a:p>
            <a:pPr lvl="1"/>
            <a:r>
              <a:rPr lang="en-US" dirty="0"/>
              <a:t>Pre-training task to help generalization</a:t>
            </a:r>
          </a:p>
          <a:p>
            <a:pPr lvl="1"/>
            <a:endParaRPr lang="en-US" dirty="0"/>
          </a:p>
          <a:p>
            <a:r>
              <a:rPr lang="en-US" dirty="0" err="1"/>
              <a:t>OpenIE</a:t>
            </a:r>
            <a:r>
              <a:rPr lang="en-US" dirty="0"/>
              <a:t> extractions from never-before-seen websites in never-before-seen subject domains</a:t>
            </a:r>
          </a:p>
          <a:p>
            <a:pPr lvl="1"/>
            <a:endParaRPr lang="en-US" dirty="0"/>
          </a:p>
          <a:p>
            <a:pPr lvl="1"/>
            <a:endParaRPr lang="en-US" dirty="0"/>
          </a:p>
        </p:txBody>
      </p:sp>
    </p:spTree>
    <p:extLst>
      <p:ext uri="{BB962C8B-B14F-4D97-AF65-F5344CB8AC3E}">
        <p14:creationId xmlns:p14="http://schemas.microsoft.com/office/powerpoint/2010/main" val="3691111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38D22-922F-F443-839A-68AC4D1E114E}"/>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E03ACCD1-AB28-7041-B7F6-FAE6051C0C9E}"/>
              </a:ext>
            </a:extLst>
          </p:cNvPr>
          <p:cNvSpPr>
            <a:spLocks noGrp="1"/>
          </p:cNvSpPr>
          <p:nvPr>
            <p:ph idx="1"/>
          </p:nvPr>
        </p:nvSpPr>
        <p:spPr>
          <a:xfrm>
            <a:off x="1209159" y="1696750"/>
            <a:ext cx="9915523" cy="4704050"/>
          </a:xfrm>
        </p:spPr>
        <p:txBody>
          <a:bodyPr>
            <a:normAutofit fontScale="77500" lnSpcReduction="20000"/>
          </a:bodyPr>
          <a:lstStyle/>
          <a:p>
            <a:r>
              <a:rPr lang="en-US" dirty="0"/>
              <a:t>Semi-structured websites are a rich source of data for KB population</a:t>
            </a:r>
          </a:p>
          <a:p>
            <a:pPr marL="228600" lvl="1" indent="0">
              <a:buNone/>
            </a:pPr>
            <a:endParaRPr lang="en-US" dirty="0"/>
          </a:p>
          <a:p>
            <a:r>
              <a:rPr lang="en-US" dirty="0"/>
              <a:t>Previous extraction methods required learning a new model for each website targeted for extraction</a:t>
            </a:r>
          </a:p>
          <a:p>
            <a:pPr lvl="1"/>
            <a:endParaRPr lang="en-US" dirty="0"/>
          </a:p>
          <a:p>
            <a:r>
              <a:rPr lang="en-US" dirty="0"/>
              <a:t>We introduce a method for learning a single model that can extract from arbitrary semi-structured websites</a:t>
            </a:r>
          </a:p>
          <a:p>
            <a:pPr lvl="1"/>
            <a:r>
              <a:rPr lang="en-US" b="1" dirty="0"/>
              <a:t>Build rich representation of textual, visual, layout features of a webpage with GNN</a:t>
            </a:r>
          </a:p>
          <a:p>
            <a:pPr lvl="1"/>
            <a:r>
              <a:rPr lang="en-US" dirty="0"/>
              <a:t>Pre-training task to help generalization</a:t>
            </a:r>
          </a:p>
          <a:p>
            <a:pPr lvl="1"/>
            <a:endParaRPr lang="en-US" dirty="0"/>
          </a:p>
          <a:p>
            <a:r>
              <a:rPr lang="en-US" dirty="0" err="1"/>
              <a:t>OpenIE</a:t>
            </a:r>
            <a:r>
              <a:rPr lang="en-US" dirty="0"/>
              <a:t> extractions from never-before-seen websites in never-before-seen subject domains</a:t>
            </a:r>
          </a:p>
          <a:p>
            <a:pPr lvl="1"/>
            <a:endParaRPr lang="en-US" dirty="0"/>
          </a:p>
          <a:p>
            <a:pPr lvl="1"/>
            <a:endParaRPr lang="en-US" dirty="0"/>
          </a:p>
        </p:txBody>
      </p:sp>
    </p:spTree>
    <p:extLst>
      <p:ext uri="{BB962C8B-B14F-4D97-AF65-F5344CB8AC3E}">
        <p14:creationId xmlns:p14="http://schemas.microsoft.com/office/powerpoint/2010/main" val="7574759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B85C4-68F9-9440-B64F-91A42B725730}"/>
              </a:ext>
            </a:extLst>
          </p:cNvPr>
          <p:cNvSpPr>
            <a:spLocks noGrp="1"/>
          </p:cNvSpPr>
          <p:nvPr>
            <p:ph type="title"/>
          </p:nvPr>
        </p:nvSpPr>
        <p:spPr/>
        <p:txBody>
          <a:bodyPr/>
          <a:lstStyle/>
          <a:p>
            <a:r>
              <a:rPr lang="en-US" dirty="0"/>
              <a:t>Page Layout Graph</a:t>
            </a:r>
          </a:p>
        </p:txBody>
      </p:sp>
      <p:sp>
        <p:nvSpPr>
          <p:cNvPr id="3" name="Content Placeholder 2">
            <a:extLst>
              <a:ext uri="{FF2B5EF4-FFF2-40B4-BE49-F238E27FC236}">
                <a16:creationId xmlns:a16="http://schemas.microsoft.com/office/drawing/2014/main" id="{3A020892-293D-8C4C-9D04-292282F6B4C0}"/>
              </a:ext>
            </a:extLst>
          </p:cNvPr>
          <p:cNvSpPr>
            <a:spLocks noGrp="1"/>
          </p:cNvSpPr>
          <p:nvPr>
            <p:ph idx="1"/>
          </p:nvPr>
        </p:nvSpPr>
        <p:spPr>
          <a:xfrm>
            <a:off x="1209160" y="1696750"/>
            <a:ext cx="4817068" cy="4354426"/>
          </a:xfrm>
        </p:spPr>
        <p:txBody>
          <a:bodyPr/>
          <a:lstStyle/>
          <a:p>
            <a:r>
              <a:rPr lang="en-US" dirty="0"/>
              <a:t>Horizontal edges</a:t>
            </a:r>
          </a:p>
          <a:p>
            <a:r>
              <a:rPr lang="en-US" dirty="0"/>
              <a:t>Vertical edges</a:t>
            </a:r>
          </a:p>
          <a:p>
            <a:r>
              <a:rPr lang="en-US" dirty="0"/>
              <a:t>DOM edges connect nodes that are siblings/cousins in DOM tree </a:t>
            </a:r>
          </a:p>
          <a:p>
            <a:endParaRPr lang="en-US" dirty="0"/>
          </a:p>
        </p:txBody>
      </p:sp>
      <p:pic>
        <p:nvPicPr>
          <p:cNvPr id="3074" name="Picture 2" descr="https://lh4.googleusercontent.com/e1kRb2H_FjVnzobRZmaJHMfAdZ3mq7r5WgddvQKtxnUAY2H2QJwls-kGSDqXn8lRbm0btFhY-mpX47sewo-2k2ibV9Zoc8gI4dvxcJfMQcyUEH4B93S2BIUheFTWZR3BrWj71X8ao1A">
            <a:extLst>
              <a:ext uri="{FF2B5EF4-FFF2-40B4-BE49-F238E27FC236}">
                <a16:creationId xmlns:a16="http://schemas.microsoft.com/office/drawing/2014/main" id="{E842840B-70F1-9441-B3EF-1DFD8A5542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3548" y="1706394"/>
            <a:ext cx="5440264" cy="4756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15521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4B42A-4B77-D34E-8B75-D21516B2BBAD}"/>
              </a:ext>
            </a:extLst>
          </p:cNvPr>
          <p:cNvSpPr>
            <a:spLocks noGrp="1"/>
          </p:cNvSpPr>
          <p:nvPr>
            <p:ph type="title"/>
          </p:nvPr>
        </p:nvSpPr>
        <p:spPr/>
        <p:txBody>
          <a:bodyPr/>
          <a:lstStyle/>
          <a:p>
            <a:r>
              <a:rPr lang="en-US" dirty="0"/>
              <a:t>Text Field Features</a:t>
            </a:r>
          </a:p>
        </p:txBody>
      </p:sp>
      <p:sp>
        <p:nvSpPr>
          <p:cNvPr id="3" name="Content Placeholder 2">
            <a:extLst>
              <a:ext uri="{FF2B5EF4-FFF2-40B4-BE49-F238E27FC236}">
                <a16:creationId xmlns:a16="http://schemas.microsoft.com/office/drawing/2014/main" id="{54C672F3-0794-0147-BD59-9574CDFAB953}"/>
              </a:ext>
            </a:extLst>
          </p:cNvPr>
          <p:cNvSpPr>
            <a:spLocks noGrp="1"/>
          </p:cNvSpPr>
          <p:nvPr>
            <p:ph idx="1"/>
          </p:nvPr>
        </p:nvSpPr>
        <p:spPr>
          <a:xfrm>
            <a:off x="1209160" y="1696749"/>
            <a:ext cx="4850118" cy="4766160"/>
          </a:xfrm>
        </p:spPr>
        <p:txBody>
          <a:bodyPr>
            <a:normAutofit lnSpcReduction="10000"/>
          </a:bodyPr>
          <a:lstStyle/>
          <a:p>
            <a:r>
              <a:rPr lang="en-US" dirty="0"/>
              <a:t>Textual</a:t>
            </a:r>
          </a:p>
          <a:p>
            <a:pPr lvl="1"/>
            <a:r>
              <a:rPr lang="en-US" dirty="0"/>
              <a:t>BERT embedding (</a:t>
            </a:r>
            <a:r>
              <a:rPr lang="en-US" dirty="0" err="1"/>
              <a:t>ClosedIE</a:t>
            </a:r>
            <a:r>
              <a:rPr lang="en-US" dirty="0"/>
              <a:t> only)</a:t>
            </a:r>
          </a:p>
          <a:p>
            <a:pPr lvl="1"/>
            <a:r>
              <a:rPr lang="en-US" dirty="0"/>
              <a:t>IDF across website</a:t>
            </a:r>
          </a:p>
          <a:p>
            <a:pPr lvl="1"/>
            <a:r>
              <a:rPr lang="en-US" dirty="0"/>
              <a:t>Text length</a:t>
            </a:r>
          </a:p>
          <a:p>
            <a:r>
              <a:rPr lang="en-US" dirty="0"/>
              <a:t>Visual</a:t>
            </a:r>
          </a:p>
          <a:p>
            <a:pPr lvl="1"/>
            <a:r>
              <a:rPr lang="en-US" dirty="0"/>
              <a:t>Font size</a:t>
            </a:r>
          </a:p>
          <a:p>
            <a:pPr lvl="1"/>
            <a:r>
              <a:rPr lang="en-US" dirty="0"/>
              <a:t>Bold, underlined, italic</a:t>
            </a:r>
          </a:p>
          <a:p>
            <a:pPr lvl="1"/>
            <a:r>
              <a:rPr lang="en-US" dirty="0"/>
              <a:t>Font Color </a:t>
            </a:r>
          </a:p>
          <a:p>
            <a:pPr lvl="1"/>
            <a:r>
              <a:rPr lang="en-US" dirty="0"/>
              <a:t>Text field dimensions</a:t>
            </a:r>
          </a:p>
          <a:p>
            <a:pPr lvl="1"/>
            <a:r>
              <a:rPr lang="en-US" dirty="0"/>
              <a:t>…</a:t>
            </a:r>
          </a:p>
        </p:txBody>
      </p:sp>
      <p:pic>
        <p:nvPicPr>
          <p:cNvPr id="4" name="Picture 2" descr="https://lh4.googleusercontent.com/e1kRb2H_FjVnzobRZmaJHMfAdZ3mq7r5WgddvQKtxnUAY2H2QJwls-kGSDqXn8lRbm0btFhY-mpX47sewo-2k2ibV9Zoc8gI4dvxcJfMQcyUEH4B93S2BIUheFTWZR3BrWj71X8ao1A">
            <a:extLst>
              <a:ext uri="{FF2B5EF4-FFF2-40B4-BE49-F238E27FC236}">
                <a16:creationId xmlns:a16="http://schemas.microsoft.com/office/drawing/2014/main" id="{BECE4EC4-5AB2-BA42-ACA9-020DC86168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3548" y="1706394"/>
            <a:ext cx="5440264" cy="475651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E8700B47-D663-B344-AF28-E8C880D47DC4}"/>
              </a:ext>
            </a:extLst>
          </p:cNvPr>
          <p:cNvSpPr/>
          <p:nvPr/>
        </p:nvSpPr>
        <p:spPr>
          <a:xfrm>
            <a:off x="7105880" y="2544896"/>
            <a:ext cx="1266939" cy="638979"/>
          </a:xfrm>
          <a:prstGeom prst="rect">
            <a:avLst/>
          </a:prstGeom>
          <a:solidFill>
            <a:srgbClr val="00B050">
              <a:alpha val="25000"/>
            </a:srgbClr>
          </a:solidFill>
          <a:ln w="635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83023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61245-BCE4-D343-A4CD-3031B432C6FA}"/>
              </a:ext>
            </a:extLst>
          </p:cNvPr>
          <p:cNvSpPr>
            <a:spLocks noGrp="1"/>
          </p:cNvSpPr>
          <p:nvPr>
            <p:ph type="title"/>
          </p:nvPr>
        </p:nvSpPr>
        <p:spPr/>
        <p:txBody>
          <a:bodyPr/>
          <a:lstStyle/>
          <a:p>
            <a:r>
              <a:rPr lang="en-US" dirty="0"/>
              <a:t>Model</a:t>
            </a:r>
          </a:p>
        </p:txBody>
      </p:sp>
      <p:sp>
        <p:nvSpPr>
          <p:cNvPr id="3" name="Content Placeholder 2">
            <a:extLst>
              <a:ext uri="{FF2B5EF4-FFF2-40B4-BE49-F238E27FC236}">
                <a16:creationId xmlns:a16="http://schemas.microsoft.com/office/drawing/2014/main" id="{9C91F4D9-8353-DE42-8BF2-7E918774CD9D}"/>
              </a:ext>
            </a:extLst>
          </p:cNvPr>
          <p:cNvSpPr>
            <a:spLocks noGrp="1"/>
          </p:cNvSpPr>
          <p:nvPr>
            <p:ph idx="1"/>
          </p:nvPr>
        </p:nvSpPr>
        <p:spPr/>
        <p:txBody>
          <a:bodyPr/>
          <a:lstStyle/>
          <a:p>
            <a:r>
              <a:rPr lang="en-US" dirty="0"/>
              <a:t>2-layer Graph Attention Network</a:t>
            </a:r>
          </a:p>
          <a:p>
            <a:r>
              <a:rPr lang="en-US" dirty="0"/>
              <a:t>Propagates information about neighboring text fields</a:t>
            </a:r>
          </a:p>
          <a:p>
            <a:r>
              <a:rPr lang="en-US" dirty="0"/>
              <a:t>Builds new contextual representation of each text field based on broader page context</a:t>
            </a:r>
          </a:p>
        </p:txBody>
      </p:sp>
    </p:spTree>
    <p:extLst>
      <p:ext uri="{BB962C8B-B14F-4D97-AF65-F5344CB8AC3E}">
        <p14:creationId xmlns:p14="http://schemas.microsoft.com/office/powerpoint/2010/main" val="24199422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 name="Picture 117">
            <a:extLst>
              <a:ext uri="{FF2B5EF4-FFF2-40B4-BE49-F238E27FC236}">
                <a16:creationId xmlns:a16="http://schemas.microsoft.com/office/drawing/2014/main" id="{65B31F72-E3CE-BE49-8364-D252564AF09E}"/>
              </a:ext>
            </a:extLst>
          </p:cNvPr>
          <p:cNvPicPr>
            <a:picLocks noChangeAspect="1"/>
          </p:cNvPicPr>
          <p:nvPr/>
        </p:nvPicPr>
        <p:blipFill rotWithShape="1">
          <a:blip r:embed="rId2"/>
          <a:srcRect t="2" r="56163" b="11152"/>
          <a:stretch/>
        </p:blipFill>
        <p:spPr>
          <a:xfrm>
            <a:off x="76001" y="2572803"/>
            <a:ext cx="2024948" cy="156315"/>
          </a:xfrm>
          <a:prstGeom prst="rect">
            <a:avLst/>
          </a:prstGeom>
        </p:spPr>
      </p:pic>
      <p:pic>
        <p:nvPicPr>
          <p:cNvPr id="119" name="Picture 118">
            <a:extLst>
              <a:ext uri="{FF2B5EF4-FFF2-40B4-BE49-F238E27FC236}">
                <a16:creationId xmlns:a16="http://schemas.microsoft.com/office/drawing/2014/main" id="{64A2BAC0-CFEE-8E4A-85C0-9585F0665553}"/>
              </a:ext>
            </a:extLst>
          </p:cNvPr>
          <p:cNvPicPr>
            <a:picLocks noChangeAspect="1"/>
          </p:cNvPicPr>
          <p:nvPr/>
        </p:nvPicPr>
        <p:blipFill>
          <a:blip r:embed="rId3"/>
          <a:stretch>
            <a:fillRect/>
          </a:stretch>
        </p:blipFill>
        <p:spPr>
          <a:xfrm>
            <a:off x="85291" y="2729118"/>
            <a:ext cx="2015658" cy="1027986"/>
          </a:xfrm>
          <a:prstGeom prst="rect">
            <a:avLst/>
          </a:prstGeom>
          <a:ln w="6350">
            <a:solidFill>
              <a:schemeClr val="tx1"/>
            </a:solidFill>
          </a:ln>
        </p:spPr>
      </p:pic>
    </p:spTree>
    <p:extLst>
      <p:ext uri="{BB962C8B-B14F-4D97-AF65-F5344CB8AC3E}">
        <p14:creationId xmlns:p14="http://schemas.microsoft.com/office/powerpoint/2010/main" val="27258769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4CEBD8D0-0A62-AF40-A8D0-C64DFABE71C1}"/>
              </a:ext>
            </a:extLst>
          </p:cNvPr>
          <p:cNvSpPr/>
          <p:nvPr/>
        </p:nvSpPr>
        <p:spPr>
          <a:xfrm>
            <a:off x="2291175" y="925543"/>
            <a:ext cx="5670986" cy="4439996"/>
          </a:xfrm>
          <a:prstGeom prst="roundRect">
            <a:avLst/>
          </a:prstGeom>
          <a:solidFill>
            <a:schemeClr val="bg1"/>
          </a:solidFill>
          <a:ln w="12700">
            <a:solidFill>
              <a:schemeClr val="bg2">
                <a:lumMod val="9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a:extLst>
              <a:ext uri="{FF2B5EF4-FFF2-40B4-BE49-F238E27FC236}">
                <a16:creationId xmlns:a16="http://schemas.microsoft.com/office/drawing/2014/main" id="{E7247AEE-9842-7B4B-8DB1-6A467263EFD2}"/>
              </a:ext>
            </a:extLst>
          </p:cNvPr>
          <p:cNvSpPr/>
          <p:nvPr/>
        </p:nvSpPr>
        <p:spPr>
          <a:xfrm>
            <a:off x="2779427" y="3889109"/>
            <a:ext cx="407226" cy="316885"/>
          </a:xfrm>
          <a:prstGeom prst="roundRect">
            <a:avLst/>
          </a:prstGeom>
          <a:solidFill>
            <a:schemeClr val="bg2"/>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a:t>
            </a:r>
            <a:r>
              <a:rPr lang="en-US" sz="1200" baseline="-25000" dirty="0">
                <a:solidFill>
                  <a:schemeClr val="tx1"/>
                </a:solidFill>
              </a:rPr>
              <a:t>1</a:t>
            </a:r>
          </a:p>
        </p:txBody>
      </p:sp>
      <p:sp>
        <p:nvSpPr>
          <p:cNvPr id="27" name="Rounded Rectangle 26">
            <a:extLst>
              <a:ext uri="{FF2B5EF4-FFF2-40B4-BE49-F238E27FC236}">
                <a16:creationId xmlns:a16="http://schemas.microsoft.com/office/drawing/2014/main" id="{105F37FD-98EE-7749-94CB-54BAF7E5AC4E}"/>
              </a:ext>
            </a:extLst>
          </p:cNvPr>
          <p:cNvSpPr/>
          <p:nvPr/>
        </p:nvSpPr>
        <p:spPr>
          <a:xfrm>
            <a:off x="3606397" y="3922147"/>
            <a:ext cx="407226" cy="316885"/>
          </a:xfrm>
          <a:prstGeom prst="roundRect">
            <a:avLst/>
          </a:prstGeom>
          <a:solidFill>
            <a:schemeClr val="bg2"/>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a:t>
            </a:r>
            <a:r>
              <a:rPr lang="en-US" sz="1200" baseline="-25000" dirty="0">
                <a:solidFill>
                  <a:schemeClr val="tx1"/>
                </a:solidFill>
              </a:rPr>
              <a:t>2</a:t>
            </a:r>
          </a:p>
        </p:txBody>
      </p:sp>
      <p:sp>
        <p:nvSpPr>
          <p:cNvPr id="28" name="Rounded Rectangle 27">
            <a:extLst>
              <a:ext uri="{FF2B5EF4-FFF2-40B4-BE49-F238E27FC236}">
                <a16:creationId xmlns:a16="http://schemas.microsoft.com/office/drawing/2014/main" id="{125D939A-752E-5647-A344-A40253C5F595}"/>
              </a:ext>
            </a:extLst>
          </p:cNvPr>
          <p:cNvSpPr/>
          <p:nvPr/>
        </p:nvSpPr>
        <p:spPr>
          <a:xfrm>
            <a:off x="4444541" y="3883249"/>
            <a:ext cx="407226" cy="316885"/>
          </a:xfrm>
          <a:prstGeom prst="roundRect">
            <a:avLst/>
          </a:prstGeom>
          <a:solidFill>
            <a:schemeClr val="bg2"/>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t</a:t>
            </a:r>
            <a:r>
              <a:rPr lang="en-US" sz="1200" baseline="-25000" dirty="0" err="1">
                <a:solidFill>
                  <a:schemeClr val="tx1"/>
                </a:solidFill>
              </a:rPr>
              <a:t>n</a:t>
            </a:r>
            <a:endParaRPr lang="en-US" sz="1200" baseline="-25000" dirty="0">
              <a:solidFill>
                <a:schemeClr val="tx1"/>
              </a:solidFill>
            </a:endParaRPr>
          </a:p>
        </p:txBody>
      </p:sp>
      <p:sp>
        <p:nvSpPr>
          <p:cNvPr id="29" name="TextBox 28">
            <a:extLst>
              <a:ext uri="{FF2B5EF4-FFF2-40B4-BE49-F238E27FC236}">
                <a16:creationId xmlns:a16="http://schemas.microsoft.com/office/drawing/2014/main" id="{2BBF519B-F782-F440-AFAF-45875D8724BC}"/>
              </a:ext>
            </a:extLst>
          </p:cNvPr>
          <p:cNvSpPr txBox="1"/>
          <p:nvPr/>
        </p:nvSpPr>
        <p:spPr>
          <a:xfrm>
            <a:off x="4132474" y="3805384"/>
            <a:ext cx="436349" cy="369332"/>
          </a:xfrm>
          <a:prstGeom prst="rect">
            <a:avLst/>
          </a:prstGeom>
          <a:noFill/>
        </p:spPr>
        <p:txBody>
          <a:bodyPr wrap="square" rtlCol="0">
            <a:spAutoFit/>
          </a:bodyPr>
          <a:lstStyle/>
          <a:p>
            <a:r>
              <a:rPr lang="en-US" dirty="0"/>
              <a:t>…</a:t>
            </a:r>
          </a:p>
        </p:txBody>
      </p:sp>
      <p:sp>
        <p:nvSpPr>
          <p:cNvPr id="34" name="TextBox 33">
            <a:extLst>
              <a:ext uri="{FF2B5EF4-FFF2-40B4-BE49-F238E27FC236}">
                <a16:creationId xmlns:a16="http://schemas.microsoft.com/office/drawing/2014/main" id="{3418C694-276F-1E47-A1FD-EF94A13EECAD}"/>
              </a:ext>
            </a:extLst>
          </p:cNvPr>
          <p:cNvSpPr txBox="1"/>
          <p:nvPr/>
        </p:nvSpPr>
        <p:spPr>
          <a:xfrm>
            <a:off x="2670678" y="4179147"/>
            <a:ext cx="1198915" cy="584775"/>
          </a:xfrm>
          <a:prstGeom prst="rect">
            <a:avLst/>
          </a:prstGeom>
          <a:noFill/>
        </p:spPr>
        <p:txBody>
          <a:bodyPr wrap="square" rtlCol="0">
            <a:spAutoFit/>
          </a:bodyPr>
          <a:lstStyle/>
          <a:p>
            <a:r>
              <a:rPr lang="en-US" sz="1600" i="1" dirty="0"/>
              <a:t>“Smith College”</a:t>
            </a:r>
          </a:p>
        </p:txBody>
      </p:sp>
      <p:sp>
        <p:nvSpPr>
          <p:cNvPr id="35" name="TextBox 34">
            <a:extLst>
              <a:ext uri="{FF2B5EF4-FFF2-40B4-BE49-F238E27FC236}">
                <a16:creationId xmlns:a16="http://schemas.microsoft.com/office/drawing/2014/main" id="{5B74CF23-012A-C74B-86FE-D861A6FB267A}"/>
              </a:ext>
            </a:extLst>
          </p:cNvPr>
          <p:cNvSpPr txBox="1"/>
          <p:nvPr/>
        </p:nvSpPr>
        <p:spPr>
          <a:xfrm>
            <a:off x="3489380" y="4204997"/>
            <a:ext cx="818033" cy="338554"/>
          </a:xfrm>
          <a:prstGeom prst="rect">
            <a:avLst/>
          </a:prstGeom>
          <a:noFill/>
        </p:spPr>
        <p:txBody>
          <a:bodyPr wrap="square" rtlCol="0">
            <a:spAutoFit/>
          </a:bodyPr>
          <a:lstStyle/>
          <a:p>
            <a:r>
              <a:rPr lang="en-US" sz="1600" i="1" dirty="0"/>
              <a:t>“30%”</a:t>
            </a:r>
          </a:p>
        </p:txBody>
      </p:sp>
      <p:sp>
        <p:nvSpPr>
          <p:cNvPr id="36" name="TextBox 35">
            <a:extLst>
              <a:ext uri="{FF2B5EF4-FFF2-40B4-BE49-F238E27FC236}">
                <a16:creationId xmlns:a16="http://schemas.microsoft.com/office/drawing/2014/main" id="{36A28317-DD8D-1D41-81C4-BD69DF551BD4}"/>
              </a:ext>
            </a:extLst>
          </p:cNvPr>
          <p:cNvSpPr txBox="1"/>
          <p:nvPr/>
        </p:nvSpPr>
        <p:spPr>
          <a:xfrm>
            <a:off x="3078542" y="3492126"/>
            <a:ext cx="969250"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Visual</a:t>
            </a:r>
          </a:p>
        </p:txBody>
      </p:sp>
      <p:sp>
        <p:nvSpPr>
          <p:cNvPr id="37" name="TextBox 36">
            <a:extLst>
              <a:ext uri="{FF2B5EF4-FFF2-40B4-BE49-F238E27FC236}">
                <a16:creationId xmlns:a16="http://schemas.microsoft.com/office/drawing/2014/main" id="{BB9D99B2-FB35-2D45-BDFE-4C75921A9151}"/>
              </a:ext>
            </a:extLst>
          </p:cNvPr>
          <p:cNvSpPr txBox="1"/>
          <p:nvPr/>
        </p:nvSpPr>
        <p:spPr>
          <a:xfrm>
            <a:off x="4112887" y="3478415"/>
            <a:ext cx="969250"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Textual</a:t>
            </a:r>
          </a:p>
        </p:txBody>
      </p:sp>
      <p:cxnSp>
        <p:nvCxnSpPr>
          <p:cNvPr id="38" name="Straight Arrow Connector 37">
            <a:extLst>
              <a:ext uri="{FF2B5EF4-FFF2-40B4-BE49-F238E27FC236}">
                <a16:creationId xmlns:a16="http://schemas.microsoft.com/office/drawing/2014/main" id="{0AECFF5D-E4F3-0F45-B545-711B6867F3F6}"/>
              </a:ext>
            </a:extLst>
          </p:cNvPr>
          <p:cNvCxnSpPr>
            <a:cxnSpLocks/>
          </p:cNvCxnSpPr>
          <p:nvPr/>
        </p:nvCxnSpPr>
        <p:spPr>
          <a:xfrm flipV="1">
            <a:off x="2987974" y="3556423"/>
            <a:ext cx="88234" cy="337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5FFEFEA-184D-D34B-88BD-3DE3D4C41D3B}"/>
              </a:ext>
            </a:extLst>
          </p:cNvPr>
          <p:cNvCxnSpPr>
            <a:cxnSpLocks/>
            <a:stCxn id="26" idx="0"/>
            <a:endCxn id="37" idx="1"/>
          </p:cNvCxnSpPr>
          <p:nvPr/>
        </p:nvCxnSpPr>
        <p:spPr>
          <a:xfrm flipV="1">
            <a:off x="2983040" y="3647692"/>
            <a:ext cx="1129847" cy="241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ounded Rectangle 39">
            <a:extLst>
              <a:ext uri="{FF2B5EF4-FFF2-40B4-BE49-F238E27FC236}">
                <a16:creationId xmlns:a16="http://schemas.microsoft.com/office/drawing/2014/main" id="{912559EB-EF90-F144-A76A-E599A14B8421}"/>
              </a:ext>
            </a:extLst>
          </p:cNvPr>
          <p:cNvSpPr/>
          <p:nvPr/>
        </p:nvSpPr>
        <p:spPr>
          <a:xfrm>
            <a:off x="2670679" y="3188836"/>
            <a:ext cx="2458286" cy="1777187"/>
          </a:xfrm>
          <a:prstGeom prst="round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BB9C0911-2DB4-1A49-9264-12A4DBBEB375}"/>
              </a:ext>
            </a:extLst>
          </p:cNvPr>
          <p:cNvSpPr txBox="1"/>
          <p:nvPr/>
        </p:nvSpPr>
        <p:spPr>
          <a:xfrm>
            <a:off x="3030427" y="4616279"/>
            <a:ext cx="2029888"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Text field features</a:t>
            </a:r>
          </a:p>
        </p:txBody>
      </p:sp>
      <p:sp>
        <p:nvSpPr>
          <p:cNvPr id="62" name="TextBox 61">
            <a:extLst>
              <a:ext uri="{FF2B5EF4-FFF2-40B4-BE49-F238E27FC236}">
                <a16:creationId xmlns:a16="http://schemas.microsoft.com/office/drawing/2014/main" id="{E798FBBA-31C1-054D-A6D3-8CE8615EBB75}"/>
              </a:ext>
            </a:extLst>
          </p:cNvPr>
          <p:cNvSpPr txBox="1"/>
          <p:nvPr/>
        </p:nvSpPr>
        <p:spPr>
          <a:xfrm>
            <a:off x="3890011" y="4903874"/>
            <a:ext cx="3128963"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Web Page Encoder</a:t>
            </a:r>
          </a:p>
        </p:txBody>
      </p:sp>
      <p:cxnSp>
        <p:nvCxnSpPr>
          <p:cNvPr id="68" name="Curved Connector 67">
            <a:extLst>
              <a:ext uri="{FF2B5EF4-FFF2-40B4-BE49-F238E27FC236}">
                <a16:creationId xmlns:a16="http://schemas.microsoft.com/office/drawing/2014/main" id="{508A9CBF-E222-5947-AF70-93299FADCEE5}"/>
              </a:ext>
            </a:extLst>
          </p:cNvPr>
          <p:cNvCxnSpPr>
            <a:cxnSpLocks/>
          </p:cNvCxnSpPr>
          <p:nvPr/>
        </p:nvCxnSpPr>
        <p:spPr>
          <a:xfrm>
            <a:off x="1918107" y="3214256"/>
            <a:ext cx="752571" cy="936783"/>
          </a:xfrm>
          <a:prstGeom prst="curved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82A4DB9-AD6B-AF42-A815-B9CA7AFDE340}"/>
              </a:ext>
            </a:extLst>
          </p:cNvPr>
          <p:cNvSpPr txBox="1"/>
          <p:nvPr/>
        </p:nvSpPr>
        <p:spPr>
          <a:xfrm>
            <a:off x="4215475" y="4176132"/>
            <a:ext cx="947416" cy="338554"/>
          </a:xfrm>
          <a:prstGeom prst="rect">
            <a:avLst/>
          </a:prstGeom>
          <a:noFill/>
        </p:spPr>
        <p:txBody>
          <a:bodyPr wrap="square" rtlCol="0">
            <a:spAutoFit/>
          </a:bodyPr>
          <a:lstStyle/>
          <a:p>
            <a:r>
              <a:rPr lang="en-US" sz="1600" i="1" dirty="0"/>
              <a:t>“Tuition”</a:t>
            </a:r>
          </a:p>
        </p:txBody>
      </p:sp>
      <p:sp>
        <p:nvSpPr>
          <p:cNvPr id="246" name="Oval 245">
            <a:extLst>
              <a:ext uri="{FF2B5EF4-FFF2-40B4-BE49-F238E27FC236}">
                <a16:creationId xmlns:a16="http://schemas.microsoft.com/office/drawing/2014/main" id="{03A3E68C-8A72-7C42-9C75-5189A25DE01D}"/>
              </a:ext>
            </a:extLst>
          </p:cNvPr>
          <p:cNvSpPr/>
          <p:nvPr/>
        </p:nvSpPr>
        <p:spPr>
          <a:xfrm>
            <a:off x="2943455" y="3279528"/>
            <a:ext cx="228175" cy="224152"/>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47" name="Rectangle 246">
            <a:extLst>
              <a:ext uri="{FF2B5EF4-FFF2-40B4-BE49-F238E27FC236}">
                <a16:creationId xmlns:a16="http://schemas.microsoft.com/office/drawing/2014/main" id="{C8EB7B3A-9676-D34D-A1C3-A14B20AC15E9}"/>
              </a:ext>
            </a:extLst>
          </p:cNvPr>
          <p:cNvSpPr/>
          <p:nvPr/>
        </p:nvSpPr>
        <p:spPr>
          <a:xfrm>
            <a:off x="2914138" y="3226785"/>
            <a:ext cx="867086" cy="3210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48" name="Oval 247">
            <a:extLst>
              <a:ext uri="{FF2B5EF4-FFF2-40B4-BE49-F238E27FC236}">
                <a16:creationId xmlns:a16="http://schemas.microsoft.com/office/drawing/2014/main" id="{8DA3BBC1-CA8E-704E-987B-07EBEFD117C2}"/>
              </a:ext>
            </a:extLst>
          </p:cNvPr>
          <p:cNvSpPr/>
          <p:nvPr/>
        </p:nvSpPr>
        <p:spPr>
          <a:xfrm>
            <a:off x="3219041" y="3279528"/>
            <a:ext cx="228175" cy="224152"/>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49" name="Oval 248">
            <a:extLst>
              <a:ext uri="{FF2B5EF4-FFF2-40B4-BE49-F238E27FC236}">
                <a16:creationId xmlns:a16="http://schemas.microsoft.com/office/drawing/2014/main" id="{D9A42058-159D-A740-ABB0-435CD52EA650}"/>
              </a:ext>
            </a:extLst>
          </p:cNvPr>
          <p:cNvSpPr/>
          <p:nvPr/>
        </p:nvSpPr>
        <p:spPr>
          <a:xfrm>
            <a:off x="3502247" y="3279528"/>
            <a:ext cx="228175" cy="224152"/>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50" name="Oval 249">
            <a:extLst>
              <a:ext uri="{FF2B5EF4-FFF2-40B4-BE49-F238E27FC236}">
                <a16:creationId xmlns:a16="http://schemas.microsoft.com/office/drawing/2014/main" id="{6B06973B-B9C2-D149-A108-120F55285CD0}"/>
              </a:ext>
            </a:extLst>
          </p:cNvPr>
          <p:cNvSpPr/>
          <p:nvPr/>
        </p:nvSpPr>
        <p:spPr>
          <a:xfrm>
            <a:off x="4159522" y="3264469"/>
            <a:ext cx="228175" cy="224152"/>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51" name="Rectangle 250">
            <a:extLst>
              <a:ext uri="{FF2B5EF4-FFF2-40B4-BE49-F238E27FC236}">
                <a16:creationId xmlns:a16="http://schemas.microsoft.com/office/drawing/2014/main" id="{7806F6CD-59E1-AE4F-9C93-5B50F426EDBC}"/>
              </a:ext>
            </a:extLst>
          </p:cNvPr>
          <p:cNvSpPr/>
          <p:nvPr/>
        </p:nvSpPr>
        <p:spPr>
          <a:xfrm>
            <a:off x="4101835" y="3223676"/>
            <a:ext cx="867086" cy="3210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52" name="Oval 251">
            <a:extLst>
              <a:ext uri="{FF2B5EF4-FFF2-40B4-BE49-F238E27FC236}">
                <a16:creationId xmlns:a16="http://schemas.microsoft.com/office/drawing/2014/main" id="{1C45EF75-A9A0-FB4D-98F5-8820763EC1D7}"/>
              </a:ext>
            </a:extLst>
          </p:cNvPr>
          <p:cNvSpPr/>
          <p:nvPr/>
        </p:nvSpPr>
        <p:spPr>
          <a:xfrm>
            <a:off x="4435108" y="3264469"/>
            <a:ext cx="228175" cy="224152"/>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53" name="Oval 252">
            <a:extLst>
              <a:ext uri="{FF2B5EF4-FFF2-40B4-BE49-F238E27FC236}">
                <a16:creationId xmlns:a16="http://schemas.microsoft.com/office/drawing/2014/main" id="{7B74E596-4BE2-194E-870C-39E54DA7E159}"/>
              </a:ext>
            </a:extLst>
          </p:cNvPr>
          <p:cNvSpPr/>
          <p:nvPr/>
        </p:nvSpPr>
        <p:spPr>
          <a:xfrm>
            <a:off x="4706357" y="3263088"/>
            <a:ext cx="228175" cy="224152"/>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pic>
        <p:nvPicPr>
          <p:cNvPr id="118" name="Picture 117">
            <a:extLst>
              <a:ext uri="{FF2B5EF4-FFF2-40B4-BE49-F238E27FC236}">
                <a16:creationId xmlns:a16="http://schemas.microsoft.com/office/drawing/2014/main" id="{65B31F72-E3CE-BE49-8364-D252564AF09E}"/>
              </a:ext>
            </a:extLst>
          </p:cNvPr>
          <p:cNvPicPr>
            <a:picLocks noChangeAspect="1"/>
          </p:cNvPicPr>
          <p:nvPr/>
        </p:nvPicPr>
        <p:blipFill rotWithShape="1">
          <a:blip r:embed="rId2"/>
          <a:srcRect t="2" r="56163" b="11152"/>
          <a:stretch/>
        </p:blipFill>
        <p:spPr>
          <a:xfrm>
            <a:off x="76001" y="2572803"/>
            <a:ext cx="2024948" cy="156315"/>
          </a:xfrm>
          <a:prstGeom prst="rect">
            <a:avLst/>
          </a:prstGeom>
        </p:spPr>
      </p:pic>
      <p:pic>
        <p:nvPicPr>
          <p:cNvPr id="119" name="Picture 118">
            <a:extLst>
              <a:ext uri="{FF2B5EF4-FFF2-40B4-BE49-F238E27FC236}">
                <a16:creationId xmlns:a16="http://schemas.microsoft.com/office/drawing/2014/main" id="{64A2BAC0-CFEE-8E4A-85C0-9585F0665553}"/>
              </a:ext>
            </a:extLst>
          </p:cNvPr>
          <p:cNvPicPr>
            <a:picLocks noChangeAspect="1"/>
          </p:cNvPicPr>
          <p:nvPr/>
        </p:nvPicPr>
        <p:blipFill>
          <a:blip r:embed="rId3"/>
          <a:stretch>
            <a:fillRect/>
          </a:stretch>
        </p:blipFill>
        <p:spPr>
          <a:xfrm>
            <a:off x="85291" y="2729118"/>
            <a:ext cx="2015658" cy="1027986"/>
          </a:xfrm>
          <a:prstGeom prst="rect">
            <a:avLst/>
          </a:prstGeom>
          <a:ln w="6350">
            <a:solidFill>
              <a:schemeClr val="tx1"/>
            </a:solidFill>
          </a:ln>
        </p:spPr>
      </p:pic>
    </p:spTree>
    <p:extLst>
      <p:ext uri="{BB962C8B-B14F-4D97-AF65-F5344CB8AC3E}">
        <p14:creationId xmlns:p14="http://schemas.microsoft.com/office/powerpoint/2010/main" val="28952071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4CEBD8D0-0A62-AF40-A8D0-C64DFABE71C1}"/>
              </a:ext>
            </a:extLst>
          </p:cNvPr>
          <p:cNvSpPr/>
          <p:nvPr/>
        </p:nvSpPr>
        <p:spPr>
          <a:xfrm>
            <a:off x="2291175" y="925543"/>
            <a:ext cx="5670986" cy="4439996"/>
          </a:xfrm>
          <a:prstGeom prst="roundRect">
            <a:avLst/>
          </a:prstGeom>
          <a:solidFill>
            <a:schemeClr val="bg1"/>
          </a:solidFill>
          <a:ln w="12700">
            <a:solidFill>
              <a:schemeClr val="bg2">
                <a:lumMod val="9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B27E5B6-A438-614B-A753-D4BE5B8B35B8}"/>
              </a:ext>
            </a:extLst>
          </p:cNvPr>
          <p:cNvSpPr/>
          <p:nvPr/>
        </p:nvSpPr>
        <p:spPr>
          <a:xfrm>
            <a:off x="2840894" y="1154054"/>
            <a:ext cx="2236806" cy="152656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86AF10D-BCF0-F44E-956F-05FF73FD9A32}"/>
              </a:ext>
            </a:extLst>
          </p:cNvPr>
          <p:cNvSpPr/>
          <p:nvPr/>
        </p:nvSpPr>
        <p:spPr>
          <a:xfrm>
            <a:off x="3852023" y="1369205"/>
            <a:ext cx="203543" cy="168272"/>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D2994DA-0644-5349-AC71-4E999F57712E}"/>
              </a:ext>
            </a:extLst>
          </p:cNvPr>
          <p:cNvSpPr/>
          <p:nvPr/>
        </p:nvSpPr>
        <p:spPr>
          <a:xfrm>
            <a:off x="3388183" y="1708566"/>
            <a:ext cx="203543" cy="168272"/>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3F9C7C16-CC9F-DB42-89E0-A281AB8C7C45}"/>
              </a:ext>
            </a:extLst>
          </p:cNvPr>
          <p:cNvSpPr/>
          <p:nvPr/>
        </p:nvSpPr>
        <p:spPr>
          <a:xfrm>
            <a:off x="4248876" y="1708637"/>
            <a:ext cx="203543" cy="168272"/>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A1FFAD6-40E3-8448-AB3C-886378BDEC60}"/>
              </a:ext>
            </a:extLst>
          </p:cNvPr>
          <p:cNvSpPr/>
          <p:nvPr/>
        </p:nvSpPr>
        <p:spPr>
          <a:xfrm>
            <a:off x="3390475" y="2125434"/>
            <a:ext cx="203543" cy="168272"/>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E12DBFBB-D5C3-B645-A8D8-75DF9F8D6BD0}"/>
              </a:ext>
            </a:extLst>
          </p:cNvPr>
          <p:cNvSpPr/>
          <p:nvPr/>
        </p:nvSpPr>
        <p:spPr>
          <a:xfrm>
            <a:off x="4245370" y="2125434"/>
            <a:ext cx="203543" cy="168272"/>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Curved Connector 11">
            <a:extLst>
              <a:ext uri="{FF2B5EF4-FFF2-40B4-BE49-F238E27FC236}">
                <a16:creationId xmlns:a16="http://schemas.microsoft.com/office/drawing/2014/main" id="{55D961FB-7771-F749-9237-5C37DACE1FF0}"/>
              </a:ext>
            </a:extLst>
          </p:cNvPr>
          <p:cNvCxnSpPr>
            <a:cxnSpLocks/>
            <a:stCxn id="8" idx="6"/>
            <a:endCxn id="9" idx="2"/>
          </p:cNvCxnSpPr>
          <p:nvPr/>
        </p:nvCxnSpPr>
        <p:spPr>
          <a:xfrm>
            <a:off x="3591726" y="1792702"/>
            <a:ext cx="657150" cy="71"/>
          </a:xfrm>
          <a:prstGeom prst="curvedConnector3">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31339BA-7F41-8041-96CB-E7374285654A}"/>
              </a:ext>
            </a:extLst>
          </p:cNvPr>
          <p:cNvCxnSpPr>
            <a:stCxn id="10" idx="6"/>
            <a:endCxn id="11" idx="2"/>
          </p:cNvCxnSpPr>
          <p:nvPr/>
        </p:nvCxnSpPr>
        <p:spPr>
          <a:xfrm>
            <a:off x="3594018" y="2209570"/>
            <a:ext cx="651352" cy="0"/>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C301BA0-FDAB-C244-A388-2F107D8AFE2F}"/>
              </a:ext>
            </a:extLst>
          </p:cNvPr>
          <p:cNvCxnSpPr>
            <a:stCxn id="8" idx="4"/>
            <a:endCxn id="10" idx="0"/>
          </p:cNvCxnSpPr>
          <p:nvPr/>
        </p:nvCxnSpPr>
        <p:spPr>
          <a:xfrm>
            <a:off x="3489955" y="1876838"/>
            <a:ext cx="2292" cy="248596"/>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6D89BB4-C003-AE47-A591-515A0DB06100}"/>
              </a:ext>
            </a:extLst>
          </p:cNvPr>
          <p:cNvCxnSpPr>
            <a:cxnSpLocks/>
            <a:stCxn id="9" idx="4"/>
            <a:endCxn id="11" idx="0"/>
          </p:cNvCxnSpPr>
          <p:nvPr/>
        </p:nvCxnSpPr>
        <p:spPr>
          <a:xfrm flipH="1">
            <a:off x="4347142" y="1876909"/>
            <a:ext cx="3506" cy="248525"/>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6" name="Curved Connector 15">
            <a:extLst>
              <a:ext uri="{FF2B5EF4-FFF2-40B4-BE49-F238E27FC236}">
                <a16:creationId xmlns:a16="http://schemas.microsoft.com/office/drawing/2014/main" id="{843735E9-0FB2-B94E-86B5-4E94DDE145A9}"/>
              </a:ext>
            </a:extLst>
          </p:cNvPr>
          <p:cNvCxnSpPr>
            <a:cxnSpLocks/>
            <a:stCxn id="7" idx="2"/>
            <a:endCxn id="8" idx="0"/>
          </p:cNvCxnSpPr>
          <p:nvPr/>
        </p:nvCxnSpPr>
        <p:spPr>
          <a:xfrm rot="10800000" flipV="1">
            <a:off x="3489955" y="1453340"/>
            <a:ext cx="362068" cy="255225"/>
          </a:xfrm>
          <a:prstGeom prst="curvedConnector2">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7" name="Curved Connector 16">
            <a:extLst>
              <a:ext uri="{FF2B5EF4-FFF2-40B4-BE49-F238E27FC236}">
                <a16:creationId xmlns:a16="http://schemas.microsoft.com/office/drawing/2014/main" id="{804A0495-101E-2142-AA25-5A6E335A65C9}"/>
              </a:ext>
            </a:extLst>
          </p:cNvPr>
          <p:cNvCxnSpPr>
            <a:cxnSpLocks/>
            <a:stCxn id="7" idx="6"/>
            <a:endCxn id="9" idx="0"/>
          </p:cNvCxnSpPr>
          <p:nvPr/>
        </p:nvCxnSpPr>
        <p:spPr>
          <a:xfrm>
            <a:off x="4055566" y="1453341"/>
            <a:ext cx="295082" cy="255296"/>
          </a:xfrm>
          <a:prstGeom prst="curvedConnector2">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18" name="Rounded Rectangle 17">
            <a:extLst>
              <a:ext uri="{FF2B5EF4-FFF2-40B4-BE49-F238E27FC236}">
                <a16:creationId xmlns:a16="http://schemas.microsoft.com/office/drawing/2014/main" id="{983ABF67-2CF7-6440-A9AF-C948166ED919}"/>
              </a:ext>
            </a:extLst>
          </p:cNvPr>
          <p:cNvSpPr/>
          <p:nvPr/>
        </p:nvSpPr>
        <p:spPr>
          <a:xfrm>
            <a:off x="2727079" y="1143963"/>
            <a:ext cx="2396610" cy="1903448"/>
          </a:xfrm>
          <a:prstGeom prst="round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229BCE2E-863F-DE42-8506-13525BE99AFE}"/>
              </a:ext>
            </a:extLst>
          </p:cNvPr>
          <p:cNvSpPr txBox="1"/>
          <p:nvPr/>
        </p:nvSpPr>
        <p:spPr>
          <a:xfrm>
            <a:off x="3502247" y="1131139"/>
            <a:ext cx="1410553" cy="261610"/>
          </a:xfrm>
          <a:prstGeom prst="rect">
            <a:avLst/>
          </a:prstGeom>
          <a:noFill/>
        </p:spPr>
        <p:txBody>
          <a:bodyPr wrap="square" rtlCol="0">
            <a:spAutoFit/>
          </a:bodyPr>
          <a:lstStyle/>
          <a:p>
            <a:r>
              <a:rPr lang="en-US" sz="1100" i="1" dirty="0">
                <a:latin typeface="Times New Roman" panose="02020603050405020304" pitchFamily="18" charset="0"/>
                <a:cs typeface="Times New Roman" panose="02020603050405020304" pitchFamily="18" charset="0"/>
              </a:rPr>
              <a:t>Smith College</a:t>
            </a:r>
          </a:p>
        </p:txBody>
      </p:sp>
      <p:sp>
        <p:nvSpPr>
          <p:cNvPr id="20" name="TextBox 19">
            <a:extLst>
              <a:ext uri="{FF2B5EF4-FFF2-40B4-BE49-F238E27FC236}">
                <a16:creationId xmlns:a16="http://schemas.microsoft.com/office/drawing/2014/main" id="{084E19CD-29BB-234C-81EA-C220166542D4}"/>
              </a:ext>
            </a:extLst>
          </p:cNvPr>
          <p:cNvSpPr txBox="1"/>
          <p:nvPr/>
        </p:nvSpPr>
        <p:spPr>
          <a:xfrm>
            <a:off x="3128151" y="2205759"/>
            <a:ext cx="867688" cy="430887"/>
          </a:xfrm>
          <a:prstGeom prst="rect">
            <a:avLst/>
          </a:prstGeom>
          <a:noFill/>
        </p:spPr>
        <p:txBody>
          <a:bodyPr wrap="square" rtlCol="0">
            <a:spAutoFit/>
          </a:bodyPr>
          <a:lstStyle/>
          <a:p>
            <a:pPr algn="ctr"/>
            <a:r>
              <a:rPr lang="en-US" sz="1100" i="1" dirty="0">
                <a:latin typeface="Times New Roman" panose="02020603050405020304" pitchFamily="18" charset="0"/>
                <a:cs typeface="Times New Roman" panose="02020603050405020304" pitchFamily="18" charset="0"/>
              </a:rPr>
              <a:t>Acceptance Rate</a:t>
            </a:r>
          </a:p>
        </p:txBody>
      </p:sp>
      <p:sp>
        <p:nvSpPr>
          <p:cNvPr id="21" name="TextBox 20">
            <a:extLst>
              <a:ext uri="{FF2B5EF4-FFF2-40B4-BE49-F238E27FC236}">
                <a16:creationId xmlns:a16="http://schemas.microsoft.com/office/drawing/2014/main" id="{12CE432E-12C1-6544-827E-5AEB79695DB8}"/>
              </a:ext>
            </a:extLst>
          </p:cNvPr>
          <p:cNvSpPr txBox="1"/>
          <p:nvPr/>
        </p:nvSpPr>
        <p:spPr>
          <a:xfrm>
            <a:off x="2955471" y="1610081"/>
            <a:ext cx="672116" cy="292388"/>
          </a:xfrm>
          <a:prstGeom prst="rect">
            <a:avLst/>
          </a:prstGeom>
          <a:noFill/>
        </p:spPr>
        <p:txBody>
          <a:bodyPr wrap="square" rtlCol="0">
            <a:spAutoFit/>
          </a:bodyPr>
          <a:lstStyle/>
          <a:p>
            <a:r>
              <a:rPr lang="en-US" sz="1300" i="1" dirty="0">
                <a:latin typeface="Times New Roman" panose="02020603050405020304" pitchFamily="18" charset="0"/>
                <a:cs typeface="Times New Roman" panose="02020603050405020304" pitchFamily="18" charset="0"/>
              </a:rPr>
              <a:t>30%</a:t>
            </a:r>
          </a:p>
        </p:txBody>
      </p:sp>
      <p:sp>
        <p:nvSpPr>
          <p:cNvPr id="26" name="Rounded Rectangle 25">
            <a:extLst>
              <a:ext uri="{FF2B5EF4-FFF2-40B4-BE49-F238E27FC236}">
                <a16:creationId xmlns:a16="http://schemas.microsoft.com/office/drawing/2014/main" id="{E7247AEE-9842-7B4B-8DB1-6A467263EFD2}"/>
              </a:ext>
            </a:extLst>
          </p:cNvPr>
          <p:cNvSpPr/>
          <p:nvPr/>
        </p:nvSpPr>
        <p:spPr>
          <a:xfrm>
            <a:off x="2779427" y="3889109"/>
            <a:ext cx="407226" cy="316885"/>
          </a:xfrm>
          <a:prstGeom prst="roundRect">
            <a:avLst/>
          </a:prstGeom>
          <a:solidFill>
            <a:schemeClr val="bg2"/>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a:t>
            </a:r>
            <a:r>
              <a:rPr lang="en-US" sz="1200" baseline="-25000" dirty="0">
                <a:solidFill>
                  <a:schemeClr val="tx1"/>
                </a:solidFill>
              </a:rPr>
              <a:t>1</a:t>
            </a:r>
          </a:p>
        </p:txBody>
      </p:sp>
      <p:sp>
        <p:nvSpPr>
          <p:cNvPr id="27" name="Rounded Rectangle 26">
            <a:extLst>
              <a:ext uri="{FF2B5EF4-FFF2-40B4-BE49-F238E27FC236}">
                <a16:creationId xmlns:a16="http://schemas.microsoft.com/office/drawing/2014/main" id="{105F37FD-98EE-7749-94CB-54BAF7E5AC4E}"/>
              </a:ext>
            </a:extLst>
          </p:cNvPr>
          <p:cNvSpPr/>
          <p:nvPr/>
        </p:nvSpPr>
        <p:spPr>
          <a:xfrm>
            <a:off x="3606397" y="3922147"/>
            <a:ext cx="407226" cy="316885"/>
          </a:xfrm>
          <a:prstGeom prst="roundRect">
            <a:avLst/>
          </a:prstGeom>
          <a:solidFill>
            <a:schemeClr val="bg2"/>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a:t>
            </a:r>
            <a:r>
              <a:rPr lang="en-US" sz="1200" baseline="-25000" dirty="0">
                <a:solidFill>
                  <a:schemeClr val="tx1"/>
                </a:solidFill>
              </a:rPr>
              <a:t>2</a:t>
            </a:r>
          </a:p>
        </p:txBody>
      </p:sp>
      <p:sp>
        <p:nvSpPr>
          <p:cNvPr id="28" name="Rounded Rectangle 27">
            <a:extLst>
              <a:ext uri="{FF2B5EF4-FFF2-40B4-BE49-F238E27FC236}">
                <a16:creationId xmlns:a16="http://schemas.microsoft.com/office/drawing/2014/main" id="{125D939A-752E-5647-A344-A40253C5F595}"/>
              </a:ext>
            </a:extLst>
          </p:cNvPr>
          <p:cNvSpPr/>
          <p:nvPr/>
        </p:nvSpPr>
        <p:spPr>
          <a:xfrm>
            <a:off x="4444541" y="3883249"/>
            <a:ext cx="407226" cy="316885"/>
          </a:xfrm>
          <a:prstGeom prst="roundRect">
            <a:avLst/>
          </a:prstGeom>
          <a:solidFill>
            <a:schemeClr val="bg2"/>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t</a:t>
            </a:r>
            <a:r>
              <a:rPr lang="en-US" sz="1200" baseline="-25000" dirty="0" err="1">
                <a:solidFill>
                  <a:schemeClr val="tx1"/>
                </a:solidFill>
              </a:rPr>
              <a:t>n</a:t>
            </a:r>
            <a:endParaRPr lang="en-US" sz="1200" baseline="-25000" dirty="0">
              <a:solidFill>
                <a:schemeClr val="tx1"/>
              </a:solidFill>
            </a:endParaRPr>
          </a:p>
        </p:txBody>
      </p:sp>
      <p:sp>
        <p:nvSpPr>
          <p:cNvPr id="29" name="TextBox 28">
            <a:extLst>
              <a:ext uri="{FF2B5EF4-FFF2-40B4-BE49-F238E27FC236}">
                <a16:creationId xmlns:a16="http://schemas.microsoft.com/office/drawing/2014/main" id="{2BBF519B-F782-F440-AFAF-45875D8724BC}"/>
              </a:ext>
            </a:extLst>
          </p:cNvPr>
          <p:cNvSpPr txBox="1"/>
          <p:nvPr/>
        </p:nvSpPr>
        <p:spPr>
          <a:xfrm>
            <a:off x="4132474" y="3805384"/>
            <a:ext cx="436349" cy="369332"/>
          </a:xfrm>
          <a:prstGeom prst="rect">
            <a:avLst/>
          </a:prstGeom>
          <a:noFill/>
        </p:spPr>
        <p:txBody>
          <a:bodyPr wrap="square" rtlCol="0">
            <a:spAutoFit/>
          </a:bodyPr>
          <a:lstStyle/>
          <a:p>
            <a:r>
              <a:rPr lang="en-US" dirty="0"/>
              <a:t>…</a:t>
            </a:r>
          </a:p>
        </p:txBody>
      </p:sp>
      <p:sp>
        <p:nvSpPr>
          <p:cNvPr id="34" name="TextBox 33">
            <a:extLst>
              <a:ext uri="{FF2B5EF4-FFF2-40B4-BE49-F238E27FC236}">
                <a16:creationId xmlns:a16="http://schemas.microsoft.com/office/drawing/2014/main" id="{3418C694-276F-1E47-A1FD-EF94A13EECAD}"/>
              </a:ext>
            </a:extLst>
          </p:cNvPr>
          <p:cNvSpPr txBox="1"/>
          <p:nvPr/>
        </p:nvSpPr>
        <p:spPr>
          <a:xfrm>
            <a:off x="2670678" y="4179147"/>
            <a:ext cx="1198915" cy="584775"/>
          </a:xfrm>
          <a:prstGeom prst="rect">
            <a:avLst/>
          </a:prstGeom>
          <a:noFill/>
        </p:spPr>
        <p:txBody>
          <a:bodyPr wrap="square" rtlCol="0">
            <a:spAutoFit/>
          </a:bodyPr>
          <a:lstStyle/>
          <a:p>
            <a:r>
              <a:rPr lang="en-US" sz="1600" i="1" dirty="0"/>
              <a:t>“Smith College”</a:t>
            </a:r>
          </a:p>
        </p:txBody>
      </p:sp>
      <p:sp>
        <p:nvSpPr>
          <p:cNvPr id="35" name="TextBox 34">
            <a:extLst>
              <a:ext uri="{FF2B5EF4-FFF2-40B4-BE49-F238E27FC236}">
                <a16:creationId xmlns:a16="http://schemas.microsoft.com/office/drawing/2014/main" id="{5B74CF23-012A-C74B-86FE-D861A6FB267A}"/>
              </a:ext>
            </a:extLst>
          </p:cNvPr>
          <p:cNvSpPr txBox="1"/>
          <p:nvPr/>
        </p:nvSpPr>
        <p:spPr>
          <a:xfrm>
            <a:off x="3489380" y="4204997"/>
            <a:ext cx="818033" cy="338554"/>
          </a:xfrm>
          <a:prstGeom prst="rect">
            <a:avLst/>
          </a:prstGeom>
          <a:noFill/>
        </p:spPr>
        <p:txBody>
          <a:bodyPr wrap="square" rtlCol="0">
            <a:spAutoFit/>
          </a:bodyPr>
          <a:lstStyle/>
          <a:p>
            <a:r>
              <a:rPr lang="en-US" sz="1600" i="1" dirty="0"/>
              <a:t>“30%”</a:t>
            </a:r>
          </a:p>
        </p:txBody>
      </p:sp>
      <p:sp>
        <p:nvSpPr>
          <p:cNvPr id="36" name="TextBox 35">
            <a:extLst>
              <a:ext uri="{FF2B5EF4-FFF2-40B4-BE49-F238E27FC236}">
                <a16:creationId xmlns:a16="http://schemas.microsoft.com/office/drawing/2014/main" id="{36A28317-DD8D-1D41-81C4-BD69DF551BD4}"/>
              </a:ext>
            </a:extLst>
          </p:cNvPr>
          <p:cNvSpPr txBox="1"/>
          <p:nvPr/>
        </p:nvSpPr>
        <p:spPr>
          <a:xfrm>
            <a:off x="3078542" y="3492126"/>
            <a:ext cx="969250"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Visual</a:t>
            </a:r>
          </a:p>
        </p:txBody>
      </p:sp>
      <p:sp>
        <p:nvSpPr>
          <p:cNvPr id="37" name="TextBox 36">
            <a:extLst>
              <a:ext uri="{FF2B5EF4-FFF2-40B4-BE49-F238E27FC236}">
                <a16:creationId xmlns:a16="http://schemas.microsoft.com/office/drawing/2014/main" id="{BB9D99B2-FB35-2D45-BDFE-4C75921A9151}"/>
              </a:ext>
            </a:extLst>
          </p:cNvPr>
          <p:cNvSpPr txBox="1"/>
          <p:nvPr/>
        </p:nvSpPr>
        <p:spPr>
          <a:xfrm>
            <a:off x="4112887" y="3478415"/>
            <a:ext cx="969250"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Textual</a:t>
            </a:r>
          </a:p>
        </p:txBody>
      </p:sp>
      <p:cxnSp>
        <p:nvCxnSpPr>
          <p:cNvPr id="38" name="Straight Arrow Connector 37">
            <a:extLst>
              <a:ext uri="{FF2B5EF4-FFF2-40B4-BE49-F238E27FC236}">
                <a16:creationId xmlns:a16="http://schemas.microsoft.com/office/drawing/2014/main" id="{0AECFF5D-E4F3-0F45-B545-711B6867F3F6}"/>
              </a:ext>
            </a:extLst>
          </p:cNvPr>
          <p:cNvCxnSpPr>
            <a:cxnSpLocks/>
          </p:cNvCxnSpPr>
          <p:nvPr/>
        </p:nvCxnSpPr>
        <p:spPr>
          <a:xfrm flipV="1">
            <a:off x="2987974" y="3556423"/>
            <a:ext cx="88234" cy="337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5FFEFEA-184D-D34B-88BD-3DE3D4C41D3B}"/>
              </a:ext>
            </a:extLst>
          </p:cNvPr>
          <p:cNvCxnSpPr>
            <a:cxnSpLocks/>
            <a:stCxn id="26" idx="0"/>
            <a:endCxn id="37" idx="1"/>
          </p:cNvCxnSpPr>
          <p:nvPr/>
        </p:nvCxnSpPr>
        <p:spPr>
          <a:xfrm flipV="1">
            <a:off x="2983040" y="3647692"/>
            <a:ext cx="1129847" cy="241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ounded Rectangle 39">
            <a:extLst>
              <a:ext uri="{FF2B5EF4-FFF2-40B4-BE49-F238E27FC236}">
                <a16:creationId xmlns:a16="http://schemas.microsoft.com/office/drawing/2014/main" id="{912559EB-EF90-F144-A76A-E599A14B8421}"/>
              </a:ext>
            </a:extLst>
          </p:cNvPr>
          <p:cNvSpPr/>
          <p:nvPr/>
        </p:nvSpPr>
        <p:spPr>
          <a:xfrm>
            <a:off x="2670679" y="3188836"/>
            <a:ext cx="2458286" cy="1777187"/>
          </a:xfrm>
          <a:prstGeom prst="round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BB9C0911-2DB4-1A49-9264-12A4DBBEB375}"/>
              </a:ext>
            </a:extLst>
          </p:cNvPr>
          <p:cNvSpPr txBox="1"/>
          <p:nvPr/>
        </p:nvSpPr>
        <p:spPr>
          <a:xfrm>
            <a:off x="3030427" y="4616279"/>
            <a:ext cx="2029888"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Text field features</a:t>
            </a:r>
          </a:p>
        </p:txBody>
      </p:sp>
      <p:sp>
        <p:nvSpPr>
          <p:cNvPr id="62" name="TextBox 61">
            <a:extLst>
              <a:ext uri="{FF2B5EF4-FFF2-40B4-BE49-F238E27FC236}">
                <a16:creationId xmlns:a16="http://schemas.microsoft.com/office/drawing/2014/main" id="{E798FBBA-31C1-054D-A6D3-8CE8615EBB75}"/>
              </a:ext>
            </a:extLst>
          </p:cNvPr>
          <p:cNvSpPr txBox="1"/>
          <p:nvPr/>
        </p:nvSpPr>
        <p:spPr>
          <a:xfrm>
            <a:off x="3890011" y="4903874"/>
            <a:ext cx="3128963"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Web Page Encoder</a:t>
            </a:r>
          </a:p>
        </p:txBody>
      </p:sp>
      <p:sp>
        <p:nvSpPr>
          <p:cNvPr id="64" name="TextBox 63">
            <a:extLst>
              <a:ext uri="{FF2B5EF4-FFF2-40B4-BE49-F238E27FC236}">
                <a16:creationId xmlns:a16="http://schemas.microsoft.com/office/drawing/2014/main" id="{7E9724D3-9581-0048-A9C7-D678EAEF5F09}"/>
              </a:ext>
            </a:extLst>
          </p:cNvPr>
          <p:cNvSpPr txBox="1"/>
          <p:nvPr/>
        </p:nvSpPr>
        <p:spPr>
          <a:xfrm>
            <a:off x="3011224" y="2645965"/>
            <a:ext cx="2117066"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Page layout graph</a:t>
            </a:r>
          </a:p>
        </p:txBody>
      </p:sp>
      <p:cxnSp>
        <p:nvCxnSpPr>
          <p:cNvPr id="66" name="Curved Connector 65">
            <a:extLst>
              <a:ext uri="{FF2B5EF4-FFF2-40B4-BE49-F238E27FC236}">
                <a16:creationId xmlns:a16="http://schemas.microsoft.com/office/drawing/2014/main" id="{D8C290F6-8212-B947-A0B7-C321E80924C3}"/>
              </a:ext>
            </a:extLst>
          </p:cNvPr>
          <p:cNvCxnSpPr>
            <a:cxnSpLocks/>
          </p:cNvCxnSpPr>
          <p:nvPr/>
        </p:nvCxnSpPr>
        <p:spPr>
          <a:xfrm flipV="1">
            <a:off x="1918107" y="2108383"/>
            <a:ext cx="804371" cy="1105873"/>
          </a:xfrm>
          <a:prstGeom prst="curved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a:extLst>
              <a:ext uri="{FF2B5EF4-FFF2-40B4-BE49-F238E27FC236}">
                <a16:creationId xmlns:a16="http://schemas.microsoft.com/office/drawing/2014/main" id="{508A9CBF-E222-5947-AF70-93299FADCEE5}"/>
              </a:ext>
            </a:extLst>
          </p:cNvPr>
          <p:cNvCxnSpPr>
            <a:cxnSpLocks/>
          </p:cNvCxnSpPr>
          <p:nvPr/>
        </p:nvCxnSpPr>
        <p:spPr>
          <a:xfrm>
            <a:off x="1918107" y="3214256"/>
            <a:ext cx="752571" cy="936783"/>
          </a:xfrm>
          <a:prstGeom prst="curved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82A4DB9-AD6B-AF42-A815-B9CA7AFDE340}"/>
              </a:ext>
            </a:extLst>
          </p:cNvPr>
          <p:cNvSpPr txBox="1"/>
          <p:nvPr/>
        </p:nvSpPr>
        <p:spPr>
          <a:xfrm>
            <a:off x="4215475" y="4176132"/>
            <a:ext cx="947416" cy="338554"/>
          </a:xfrm>
          <a:prstGeom prst="rect">
            <a:avLst/>
          </a:prstGeom>
          <a:noFill/>
        </p:spPr>
        <p:txBody>
          <a:bodyPr wrap="square" rtlCol="0">
            <a:spAutoFit/>
          </a:bodyPr>
          <a:lstStyle/>
          <a:p>
            <a:r>
              <a:rPr lang="en-US" sz="1600" i="1" dirty="0"/>
              <a:t>“Tuition”</a:t>
            </a:r>
          </a:p>
        </p:txBody>
      </p:sp>
      <p:sp>
        <p:nvSpPr>
          <p:cNvPr id="125" name="TextBox 124">
            <a:extLst>
              <a:ext uri="{FF2B5EF4-FFF2-40B4-BE49-F238E27FC236}">
                <a16:creationId xmlns:a16="http://schemas.microsoft.com/office/drawing/2014/main" id="{1B2BD8A1-CC58-BF4E-B44B-9D2831388F2A}"/>
              </a:ext>
            </a:extLst>
          </p:cNvPr>
          <p:cNvSpPr txBox="1"/>
          <p:nvPr/>
        </p:nvSpPr>
        <p:spPr>
          <a:xfrm>
            <a:off x="4033716" y="2238571"/>
            <a:ext cx="1410553" cy="307777"/>
          </a:xfrm>
          <a:prstGeom prst="rect">
            <a:avLst/>
          </a:prstGeom>
          <a:noFill/>
        </p:spPr>
        <p:txBody>
          <a:bodyPr wrap="square" rtlCol="0">
            <a:spAutoFit/>
          </a:bodyPr>
          <a:lstStyle/>
          <a:p>
            <a:r>
              <a:rPr lang="en-US" sz="1400" i="1" dirty="0">
                <a:latin typeface="Times New Roman" panose="02020603050405020304" pitchFamily="18" charset="0"/>
                <a:cs typeface="Times New Roman" panose="02020603050405020304" pitchFamily="18" charset="0"/>
              </a:rPr>
              <a:t>Tuition</a:t>
            </a:r>
          </a:p>
        </p:txBody>
      </p:sp>
      <p:sp>
        <p:nvSpPr>
          <p:cNvPr id="126" name="TextBox 125">
            <a:extLst>
              <a:ext uri="{FF2B5EF4-FFF2-40B4-BE49-F238E27FC236}">
                <a16:creationId xmlns:a16="http://schemas.microsoft.com/office/drawing/2014/main" id="{119D5E50-7D3D-8B4B-B080-F7A6838156D8}"/>
              </a:ext>
            </a:extLst>
          </p:cNvPr>
          <p:cNvSpPr txBox="1"/>
          <p:nvPr/>
        </p:nvSpPr>
        <p:spPr>
          <a:xfrm>
            <a:off x="4413427" y="1653633"/>
            <a:ext cx="868380" cy="292388"/>
          </a:xfrm>
          <a:prstGeom prst="rect">
            <a:avLst/>
          </a:prstGeom>
          <a:noFill/>
        </p:spPr>
        <p:txBody>
          <a:bodyPr wrap="square" rtlCol="0">
            <a:spAutoFit/>
          </a:bodyPr>
          <a:lstStyle/>
          <a:p>
            <a:r>
              <a:rPr lang="en-US" sz="1300" i="1" dirty="0">
                <a:latin typeface="Times New Roman" panose="02020603050405020304" pitchFamily="18" charset="0"/>
                <a:cs typeface="Times New Roman" panose="02020603050405020304" pitchFamily="18" charset="0"/>
              </a:rPr>
              <a:t>$53,940</a:t>
            </a:r>
          </a:p>
        </p:txBody>
      </p:sp>
      <p:sp>
        <p:nvSpPr>
          <p:cNvPr id="246" name="Oval 245">
            <a:extLst>
              <a:ext uri="{FF2B5EF4-FFF2-40B4-BE49-F238E27FC236}">
                <a16:creationId xmlns:a16="http://schemas.microsoft.com/office/drawing/2014/main" id="{03A3E68C-8A72-7C42-9C75-5189A25DE01D}"/>
              </a:ext>
            </a:extLst>
          </p:cNvPr>
          <p:cNvSpPr/>
          <p:nvPr/>
        </p:nvSpPr>
        <p:spPr>
          <a:xfrm>
            <a:off x="2943455" y="3279528"/>
            <a:ext cx="228175" cy="224152"/>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47" name="Rectangle 246">
            <a:extLst>
              <a:ext uri="{FF2B5EF4-FFF2-40B4-BE49-F238E27FC236}">
                <a16:creationId xmlns:a16="http://schemas.microsoft.com/office/drawing/2014/main" id="{C8EB7B3A-9676-D34D-A1C3-A14B20AC15E9}"/>
              </a:ext>
            </a:extLst>
          </p:cNvPr>
          <p:cNvSpPr/>
          <p:nvPr/>
        </p:nvSpPr>
        <p:spPr>
          <a:xfrm>
            <a:off x="2914138" y="3226785"/>
            <a:ext cx="867086" cy="3210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48" name="Oval 247">
            <a:extLst>
              <a:ext uri="{FF2B5EF4-FFF2-40B4-BE49-F238E27FC236}">
                <a16:creationId xmlns:a16="http://schemas.microsoft.com/office/drawing/2014/main" id="{8DA3BBC1-CA8E-704E-987B-07EBEFD117C2}"/>
              </a:ext>
            </a:extLst>
          </p:cNvPr>
          <p:cNvSpPr/>
          <p:nvPr/>
        </p:nvSpPr>
        <p:spPr>
          <a:xfrm>
            <a:off x="3219041" y="3279528"/>
            <a:ext cx="228175" cy="224152"/>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49" name="Oval 248">
            <a:extLst>
              <a:ext uri="{FF2B5EF4-FFF2-40B4-BE49-F238E27FC236}">
                <a16:creationId xmlns:a16="http://schemas.microsoft.com/office/drawing/2014/main" id="{D9A42058-159D-A740-ABB0-435CD52EA650}"/>
              </a:ext>
            </a:extLst>
          </p:cNvPr>
          <p:cNvSpPr/>
          <p:nvPr/>
        </p:nvSpPr>
        <p:spPr>
          <a:xfrm>
            <a:off x="3502247" y="3279528"/>
            <a:ext cx="228175" cy="224152"/>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50" name="Oval 249">
            <a:extLst>
              <a:ext uri="{FF2B5EF4-FFF2-40B4-BE49-F238E27FC236}">
                <a16:creationId xmlns:a16="http://schemas.microsoft.com/office/drawing/2014/main" id="{6B06973B-B9C2-D149-A108-120F55285CD0}"/>
              </a:ext>
            </a:extLst>
          </p:cNvPr>
          <p:cNvSpPr/>
          <p:nvPr/>
        </p:nvSpPr>
        <p:spPr>
          <a:xfrm>
            <a:off x="4159522" y="3264469"/>
            <a:ext cx="228175" cy="224152"/>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51" name="Rectangle 250">
            <a:extLst>
              <a:ext uri="{FF2B5EF4-FFF2-40B4-BE49-F238E27FC236}">
                <a16:creationId xmlns:a16="http://schemas.microsoft.com/office/drawing/2014/main" id="{7806F6CD-59E1-AE4F-9C93-5B50F426EDBC}"/>
              </a:ext>
            </a:extLst>
          </p:cNvPr>
          <p:cNvSpPr/>
          <p:nvPr/>
        </p:nvSpPr>
        <p:spPr>
          <a:xfrm>
            <a:off x="4101835" y="3223676"/>
            <a:ext cx="867086" cy="3210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52" name="Oval 251">
            <a:extLst>
              <a:ext uri="{FF2B5EF4-FFF2-40B4-BE49-F238E27FC236}">
                <a16:creationId xmlns:a16="http://schemas.microsoft.com/office/drawing/2014/main" id="{1C45EF75-A9A0-FB4D-98F5-8820763EC1D7}"/>
              </a:ext>
            </a:extLst>
          </p:cNvPr>
          <p:cNvSpPr/>
          <p:nvPr/>
        </p:nvSpPr>
        <p:spPr>
          <a:xfrm>
            <a:off x="4435108" y="3264469"/>
            <a:ext cx="228175" cy="224152"/>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53" name="Oval 252">
            <a:extLst>
              <a:ext uri="{FF2B5EF4-FFF2-40B4-BE49-F238E27FC236}">
                <a16:creationId xmlns:a16="http://schemas.microsoft.com/office/drawing/2014/main" id="{7B74E596-4BE2-194E-870C-39E54DA7E159}"/>
              </a:ext>
            </a:extLst>
          </p:cNvPr>
          <p:cNvSpPr/>
          <p:nvPr/>
        </p:nvSpPr>
        <p:spPr>
          <a:xfrm>
            <a:off x="4706357" y="3263088"/>
            <a:ext cx="228175" cy="224152"/>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pic>
        <p:nvPicPr>
          <p:cNvPr id="118" name="Picture 117">
            <a:extLst>
              <a:ext uri="{FF2B5EF4-FFF2-40B4-BE49-F238E27FC236}">
                <a16:creationId xmlns:a16="http://schemas.microsoft.com/office/drawing/2014/main" id="{65B31F72-E3CE-BE49-8364-D252564AF09E}"/>
              </a:ext>
            </a:extLst>
          </p:cNvPr>
          <p:cNvPicPr>
            <a:picLocks noChangeAspect="1"/>
          </p:cNvPicPr>
          <p:nvPr/>
        </p:nvPicPr>
        <p:blipFill rotWithShape="1">
          <a:blip r:embed="rId2"/>
          <a:srcRect t="2" r="56163" b="11152"/>
          <a:stretch/>
        </p:blipFill>
        <p:spPr>
          <a:xfrm>
            <a:off x="76001" y="2572803"/>
            <a:ext cx="2024948" cy="156315"/>
          </a:xfrm>
          <a:prstGeom prst="rect">
            <a:avLst/>
          </a:prstGeom>
        </p:spPr>
      </p:pic>
      <p:pic>
        <p:nvPicPr>
          <p:cNvPr id="119" name="Picture 118">
            <a:extLst>
              <a:ext uri="{FF2B5EF4-FFF2-40B4-BE49-F238E27FC236}">
                <a16:creationId xmlns:a16="http://schemas.microsoft.com/office/drawing/2014/main" id="{64A2BAC0-CFEE-8E4A-85C0-9585F0665553}"/>
              </a:ext>
            </a:extLst>
          </p:cNvPr>
          <p:cNvPicPr>
            <a:picLocks noChangeAspect="1"/>
          </p:cNvPicPr>
          <p:nvPr/>
        </p:nvPicPr>
        <p:blipFill>
          <a:blip r:embed="rId3"/>
          <a:stretch>
            <a:fillRect/>
          </a:stretch>
        </p:blipFill>
        <p:spPr>
          <a:xfrm>
            <a:off x="85291" y="2729118"/>
            <a:ext cx="2015658" cy="1027986"/>
          </a:xfrm>
          <a:prstGeom prst="rect">
            <a:avLst/>
          </a:prstGeom>
          <a:ln w="6350">
            <a:solidFill>
              <a:schemeClr val="tx1"/>
            </a:solidFill>
          </a:ln>
        </p:spPr>
      </p:pic>
    </p:spTree>
    <p:extLst>
      <p:ext uri="{BB962C8B-B14F-4D97-AF65-F5344CB8AC3E}">
        <p14:creationId xmlns:p14="http://schemas.microsoft.com/office/powerpoint/2010/main" val="12271430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4CEBD8D0-0A62-AF40-A8D0-C64DFABE71C1}"/>
              </a:ext>
            </a:extLst>
          </p:cNvPr>
          <p:cNvSpPr/>
          <p:nvPr/>
        </p:nvSpPr>
        <p:spPr>
          <a:xfrm>
            <a:off x="2291175" y="925543"/>
            <a:ext cx="5670986" cy="4439996"/>
          </a:xfrm>
          <a:prstGeom prst="roundRect">
            <a:avLst/>
          </a:prstGeom>
          <a:solidFill>
            <a:schemeClr val="bg1"/>
          </a:solidFill>
          <a:ln w="12700">
            <a:solidFill>
              <a:schemeClr val="bg2">
                <a:lumMod val="9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B27E5B6-A438-614B-A753-D4BE5B8B35B8}"/>
              </a:ext>
            </a:extLst>
          </p:cNvPr>
          <p:cNvSpPr/>
          <p:nvPr/>
        </p:nvSpPr>
        <p:spPr>
          <a:xfrm>
            <a:off x="2840894" y="1154054"/>
            <a:ext cx="2236806" cy="152656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86AF10D-BCF0-F44E-956F-05FF73FD9A32}"/>
              </a:ext>
            </a:extLst>
          </p:cNvPr>
          <p:cNvSpPr/>
          <p:nvPr/>
        </p:nvSpPr>
        <p:spPr>
          <a:xfrm>
            <a:off x="3852023" y="1369205"/>
            <a:ext cx="203543" cy="168272"/>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D2994DA-0644-5349-AC71-4E999F57712E}"/>
              </a:ext>
            </a:extLst>
          </p:cNvPr>
          <p:cNvSpPr/>
          <p:nvPr/>
        </p:nvSpPr>
        <p:spPr>
          <a:xfrm>
            <a:off x="3388183" y="1708566"/>
            <a:ext cx="203543" cy="168272"/>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3F9C7C16-CC9F-DB42-89E0-A281AB8C7C45}"/>
              </a:ext>
            </a:extLst>
          </p:cNvPr>
          <p:cNvSpPr/>
          <p:nvPr/>
        </p:nvSpPr>
        <p:spPr>
          <a:xfrm>
            <a:off x="4248876" y="1708637"/>
            <a:ext cx="203543" cy="168272"/>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A1FFAD6-40E3-8448-AB3C-886378BDEC60}"/>
              </a:ext>
            </a:extLst>
          </p:cNvPr>
          <p:cNvSpPr/>
          <p:nvPr/>
        </p:nvSpPr>
        <p:spPr>
          <a:xfrm>
            <a:off x="3390475" y="2125434"/>
            <a:ext cx="203543" cy="168272"/>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E12DBFBB-D5C3-B645-A8D8-75DF9F8D6BD0}"/>
              </a:ext>
            </a:extLst>
          </p:cNvPr>
          <p:cNvSpPr/>
          <p:nvPr/>
        </p:nvSpPr>
        <p:spPr>
          <a:xfrm>
            <a:off x="4245370" y="2125434"/>
            <a:ext cx="203543" cy="168272"/>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Curved Connector 11">
            <a:extLst>
              <a:ext uri="{FF2B5EF4-FFF2-40B4-BE49-F238E27FC236}">
                <a16:creationId xmlns:a16="http://schemas.microsoft.com/office/drawing/2014/main" id="{55D961FB-7771-F749-9237-5C37DACE1FF0}"/>
              </a:ext>
            </a:extLst>
          </p:cNvPr>
          <p:cNvCxnSpPr>
            <a:cxnSpLocks/>
            <a:stCxn id="8" idx="6"/>
            <a:endCxn id="9" idx="2"/>
          </p:cNvCxnSpPr>
          <p:nvPr/>
        </p:nvCxnSpPr>
        <p:spPr>
          <a:xfrm>
            <a:off x="3591726" y="1792702"/>
            <a:ext cx="657150" cy="71"/>
          </a:xfrm>
          <a:prstGeom prst="curvedConnector3">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31339BA-7F41-8041-96CB-E7374285654A}"/>
              </a:ext>
            </a:extLst>
          </p:cNvPr>
          <p:cNvCxnSpPr>
            <a:stCxn id="10" idx="6"/>
            <a:endCxn id="11" idx="2"/>
          </p:cNvCxnSpPr>
          <p:nvPr/>
        </p:nvCxnSpPr>
        <p:spPr>
          <a:xfrm>
            <a:off x="3594018" y="2209570"/>
            <a:ext cx="651352" cy="0"/>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C301BA0-FDAB-C244-A388-2F107D8AFE2F}"/>
              </a:ext>
            </a:extLst>
          </p:cNvPr>
          <p:cNvCxnSpPr>
            <a:stCxn id="8" idx="4"/>
            <a:endCxn id="10" idx="0"/>
          </p:cNvCxnSpPr>
          <p:nvPr/>
        </p:nvCxnSpPr>
        <p:spPr>
          <a:xfrm>
            <a:off x="3489955" y="1876838"/>
            <a:ext cx="2292" cy="248596"/>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6D89BB4-C003-AE47-A591-515A0DB06100}"/>
              </a:ext>
            </a:extLst>
          </p:cNvPr>
          <p:cNvCxnSpPr>
            <a:cxnSpLocks/>
            <a:stCxn id="9" idx="4"/>
            <a:endCxn id="11" idx="0"/>
          </p:cNvCxnSpPr>
          <p:nvPr/>
        </p:nvCxnSpPr>
        <p:spPr>
          <a:xfrm flipH="1">
            <a:off x="4347142" y="1876909"/>
            <a:ext cx="3506" cy="248525"/>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6" name="Curved Connector 15">
            <a:extLst>
              <a:ext uri="{FF2B5EF4-FFF2-40B4-BE49-F238E27FC236}">
                <a16:creationId xmlns:a16="http://schemas.microsoft.com/office/drawing/2014/main" id="{843735E9-0FB2-B94E-86B5-4E94DDE145A9}"/>
              </a:ext>
            </a:extLst>
          </p:cNvPr>
          <p:cNvCxnSpPr>
            <a:cxnSpLocks/>
            <a:stCxn id="7" idx="2"/>
            <a:endCxn id="8" idx="0"/>
          </p:cNvCxnSpPr>
          <p:nvPr/>
        </p:nvCxnSpPr>
        <p:spPr>
          <a:xfrm rot="10800000" flipV="1">
            <a:off x="3489955" y="1453340"/>
            <a:ext cx="362068" cy="255225"/>
          </a:xfrm>
          <a:prstGeom prst="curvedConnector2">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7" name="Curved Connector 16">
            <a:extLst>
              <a:ext uri="{FF2B5EF4-FFF2-40B4-BE49-F238E27FC236}">
                <a16:creationId xmlns:a16="http://schemas.microsoft.com/office/drawing/2014/main" id="{804A0495-101E-2142-AA25-5A6E335A65C9}"/>
              </a:ext>
            </a:extLst>
          </p:cNvPr>
          <p:cNvCxnSpPr>
            <a:cxnSpLocks/>
            <a:stCxn id="7" idx="6"/>
            <a:endCxn id="9" idx="0"/>
          </p:cNvCxnSpPr>
          <p:nvPr/>
        </p:nvCxnSpPr>
        <p:spPr>
          <a:xfrm>
            <a:off x="4055566" y="1453341"/>
            <a:ext cx="295082" cy="255296"/>
          </a:xfrm>
          <a:prstGeom prst="curvedConnector2">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18" name="Rounded Rectangle 17">
            <a:extLst>
              <a:ext uri="{FF2B5EF4-FFF2-40B4-BE49-F238E27FC236}">
                <a16:creationId xmlns:a16="http://schemas.microsoft.com/office/drawing/2014/main" id="{983ABF67-2CF7-6440-A9AF-C948166ED919}"/>
              </a:ext>
            </a:extLst>
          </p:cNvPr>
          <p:cNvSpPr/>
          <p:nvPr/>
        </p:nvSpPr>
        <p:spPr>
          <a:xfrm>
            <a:off x="2727079" y="1143963"/>
            <a:ext cx="2396610" cy="1903448"/>
          </a:xfrm>
          <a:prstGeom prst="round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229BCE2E-863F-DE42-8506-13525BE99AFE}"/>
              </a:ext>
            </a:extLst>
          </p:cNvPr>
          <p:cNvSpPr txBox="1"/>
          <p:nvPr/>
        </p:nvSpPr>
        <p:spPr>
          <a:xfrm>
            <a:off x="3502247" y="1131139"/>
            <a:ext cx="1410553" cy="261610"/>
          </a:xfrm>
          <a:prstGeom prst="rect">
            <a:avLst/>
          </a:prstGeom>
          <a:noFill/>
        </p:spPr>
        <p:txBody>
          <a:bodyPr wrap="square" rtlCol="0">
            <a:spAutoFit/>
          </a:bodyPr>
          <a:lstStyle/>
          <a:p>
            <a:r>
              <a:rPr lang="en-US" sz="1100" i="1" dirty="0">
                <a:latin typeface="Times New Roman" panose="02020603050405020304" pitchFamily="18" charset="0"/>
                <a:cs typeface="Times New Roman" panose="02020603050405020304" pitchFamily="18" charset="0"/>
              </a:rPr>
              <a:t>Smith College</a:t>
            </a:r>
          </a:p>
        </p:txBody>
      </p:sp>
      <p:sp>
        <p:nvSpPr>
          <p:cNvPr id="20" name="TextBox 19">
            <a:extLst>
              <a:ext uri="{FF2B5EF4-FFF2-40B4-BE49-F238E27FC236}">
                <a16:creationId xmlns:a16="http://schemas.microsoft.com/office/drawing/2014/main" id="{084E19CD-29BB-234C-81EA-C220166542D4}"/>
              </a:ext>
            </a:extLst>
          </p:cNvPr>
          <p:cNvSpPr txBox="1"/>
          <p:nvPr/>
        </p:nvSpPr>
        <p:spPr>
          <a:xfrm>
            <a:off x="3128151" y="2205759"/>
            <a:ext cx="867688" cy="430887"/>
          </a:xfrm>
          <a:prstGeom prst="rect">
            <a:avLst/>
          </a:prstGeom>
          <a:noFill/>
        </p:spPr>
        <p:txBody>
          <a:bodyPr wrap="square" rtlCol="0">
            <a:spAutoFit/>
          </a:bodyPr>
          <a:lstStyle/>
          <a:p>
            <a:pPr algn="ctr"/>
            <a:r>
              <a:rPr lang="en-US" sz="1100" i="1" dirty="0">
                <a:latin typeface="Times New Roman" panose="02020603050405020304" pitchFamily="18" charset="0"/>
                <a:cs typeface="Times New Roman" panose="02020603050405020304" pitchFamily="18" charset="0"/>
              </a:rPr>
              <a:t>Acceptance Rate</a:t>
            </a:r>
          </a:p>
        </p:txBody>
      </p:sp>
      <p:sp>
        <p:nvSpPr>
          <p:cNvPr id="21" name="TextBox 20">
            <a:extLst>
              <a:ext uri="{FF2B5EF4-FFF2-40B4-BE49-F238E27FC236}">
                <a16:creationId xmlns:a16="http://schemas.microsoft.com/office/drawing/2014/main" id="{12CE432E-12C1-6544-827E-5AEB79695DB8}"/>
              </a:ext>
            </a:extLst>
          </p:cNvPr>
          <p:cNvSpPr txBox="1"/>
          <p:nvPr/>
        </p:nvSpPr>
        <p:spPr>
          <a:xfrm>
            <a:off x="2955471" y="1610081"/>
            <a:ext cx="672116" cy="292388"/>
          </a:xfrm>
          <a:prstGeom prst="rect">
            <a:avLst/>
          </a:prstGeom>
          <a:noFill/>
        </p:spPr>
        <p:txBody>
          <a:bodyPr wrap="square" rtlCol="0">
            <a:spAutoFit/>
          </a:bodyPr>
          <a:lstStyle/>
          <a:p>
            <a:r>
              <a:rPr lang="en-US" sz="1300" i="1" dirty="0">
                <a:latin typeface="Times New Roman" panose="02020603050405020304" pitchFamily="18" charset="0"/>
                <a:cs typeface="Times New Roman" panose="02020603050405020304" pitchFamily="18" charset="0"/>
              </a:rPr>
              <a:t>30%</a:t>
            </a:r>
          </a:p>
        </p:txBody>
      </p:sp>
      <p:sp>
        <p:nvSpPr>
          <p:cNvPr id="26" name="Rounded Rectangle 25">
            <a:extLst>
              <a:ext uri="{FF2B5EF4-FFF2-40B4-BE49-F238E27FC236}">
                <a16:creationId xmlns:a16="http://schemas.microsoft.com/office/drawing/2014/main" id="{E7247AEE-9842-7B4B-8DB1-6A467263EFD2}"/>
              </a:ext>
            </a:extLst>
          </p:cNvPr>
          <p:cNvSpPr/>
          <p:nvPr/>
        </p:nvSpPr>
        <p:spPr>
          <a:xfrm>
            <a:off x="2779427" y="3889109"/>
            <a:ext cx="407226" cy="316885"/>
          </a:xfrm>
          <a:prstGeom prst="roundRect">
            <a:avLst/>
          </a:prstGeom>
          <a:solidFill>
            <a:schemeClr val="bg2"/>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a:t>
            </a:r>
            <a:r>
              <a:rPr lang="en-US" sz="1200" baseline="-25000" dirty="0">
                <a:solidFill>
                  <a:schemeClr val="tx1"/>
                </a:solidFill>
              </a:rPr>
              <a:t>1</a:t>
            </a:r>
          </a:p>
        </p:txBody>
      </p:sp>
      <p:sp>
        <p:nvSpPr>
          <p:cNvPr id="27" name="Rounded Rectangle 26">
            <a:extLst>
              <a:ext uri="{FF2B5EF4-FFF2-40B4-BE49-F238E27FC236}">
                <a16:creationId xmlns:a16="http://schemas.microsoft.com/office/drawing/2014/main" id="{105F37FD-98EE-7749-94CB-54BAF7E5AC4E}"/>
              </a:ext>
            </a:extLst>
          </p:cNvPr>
          <p:cNvSpPr/>
          <p:nvPr/>
        </p:nvSpPr>
        <p:spPr>
          <a:xfrm>
            <a:off x="3606397" y="3922147"/>
            <a:ext cx="407226" cy="316885"/>
          </a:xfrm>
          <a:prstGeom prst="roundRect">
            <a:avLst/>
          </a:prstGeom>
          <a:solidFill>
            <a:schemeClr val="bg2"/>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a:t>
            </a:r>
            <a:r>
              <a:rPr lang="en-US" sz="1200" baseline="-25000" dirty="0">
                <a:solidFill>
                  <a:schemeClr val="tx1"/>
                </a:solidFill>
              </a:rPr>
              <a:t>2</a:t>
            </a:r>
          </a:p>
        </p:txBody>
      </p:sp>
      <p:sp>
        <p:nvSpPr>
          <p:cNvPr id="28" name="Rounded Rectangle 27">
            <a:extLst>
              <a:ext uri="{FF2B5EF4-FFF2-40B4-BE49-F238E27FC236}">
                <a16:creationId xmlns:a16="http://schemas.microsoft.com/office/drawing/2014/main" id="{125D939A-752E-5647-A344-A40253C5F595}"/>
              </a:ext>
            </a:extLst>
          </p:cNvPr>
          <p:cNvSpPr/>
          <p:nvPr/>
        </p:nvSpPr>
        <p:spPr>
          <a:xfrm>
            <a:off x="4444541" y="3883249"/>
            <a:ext cx="407226" cy="316885"/>
          </a:xfrm>
          <a:prstGeom prst="roundRect">
            <a:avLst/>
          </a:prstGeom>
          <a:solidFill>
            <a:schemeClr val="bg2"/>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t</a:t>
            </a:r>
            <a:r>
              <a:rPr lang="en-US" sz="1200" baseline="-25000" dirty="0" err="1">
                <a:solidFill>
                  <a:schemeClr val="tx1"/>
                </a:solidFill>
              </a:rPr>
              <a:t>n</a:t>
            </a:r>
            <a:endParaRPr lang="en-US" sz="1200" baseline="-25000" dirty="0">
              <a:solidFill>
                <a:schemeClr val="tx1"/>
              </a:solidFill>
            </a:endParaRPr>
          </a:p>
        </p:txBody>
      </p:sp>
      <p:sp>
        <p:nvSpPr>
          <p:cNvPr id="29" name="TextBox 28">
            <a:extLst>
              <a:ext uri="{FF2B5EF4-FFF2-40B4-BE49-F238E27FC236}">
                <a16:creationId xmlns:a16="http://schemas.microsoft.com/office/drawing/2014/main" id="{2BBF519B-F782-F440-AFAF-45875D8724BC}"/>
              </a:ext>
            </a:extLst>
          </p:cNvPr>
          <p:cNvSpPr txBox="1"/>
          <p:nvPr/>
        </p:nvSpPr>
        <p:spPr>
          <a:xfrm>
            <a:off x="4132474" y="3805384"/>
            <a:ext cx="436349" cy="369332"/>
          </a:xfrm>
          <a:prstGeom prst="rect">
            <a:avLst/>
          </a:prstGeom>
          <a:noFill/>
        </p:spPr>
        <p:txBody>
          <a:bodyPr wrap="square" rtlCol="0">
            <a:spAutoFit/>
          </a:bodyPr>
          <a:lstStyle/>
          <a:p>
            <a:r>
              <a:rPr lang="en-US" dirty="0"/>
              <a:t>…</a:t>
            </a:r>
          </a:p>
        </p:txBody>
      </p:sp>
      <p:sp>
        <p:nvSpPr>
          <p:cNvPr id="34" name="TextBox 33">
            <a:extLst>
              <a:ext uri="{FF2B5EF4-FFF2-40B4-BE49-F238E27FC236}">
                <a16:creationId xmlns:a16="http://schemas.microsoft.com/office/drawing/2014/main" id="{3418C694-276F-1E47-A1FD-EF94A13EECAD}"/>
              </a:ext>
            </a:extLst>
          </p:cNvPr>
          <p:cNvSpPr txBox="1"/>
          <p:nvPr/>
        </p:nvSpPr>
        <p:spPr>
          <a:xfrm>
            <a:off x="2670678" y="4179147"/>
            <a:ext cx="1198915" cy="584775"/>
          </a:xfrm>
          <a:prstGeom prst="rect">
            <a:avLst/>
          </a:prstGeom>
          <a:noFill/>
        </p:spPr>
        <p:txBody>
          <a:bodyPr wrap="square" rtlCol="0">
            <a:spAutoFit/>
          </a:bodyPr>
          <a:lstStyle/>
          <a:p>
            <a:r>
              <a:rPr lang="en-US" sz="1600" i="1" dirty="0"/>
              <a:t>“Smith College”</a:t>
            </a:r>
          </a:p>
        </p:txBody>
      </p:sp>
      <p:sp>
        <p:nvSpPr>
          <p:cNvPr id="35" name="TextBox 34">
            <a:extLst>
              <a:ext uri="{FF2B5EF4-FFF2-40B4-BE49-F238E27FC236}">
                <a16:creationId xmlns:a16="http://schemas.microsoft.com/office/drawing/2014/main" id="{5B74CF23-012A-C74B-86FE-D861A6FB267A}"/>
              </a:ext>
            </a:extLst>
          </p:cNvPr>
          <p:cNvSpPr txBox="1"/>
          <p:nvPr/>
        </p:nvSpPr>
        <p:spPr>
          <a:xfrm>
            <a:off x="3489380" y="4204997"/>
            <a:ext cx="818033" cy="338554"/>
          </a:xfrm>
          <a:prstGeom prst="rect">
            <a:avLst/>
          </a:prstGeom>
          <a:noFill/>
        </p:spPr>
        <p:txBody>
          <a:bodyPr wrap="square" rtlCol="0">
            <a:spAutoFit/>
          </a:bodyPr>
          <a:lstStyle/>
          <a:p>
            <a:r>
              <a:rPr lang="en-US" sz="1600" i="1" dirty="0"/>
              <a:t>“30%”</a:t>
            </a:r>
          </a:p>
        </p:txBody>
      </p:sp>
      <p:sp>
        <p:nvSpPr>
          <p:cNvPr id="36" name="TextBox 35">
            <a:extLst>
              <a:ext uri="{FF2B5EF4-FFF2-40B4-BE49-F238E27FC236}">
                <a16:creationId xmlns:a16="http://schemas.microsoft.com/office/drawing/2014/main" id="{36A28317-DD8D-1D41-81C4-BD69DF551BD4}"/>
              </a:ext>
            </a:extLst>
          </p:cNvPr>
          <p:cNvSpPr txBox="1"/>
          <p:nvPr/>
        </p:nvSpPr>
        <p:spPr>
          <a:xfrm>
            <a:off x="3078542" y="3492126"/>
            <a:ext cx="969250"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Visual</a:t>
            </a:r>
          </a:p>
        </p:txBody>
      </p:sp>
      <p:sp>
        <p:nvSpPr>
          <p:cNvPr id="37" name="TextBox 36">
            <a:extLst>
              <a:ext uri="{FF2B5EF4-FFF2-40B4-BE49-F238E27FC236}">
                <a16:creationId xmlns:a16="http://schemas.microsoft.com/office/drawing/2014/main" id="{BB9D99B2-FB35-2D45-BDFE-4C75921A9151}"/>
              </a:ext>
            </a:extLst>
          </p:cNvPr>
          <p:cNvSpPr txBox="1"/>
          <p:nvPr/>
        </p:nvSpPr>
        <p:spPr>
          <a:xfrm>
            <a:off x="4112887" y="3478415"/>
            <a:ext cx="969250"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Textual</a:t>
            </a:r>
          </a:p>
        </p:txBody>
      </p:sp>
      <p:cxnSp>
        <p:nvCxnSpPr>
          <p:cNvPr id="38" name="Straight Arrow Connector 37">
            <a:extLst>
              <a:ext uri="{FF2B5EF4-FFF2-40B4-BE49-F238E27FC236}">
                <a16:creationId xmlns:a16="http://schemas.microsoft.com/office/drawing/2014/main" id="{0AECFF5D-E4F3-0F45-B545-711B6867F3F6}"/>
              </a:ext>
            </a:extLst>
          </p:cNvPr>
          <p:cNvCxnSpPr>
            <a:cxnSpLocks/>
          </p:cNvCxnSpPr>
          <p:nvPr/>
        </p:nvCxnSpPr>
        <p:spPr>
          <a:xfrm flipV="1">
            <a:off x="2987974" y="3556423"/>
            <a:ext cx="88234" cy="337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5FFEFEA-184D-D34B-88BD-3DE3D4C41D3B}"/>
              </a:ext>
            </a:extLst>
          </p:cNvPr>
          <p:cNvCxnSpPr>
            <a:cxnSpLocks/>
            <a:stCxn id="26" idx="0"/>
            <a:endCxn id="37" idx="1"/>
          </p:cNvCxnSpPr>
          <p:nvPr/>
        </p:nvCxnSpPr>
        <p:spPr>
          <a:xfrm flipV="1">
            <a:off x="2983040" y="3647692"/>
            <a:ext cx="1129847" cy="241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ounded Rectangle 39">
            <a:extLst>
              <a:ext uri="{FF2B5EF4-FFF2-40B4-BE49-F238E27FC236}">
                <a16:creationId xmlns:a16="http://schemas.microsoft.com/office/drawing/2014/main" id="{912559EB-EF90-F144-A76A-E599A14B8421}"/>
              </a:ext>
            </a:extLst>
          </p:cNvPr>
          <p:cNvSpPr/>
          <p:nvPr/>
        </p:nvSpPr>
        <p:spPr>
          <a:xfrm>
            <a:off x="2670679" y="3188836"/>
            <a:ext cx="2458286" cy="1777187"/>
          </a:xfrm>
          <a:prstGeom prst="round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BB9C0911-2DB4-1A49-9264-12A4DBBEB375}"/>
              </a:ext>
            </a:extLst>
          </p:cNvPr>
          <p:cNvSpPr txBox="1"/>
          <p:nvPr/>
        </p:nvSpPr>
        <p:spPr>
          <a:xfrm>
            <a:off x="3030427" y="4616279"/>
            <a:ext cx="2029888"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Text field features</a:t>
            </a:r>
          </a:p>
        </p:txBody>
      </p:sp>
      <p:sp>
        <p:nvSpPr>
          <p:cNvPr id="42" name="Rounded Rectangle 41">
            <a:extLst>
              <a:ext uri="{FF2B5EF4-FFF2-40B4-BE49-F238E27FC236}">
                <a16:creationId xmlns:a16="http://schemas.microsoft.com/office/drawing/2014/main" id="{1FEEB431-05AA-A44F-8F69-B406F3EAB20D}"/>
              </a:ext>
            </a:extLst>
          </p:cNvPr>
          <p:cNvSpPr/>
          <p:nvPr/>
        </p:nvSpPr>
        <p:spPr>
          <a:xfrm>
            <a:off x="5273485" y="2473620"/>
            <a:ext cx="1433687" cy="1329813"/>
          </a:xfrm>
          <a:prstGeom prst="roundRect">
            <a:avLst/>
          </a:prstGeom>
          <a:solidFill>
            <a:schemeClr val="accent4">
              <a:lumMod val="40000"/>
              <a:lumOff val="60000"/>
              <a:alpha val="71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Graph Attention Network</a:t>
            </a:r>
          </a:p>
        </p:txBody>
      </p:sp>
      <p:sp>
        <p:nvSpPr>
          <p:cNvPr id="62" name="TextBox 61">
            <a:extLst>
              <a:ext uri="{FF2B5EF4-FFF2-40B4-BE49-F238E27FC236}">
                <a16:creationId xmlns:a16="http://schemas.microsoft.com/office/drawing/2014/main" id="{E798FBBA-31C1-054D-A6D3-8CE8615EBB75}"/>
              </a:ext>
            </a:extLst>
          </p:cNvPr>
          <p:cNvSpPr txBox="1"/>
          <p:nvPr/>
        </p:nvSpPr>
        <p:spPr>
          <a:xfrm>
            <a:off x="3890011" y="4903874"/>
            <a:ext cx="3128963"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Web Page Encoder</a:t>
            </a:r>
          </a:p>
        </p:txBody>
      </p:sp>
      <p:sp>
        <p:nvSpPr>
          <p:cNvPr id="64" name="TextBox 63">
            <a:extLst>
              <a:ext uri="{FF2B5EF4-FFF2-40B4-BE49-F238E27FC236}">
                <a16:creationId xmlns:a16="http://schemas.microsoft.com/office/drawing/2014/main" id="{7E9724D3-9581-0048-A9C7-D678EAEF5F09}"/>
              </a:ext>
            </a:extLst>
          </p:cNvPr>
          <p:cNvSpPr txBox="1"/>
          <p:nvPr/>
        </p:nvSpPr>
        <p:spPr>
          <a:xfrm>
            <a:off x="3011224" y="2645965"/>
            <a:ext cx="2117066"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Page layout graph</a:t>
            </a:r>
          </a:p>
        </p:txBody>
      </p:sp>
      <p:cxnSp>
        <p:nvCxnSpPr>
          <p:cNvPr id="66" name="Curved Connector 65">
            <a:extLst>
              <a:ext uri="{FF2B5EF4-FFF2-40B4-BE49-F238E27FC236}">
                <a16:creationId xmlns:a16="http://schemas.microsoft.com/office/drawing/2014/main" id="{D8C290F6-8212-B947-A0B7-C321E80924C3}"/>
              </a:ext>
            </a:extLst>
          </p:cNvPr>
          <p:cNvCxnSpPr>
            <a:cxnSpLocks/>
          </p:cNvCxnSpPr>
          <p:nvPr/>
        </p:nvCxnSpPr>
        <p:spPr>
          <a:xfrm flipV="1">
            <a:off x="1918107" y="2108383"/>
            <a:ext cx="804371" cy="1105873"/>
          </a:xfrm>
          <a:prstGeom prst="curved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a:extLst>
              <a:ext uri="{FF2B5EF4-FFF2-40B4-BE49-F238E27FC236}">
                <a16:creationId xmlns:a16="http://schemas.microsoft.com/office/drawing/2014/main" id="{508A9CBF-E222-5947-AF70-93299FADCEE5}"/>
              </a:ext>
            </a:extLst>
          </p:cNvPr>
          <p:cNvCxnSpPr>
            <a:cxnSpLocks/>
          </p:cNvCxnSpPr>
          <p:nvPr/>
        </p:nvCxnSpPr>
        <p:spPr>
          <a:xfrm>
            <a:off x="1918107" y="3214256"/>
            <a:ext cx="752571" cy="936783"/>
          </a:xfrm>
          <a:prstGeom prst="curved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82A4DB9-AD6B-AF42-A815-B9CA7AFDE340}"/>
              </a:ext>
            </a:extLst>
          </p:cNvPr>
          <p:cNvSpPr txBox="1"/>
          <p:nvPr/>
        </p:nvSpPr>
        <p:spPr>
          <a:xfrm>
            <a:off x="4215475" y="4176132"/>
            <a:ext cx="947416" cy="338554"/>
          </a:xfrm>
          <a:prstGeom prst="rect">
            <a:avLst/>
          </a:prstGeom>
          <a:noFill/>
        </p:spPr>
        <p:txBody>
          <a:bodyPr wrap="square" rtlCol="0">
            <a:spAutoFit/>
          </a:bodyPr>
          <a:lstStyle/>
          <a:p>
            <a:r>
              <a:rPr lang="en-US" sz="1600" i="1" dirty="0"/>
              <a:t>“Tuition”</a:t>
            </a:r>
          </a:p>
        </p:txBody>
      </p:sp>
      <p:cxnSp>
        <p:nvCxnSpPr>
          <p:cNvPr id="49" name="Curved Connector 48">
            <a:extLst>
              <a:ext uri="{FF2B5EF4-FFF2-40B4-BE49-F238E27FC236}">
                <a16:creationId xmlns:a16="http://schemas.microsoft.com/office/drawing/2014/main" id="{D37934C6-C110-0B44-99BA-5909F7DFDD06}"/>
              </a:ext>
            </a:extLst>
          </p:cNvPr>
          <p:cNvCxnSpPr>
            <a:cxnSpLocks/>
            <a:stCxn id="40" idx="3"/>
            <a:endCxn id="42" idx="2"/>
          </p:cNvCxnSpPr>
          <p:nvPr/>
        </p:nvCxnSpPr>
        <p:spPr>
          <a:xfrm flipV="1">
            <a:off x="5128965" y="3803433"/>
            <a:ext cx="861364" cy="273997"/>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3" name="Curved Connector 52">
            <a:extLst>
              <a:ext uri="{FF2B5EF4-FFF2-40B4-BE49-F238E27FC236}">
                <a16:creationId xmlns:a16="http://schemas.microsoft.com/office/drawing/2014/main" id="{5D773609-4192-6642-B2D4-074B65F1BAF0}"/>
              </a:ext>
            </a:extLst>
          </p:cNvPr>
          <p:cNvCxnSpPr>
            <a:cxnSpLocks/>
            <a:stCxn id="18" idx="3"/>
            <a:endCxn id="42" idx="0"/>
          </p:cNvCxnSpPr>
          <p:nvPr/>
        </p:nvCxnSpPr>
        <p:spPr>
          <a:xfrm>
            <a:off x="5123689" y="2095687"/>
            <a:ext cx="866640" cy="377933"/>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5" name="TextBox 124">
            <a:extLst>
              <a:ext uri="{FF2B5EF4-FFF2-40B4-BE49-F238E27FC236}">
                <a16:creationId xmlns:a16="http://schemas.microsoft.com/office/drawing/2014/main" id="{1B2BD8A1-CC58-BF4E-B44B-9D2831388F2A}"/>
              </a:ext>
            </a:extLst>
          </p:cNvPr>
          <p:cNvSpPr txBox="1"/>
          <p:nvPr/>
        </p:nvSpPr>
        <p:spPr>
          <a:xfrm>
            <a:off x="4033716" y="2238571"/>
            <a:ext cx="1410553" cy="307777"/>
          </a:xfrm>
          <a:prstGeom prst="rect">
            <a:avLst/>
          </a:prstGeom>
          <a:noFill/>
        </p:spPr>
        <p:txBody>
          <a:bodyPr wrap="square" rtlCol="0">
            <a:spAutoFit/>
          </a:bodyPr>
          <a:lstStyle/>
          <a:p>
            <a:r>
              <a:rPr lang="en-US" sz="1400" i="1" dirty="0">
                <a:latin typeface="Times New Roman" panose="02020603050405020304" pitchFamily="18" charset="0"/>
                <a:cs typeface="Times New Roman" panose="02020603050405020304" pitchFamily="18" charset="0"/>
              </a:rPr>
              <a:t>Tuition</a:t>
            </a:r>
          </a:p>
        </p:txBody>
      </p:sp>
      <p:sp>
        <p:nvSpPr>
          <p:cNvPr id="126" name="TextBox 125">
            <a:extLst>
              <a:ext uri="{FF2B5EF4-FFF2-40B4-BE49-F238E27FC236}">
                <a16:creationId xmlns:a16="http://schemas.microsoft.com/office/drawing/2014/main" id="{119D5E50-7D3D-8B4B-B080-F7A6838156D8}"/>
              </a:ext>
            </a:extLst>
          </p:cNvPr>
          <p:cNvSpPr txBox="1"/>
          <p:nvPr/>
        </p:nvSpPr>
        <p:spPr>
          <a:xfrm>
            <a:off x="4413427" y="1653633"/>
            <a:ext cx="868380" cy="292388"/>
          </a:xfrm>
          <a:prstGeom prst="rect">
            <a:avLst/>
          </a:prstGeom>
          <a:noFill/>
        </p:spPr>
        <p:txBody>
          <a:bodyPr wrap="square" rtlCol="0">
            <a:spAutoFit/>
          </a:bodyPr>
          <a:lstStyle/>
          <a:p>
            <a:r>
              <a:rPr lang="en-US" sz="1300" i="1" dirty="0">
                <a:latin typeface="Times New Roman" panose="02020603050405020304" pitchFamily="18" charset="0"/>
                <a:cs typeface="Times New Roman" panose="02020603050405020304" pitchFamily="18" charset="0"/>
              </a:rPr>
              <a:t>$53,940</a:t>
            </a:r>
          </a:p>
        </p:txBody>
      </p:sp>
      <p:sp>
        <p:nvSpPr>
          <p:cNvPr id="246" name="Oval 245">
            <a:extLst>
              <a:ext uri="{FF2B5EF4-FFF2-40B4-BE49-F238E27FC236}">
                <a16:creationId xmlns:a16="http://schemas.microsoft.com/office/drawing/2014/main" id="{03A3E68C-8A72-7C42-9C75-5189A25DE01D}"/>
              </a:ext>
            </a:extLst>
          </p:cNvPr>
          <p:cNvSpPr/>
          <p:nvPr/>
        </p:nvSpPr>
        <p:spPr>
          <a:xfrm>
            <a:off x="2943455" y="3279528"/>
            <a:ext cx="228175" cy="224152"/>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47" name="Rectangle 246">
            <a:extLst>
              <a:ext uri="{FF2B5EF4-FFF2-40B4-BE49-F238E27FC236}">
                <a16:creationId xmlns:a16="http://schemas.microsoft.com/office/drawing/2014/main" id="{C8EB7B3A-9676-D34D-A1C3-A14B20AC15E9}"/>
              </a:ext>
            </a:extLst>
          </p:cNvPr>
          <p:cNvSpPr/>
          <p:nvPr/>
        </p:nvSpPr>
        <p:spPr>
          <a:xfrm>
            <a:off x="2914138" y="3226785"/>
            <a:ext cx="867086" cy="3210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48" name="Oval 247">
            <a:extLst>
              <a:ext uri="{FF2B5EF4-FFF2-40B4-BE49-F238E27FC236}">
                <a16:creationId xmlns:a16="http://schemas.microsoft.com/office/drawing/2014/main" id="{8DA3BBC1-CA8E-704E-987B-07EBEFD117C2}"/>
              </a:ext>
            </a:extLst>
          </p:cNvPr>
          <p:cNvSpPr/>
          <p:nvPr/>
        </p:nvSpPr>
        <p:spPr>
          <a:xfrm>
            <a:off x="3219041" y="3279528"/>
            <a:ext cx="228175" cy="224152"/>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49" name="Oval 248">
            <a:extLst>
              <a:ext uri="{FF2B5EF4-FFF2-40B4-BE49-F238E27FC236}">
                <a16:creationId xmlns:a16="http://schemas.microsoft.com/office/drawing/2014/main" id="{D9A42058-159D-A740-ABB0-435CD52EA650}"/>
              </a:ext>
            </a:extLst>
          </p:cNvPr>
          <p:cNvSpPr/>
          <p:nvPr/>
        </p:nvSpPr>
        <p:spPr>
          <a:xfrm>
            <a:off x="3502247" y="3279528"/>
            <a:ext cx="228175" cy="224152"/>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50" name="Oval 249">
            <a:extLst>
              <a:ext uri="{FF2B5EF4-FFF2-40B4-BE49-F238E27FC236}">
                <a16:creationId xmlns:a16="http://schemas.microsoft.com/office/drawing/2014/main" id="{6B06973B-B9C2-D149-A108-120F55285CD0}"/>
              </a:ext>
            </a:extLst>
          </p:cNvPr>
          <p:cNvSpPr/>
          <p:nvPr/>
        </p:nvSpPr>
        <p:spPr>
          <a:xfrm>
            <a:off x="4159522" y="3264469"/>
            <a:ext cx="228175" cy="224152"/>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51" name="Rectangle 250">
            <a:extLst>
              <a:ext uri="{FF2B5EF4-FFF2-40B4-BE49-F238E27FC236}">
                <a16:creationId xmlns:a16="http://schemas.microsoft.com/office/drawing/2014/main" id="{7806F6CD-59E1-AE4F-9C93-5B50F426EDBC}"/>
              </a:ext>
            </a:extLst>
          </p:cNvPr>
          <p:cNvSpPr/>
          <p:nvPr/>
        </p:nvSpPr>
        <p:spPr>
          <a:xfrm>
            <a:off x="4101835" y="3223676"/>
            <a:ext cx="867086" cy="3210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52" name="Oval 251">
            <a:extLst>
              <a:ext uri="{FF2B5EF4-FFF2-40B4-BE49-F238E27FC236}">
                <a16:creationId xmlns:a16="http://schemas.microsoft.com/office/drawing/2014/main" id="{1C45EF75-A9A0-FB4D-98F5-8820763EC1D7}"/>
              </a:ext>
            </a:extLst>
          </p:cNvPr>
          <p:cNvSpPr/>
          <p:nvPr/>
        </p:nvSpPr>
        <p:spPr>
          <a:xfrm>
            <a:off x="4435108" y="3264469"/>
            <a:ext cx="228175" cy="224152"/>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53" name="Oval 252">
            <a:extLst>
              <a:ext uri="{FF2B5EF4-FFF2-40B4-BE49-F238E27FC236}">
                <a16:creationId xmlns:a16="http://schemas.microsoft.com/office/drawing/2014/main" id="{7B74E596-4BE2-194E-870C-39E54DA7E159}"/>
              </a:ext>
            </a:extLst>
          </p:cNvPr>
          <p:cNvSpPr/>
          <p:nvPr/>
        </p:nvSpPr>
        <p:spPr>
          <a:xfrm>
            <a:off x="4706357" y="3263088"/>
            <a:ext cx="228175" cy="224152"/>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pic>
        <p:nvPicPr>
          <p:cNvPr id="118" name="Picture 117">
            <a:extLst>
              <a:ext uri="{FF2B5EF4-FFF2-40B4-BE49-F238E27FC236}">
                <a16:creationId xmlns:a16="http://schemas.microsoft.com/office/drawing/2014/main" id="{65B31F72-E3CE-BE49-8364-D252564AF09E}"/>
              </a:ext>
            </a:extLst>
          </p:cNvPr>
          <p:cNvPicPr>
            <a:picLocks noChangeAspect="1"/>
          </p:cNvPicPr>
          <p:nvPr/>
        </p:nvPicPr>
        <p:blipFill rotWithShape="1">
          <a:blip r:embed="rId2"/>
          <a:srcRect t="2" r="56163" b="11152"/>
          <a:stretch/>
        </p:blipFill>
        <p:spPr>
          <a:xfrm>
            <a:off x="76001" y="2572803"/>
            <a:ext cx="2024948" cy="156315"/>
          </a:xfrm>
          <a:prstGeom prst="rect">
            <a:avLst/>
          </a:prstGeom>
        </p:spPr>
      </p:pic>
      <p:pic>
        <p:nvPicPr>
          <p:cNvPr id="119" name="Picture 118">
            <a:extLst>
              <a:ext uri="{FF2B5EF4-FFF2-40B4-BE49-F238E27FC236}">
                <a16:creationId xmlns:a16="http://schemas.microsoft.com/office/drawing/2014/main" id="{64A2BAC0-CFEE-8E4A-85C0-9585F0665553}"/>
              </a:ext>
            </a:extLst>
          </p:cNvPr>
          <p:cNvPicPr>
            <a:picLocks noChangeAspect="1"/>
          </p:cNvPicPr>
          <p:nvPr/>
        </p:nvPicPr>
        <p:blipFill>
          <a:blip r:embed="rId3"/>
          <a:stretch>
            <a:fillRect/>
          </a:stretch>
        </p:blipFill>
        <p:spPr>
          <a:xfrm>
            <a:off x="85291" y="2729118"/>
            <a:ext cx="2015658" cy="1027986"/>
          </a:xfrm>
          <a:prstGeom prst="rect">
            <a:avLst/>
          </a:prstGeom>
          <a:ln w="6350">
            <a:solidFill>
              <a:schemeClr val="tx1"/>
            </a:solidFill>
          </a:ln>
        </p:spPr>
      </p:pic>
    </p:spTree>
    <p:extLst>
      <p:ext uri="{BB962C8B-B14F-4D97-AF65-F5344CB8AC3E}">
        <p14:creationId xmlns:p14="http://schemas.microsoft.com/office/powerpoint/2010/main" val="32955463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4CEBD8D0-0A62-AF40-A8D0-C64DFABE71C1}"/>
              </a:ext>
            </a:extLst>
          </p:cNvPr>
          <p:cNvSpPr/>
          <p:nvPr/>
        </p:nvSpPr>
        <p:spPr>
          <a:xfrm>
            <a:off x="2291175" y="925543"/>
            <a:ext cx="5670986" cy="4439996"/>
          </a:xfrm>
          <a:prstGeom prst="roundRect">
            <a:avLst/>
          </a:prstGeom>
          <a:solidFill>
            <a:schemeClr val="bg1"/>
          </a:solidFill>
          <a:ln w="12700">
            <a:solidFill>
              <a:schemeClr val="bg2">
                <a:lumMod val="9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B27E5B6-A438-614B-A753-D4BE5B8B35B8}"/>
              </a:ext>
            </a:extLst>
          </p:cNvPr>
          <p:cNvSpPr/>
          <p:nvPr/>
        </p:nvSpPr>
        <p:spPr>
          <a:xfrm>
            <a:off x="2840894" y="1154054"/>
            <a:ext cx="2236806" cy="152656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86AF10D-BCF0-F44E-956F-05FF73FD9A32}"/>
              </a:ext>
            </a:extLst>
          </p:cNvPr>
          <p:cNvSpPr/>
          <p:nvPr/>
        </p:nvSpPr>
        <p:spPr>
          <a:xfrm>
            <a:off x="3852023" y="1369205"/>
            <a:ext cx="203543" cy="168272"/>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D2994DA-0644-5349-AC71-4E999F57712E}"/>
              </a:ext>
            </a:extLst>
          </p:cNvPr>
          <p:cNvSpPr/>
          <p:nvPr/>
        </p:nvSpPr>
        <p:spPr>
          <a:xfrm>
            <a:off x="3388183" y="1708566"/>
            <a:ext cx="203543" cy="168272"/>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3F9C7C16-CC9F-DB42-89E0-A281AB8C7C45}"/>
              </a:ext>
            </a:extLst>
          </p:cNvPr>
          <p:cNvSpPr/>
          <p:nvPr/>
        </p:nvSpPr>
        <p:spPr>
          <a:xfrm>
            <a:off x="4248876" y="1708637"/>
            <a:ext cx="203543" cy="168272"/>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A1FFAD6-40E3-8448-AB3C-886378BDEC60}"/>
              </a:ext>
            </a:extLst>
          </p:cNvPr>
          <p:cNvSpPr/>
          <p:nvPr/>
        </p:nvSpPr>
        <p:spPr>
          <a:xfrm>
            <a:off x="3390475" y="2125434"/>
            <a:ext cx="203543" cy="168272"/>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E12DBFBB-D5C3-B645-A8D8-75DF9F8D6BD0}"/>
              </a:ext>
            </a:extLst>
          </p:cNvPr>
          <p:cNvSpPr/>
          <p:nvPr/>
        </p:nvSpPr>
        <p:spPr>
          <a:xfrm>
            <a:off x="4245370" y="2125434"/>
            <a:ext cx="203543" cy="168272"/>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Curved Connector 11">
            <a:extLst>
              <a:ext uri="{FF2B5EF4-FFF2-40B4-BE49-F238E27FC236}">
                <a16:creationId xmlns:a16="http://schemas.microsoft.com/office/drawing/2014/main" id="{55D961FB-7771-F749-9237-5C37DACE1FF0}"/>
              </a:ext>
            </a:extLst>
          </p:cNvPr>
          <p:cNvCxnSpPr>
            <a:cxnSpLocks/>
            <a:stCxn id="8" idx="6"/>
            <a:endCxn id="9" idx="2"/>
          </p:cNvCxnSpPr>
          <p:nvPr/>
        </p:nvCxnSpPr>
        <p:spPr>
          <a:xfrm>
            <a:off x="3591726" y="1792702"/>
            <a:ext cx="657150" cy="71"/>
          </a:xfrm>
          <a:prstGeom prst="curvedConnector3">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31339BA-7F41-8041-96CB-E7374285654A}"/>
              </a:ext>
            </a:extLst>
          </p:cNvPr>
          <p:cNvCxnSpPr>
            <a:stCxn id="10" idx="6"/>
            <a:endCxn id="11" idx="2"/>
          </p:cNvCxnSpPr>
          <p:nvPr/>
        </p:nvCxnSpPr>
        <p:spPr>
          <a:xfrm>
            <a:off x="3594018" y="2209570"/>
            <a:ext cx="651352" cy="0"/>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C301BA0-FDAB-C244-A388-2F107D8AFE2F}"/>
              </a:ext>
            </a:extLst>
          </p:cNvPr>
          <p:cNvCxnSpPr>
            <a:stCxn id="8" idx="4"/>
            <a:endCxn id="10" idx="0"/>
          </p:cNvCxnSpPr>
          <p:nvPr/>
        </p:nvCxnSpPr>
        <p:spPr>
          <a:xfrm>
            <a:off x="3489955" y="1876838"/>
            <a:ext cx="2292" cy="248596"/>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6D89BB4-C003-AE47-A591-515A0DB06100}"/>
              </a:ext>
            </a:extLst>
          </p:cNvPr>
          <p:cNvCxnSpPr>
            <a:cxnSpLocks/>
            <a:stCxn id="9" idx="4"/>
            <a:endCxn id="11" idx="0"/>
          </p:cNvCxnSpPr>
          <p:nvPr/>
        </p:nvCxnSpPr>
        <p:spPr>
          <a:xfrm flipH="1">
            <a:off x="4347142" y="1876909"/>
            <a:ext cx="3506" cy="248525"/>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6" name="Curved Connector 15">
            <a:extLst>
              <a:ext uri="{FF2B5EF4-FFF2-40B4-BE49-F238E27FC236}">
                <a16:creationId xmlns:a16="http://schemas.microsoft.com/office/drawing/2014/main" id="{843735E9-0FB2-B94E-86B5-4E94DDE145A9}"/>
              </a:ext>
            </a:extLst>
          </p:cNvPr>
          <p:cNvCxnSpPr>
            <a:cxnSpLocks/>
            <a:stCxn id="7" idx="2"/>
            <a:endCxn id="8" idx="0"/>
          </p:cNvCxnSpPr>
          <p:nvPr/>
        </p:nvCxnSpPr>
        <p:spPr>
          <a:xfrm rot="10800000" flipV="1">
            <a:off x="3489955" y="1453340"/>
            <a:ext cx="362068" cy="255225"/>
          </a:xfrm>
          <a:prstGeom prst="curvedConnector2">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7" name="Curved Connector 16">
            <a:extLst>
              <a:ext uri="{FF2B5EF4-FFF2-40B4-BE49-F238E27FC236}">
                <a16:creationId xmlns:a16="http://schemas.microsoft.com/office/drawing/2014/main" id="{804A0495-101E-2142-AA25-5A6E335A65C9}"/>
              </a:ext>
            </a:extLst>
          </p:cNvPr>
          <p:cNvCxnSpPr>
            <a:cxnSpLocks/>
            <a:stCxn id="7" idx="6"/>
            <a:endCxn id="9" idx="0"/>
          </p:cNvCxnSpPr>
          <p:nvPr/>
        </p:nvCxnSpPr>
        <p:spPr>
          <a:xfrm>
            <a:off x="4055566" y="1453341"/>
            <a:ext cx="295082" cy="255296"/>
          </a:xfrm>
          <a:prstGeom prst="curvedConnector2">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18" name="Rounded Rectangle 17">
            <a:extLst>
              <a:ext uri="{FF2B5EF4-FFF2-40B4-BE49-F238E27FC236}">
                <a16:creationId xmlns:a16="http://schemas.microsoft.com/office/drawing/2014/main" id="{983ABF67-2CF7-6440-A9AF-C948166ED919}"/>
              </a:ext>
            </a:extLst>
          </p:cNvPr>
          <p:cNvSpPr/>
          <p:nvPr/>
        </p:nvSpPr>
        <p:spPr>
          <a:xfrm>
            <a:off x="2727079" y="1143963"/>
            <a:ext cx="2396610" cy="1903448"/>
          </a:xfrm>
          <a:prstGeom prst="round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229BCE2E-863F-DE42-8506-13525BE99AFE}"/>
              </a:ext>
            </a:extLst>
          </p:cNvPr>
          <p:cNvSpPr txBox="1"/>
          <p:nvPr/>
        </p:nvSpPr>
        <p:spPr>
          <a:xfrm>
            <a:off x="3502247" y="1131139"/>
            <a:ext cx="1410553" cy="261610"/>
          </a:xfrm>
          <a:prstGeom prst="rect">
            <a:avLst/>
          </a:prstGeom>
          <a:noFill/>
        </p:spPr>
        <p:txBody>
          <a:bodyPr wrap="square" rtlCol="0">
            <a:spAutoFit/>
          </a:bodyPr>
          <a:lstStyle/>
          <a:p>
            <a:r>
              <a:rPr lang="en-US" sz="1100" i="1" dirty="0">
                <a:latin typeface="Times New Roman" panose="02020603050405020304" pitchFamily="18" charset="0"/>
                <a:cs typeface="Times New Roman" panose="02020603050405020304" pitchFamily="18" charset="0"/>
              </a:rPr>
              <a:t>Smith College</a:t>
            </a:r>
          </a:p>
        </p:txBody>
      </p:sp>
      <p:sp>
        <p:nvSpPr>
          <p:cNvPr id="20" name="TextBox 19">
            <a:extLst>
              <a:ext uri="{FF2B5EF4-FFF2-40B4-BE49-F238E27FC236}">
                <a16:creationId xmlns:a16="http://schemas.microsoft.com/office/drawing/2014/main" id="{084E19CD-29BB-234C-81EA-C220166542D4}"/>
              </a:ext>
            </a:extLst>
          </p:cNvPr>
          <p:cNvSpPr txBox="1"/>
          <p:nvPr/>
        </p:nvSpPr>
        <p:spPr>
          <a:xfrm>
            <a:off x="3128151" y="2205759"/>
            <a:ext cx="867688" cy="430887"/>
          </a:xfrm>
          <a:prstGeom prst="rect">
            <a:avLst/>
          </a:prstGeom>
          <a:noFill/>
        </p:spPr>
        <p:txBody>
          <a:bodyPr wrap="square" rtlCol="0">
            <a:spAutoFit/>
          </a:bodyPr>
          <a:lstStyle/>
          <a:p>
            <a:pPr algn="ctr"/>
            <a:r>
              <a:rPr lang="en-US" sz="1100" i="1" dirty="0">
                <a:latin typeface="Times New Roman" panose="02020603050405020304" pitchFamily="18" charset="0"/>
                <a:cs typeface="Times New Roman" panose="02020603050405020304" pitchFamily="18" charset="0"/>
              </a:rPr>
              <a:t>Acceptance Rate</a:t>
            </a:r>
          </a:p>
        </p:txBody>
      </p:sp>
      <p:sp>
        <p:nvSpPr>
          <p:cNvPr id="21" name="TextBox 20">
            <a:extLst>
              <a:ext uri="{FF2B5EF4-FFF2-40B4-BE49-F238E27FC236}">
                <a16:creationId xmlns:a16="http://schemas.microsoft.com/office/drawing/2014/main" id="{12CE432E-12C1-6544-827E-5AEB79695DB8}"/>
              </a:ext>
            </a:extLst>
          </p:cNvPr>
          <p:cNvSpPr txBox="1"/>
          <p:nvPr/>
        </p:nvSpPr>
        <p:spPr>
          <a:xfrm>
            <a:off x="2955471" y="1610081"/>
            <a:ext cx="672116" cy="292388"/>
          </a:xfrm>
          <a:prstGeom prst="rect">
            <a:avLst/>
          </a:prstGeom>
          <a:noFill/>
        </p:spPr>
        <p:txBody>
          <a:bodyPr wrap="square" rtlCol="0">
            <a:spAutoFit/>
          </a:bodyPr>
          <a:lstStyle/>
          <a:p>
            <a:r>
              <a:rPr lang="en-US" sz="1300" i="1" dirty="0">
                <a:latin typeface="Times New Roman" panose="02020603050405020304" pitchFamily="18" charset="0"/>
                <a:cs typeface="Times New Roman" panose="02020603050405020304" pitchFamily="18" charset="0"/>
              </a:rPr>
              <a:t>30%</a:t>
            </a:r>
          </a:p>
        </p:txBody>
      </p:sp>
      <p:sp>
        <p:nvSpPr>
          <p:cNvPr id="26" name="Rounded Rectangle 25">
            <a:extLst>
              <a:ext uri="{FF2B5EF4-FFF2-40B4-BE49-F238E27FC236}">
                <a16:creationId xmlns:a16="http://schemas.microsoft.com/office/drawing/2014/main" id="{E7247AEE-9842-7B4B-8DB1-6A467263EFD2}"/>
              </a:ext>
            </a:extLst>
          </p:cNvPr>
          <p:cNvSpPr/>
          <p:nvPr/>
        </p:nvSpPr>
        <p:spPr>
          <a:xfrm>
            <a:off x="2779427" y="3889109"/>
            <a:ext cx="407226" cy="316885"/>
          </a:xfrm>
          <a:prstGeom prst="roundRect">
            <a:avLst/>
          </a:prstGeom>
          <a:solidFill>
            <a:schemeClr val="bg2"/>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a:t>
            </a:r>
            <a:r>
              <a:rPr lang="en-US" sz="1200" baseline="-25000" dirty="0">
                <a:solidFill>
                  <a:schemeClr val="tx1"/>
                </a:solidFill>
              </a:rPr>
              <a:t>1</a:t>
            </a:r>
          </a:p>
        </p:txBody>
      </p:sp>
      <p:sp>
        <p:nvSpPr>
          <p:cNvPr id="27" name="Rounded Rectangle 26">
            <a:extLst>
              <a:ext uri="{FF2B5EF4-FFF2-40B4-BE49-F238E27FC236}">
                <a16:creationId xmlns:a16="http://schemas.microsoft.com/office/drawing/2014/main" id="{105F37FD-98EE-7749-94CB-54BAF7E5AC4E}"/>
              </a:ext>
            </a:extLst>
          </p:cNvPr>
          <p:cNvSpPr/>
          <p:nvPr/>
        </p:nvSpPr>
        <p:spPr>
          <a:xfrm>
            <a:off x="3606397" y="3922147"/>
            <a:ext cx="407226" cy="316885"/>
          </a:xfrm>
          <a:prstGeom prst="roundRect">
            <a:avLst/>
          </a:prstGeom>
          <a:solidFill>
            <a:schemeClr val="bg2"/>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a:t>
            </a:r>
            <a:r>
              <a:rPr lang="en-US" sz="1200" baseline="-25000" dirty="0">
                <a:solidFill>
                  <a:schemeClr val="tx1"/>
                </a:solidFill>
              </a:rPr>
              <a:t>2</a:t>
            </a:r>
          </a:p>
        </p:txBody>
      </p:sp>
      <p:sp>
        <p:nvSpPr>
          <p:cNvPr id="28" name="Rounded Rectangle 27">
            <a:extLst>
              <a:ext uri="{FF2B5EF4-FFF2-40B4-BE49-F238E27FC236}">
                <a16:creationId xmlns:a16="http://schemas.microsoft.com/office/drawing/2014/main" id="{125D939A-752E-5647-A344-A40253C5F595}"/>
              </a:ext>
            </a:extLst>
          </p:cNvPr>
          <p:cNvSpPr/>
          <p:nvPr/>
        </p:nvSpPr>
        <p:spPr>
          <a:xfrm>
            <a:off x="4444541" y="3883249"/>
            <a:ext cx="407226" cy="316885"/>
          </a:xfrm>
          <a:prstGeom prst="roundRect">
            <a:avLst/>
          </a:prstGeom>
          <a:solidFill>
            <a:schemeClr val="bg2"/>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t</a:t>
            </a:r>
            <a:r>
              <a:rPr lang="en-US" sz="1200" baseline="-25000" dirty="0" err="1">
                <a:solidFill>
                  <a:schemeClr val="tx1"/>
                </a:solidFill>
              </a:rPr>
              <a:t>n</a:t>
            </a:r>
            <a:endParaRPr lang="en-US" sz="1200" baseline="-25000" dirty="0">
              <a:solidFill>
                <a:schemeClr val="tx1"/>
              </a:solidFill>
            </a:endParaRPr>
          </a:p>
        </p:txBody>
      </p:sp>
      <p:sp>
        <p:nvSpPr>
          <p:cNvPr id="29" name="TextBox 28">
            <a:extLst>
              <a:ext uri="{FF2B5EF4-FFF2-40B4-BE49-F238E27FC236}">
                <a16:creationId xmlns:a16="http://schemas.microsoft.com/office/drawing/2014/main" id="{2BBF519B-F782-F440-AFAF-45875D8724BC}"/>
              </a:ext>
            </a:extLst>
          </p:cNvPr>
          <p:cNvSpPr txBox="1"/>
          <p:nvPr/>
        </p:nvSpPr>
        <p:spPr>
          <a:xfrm>
            <a:off x="4132474" y="3805384"/>
            <a:ext cx="436349" cy="369332"/>
          </a:xfrm>
          <a:prstGeom prst="rect">
            <a:avLst/>
          </a:prstGeom>
          <a:noFill/>
        </p:spPr>
        <p:txBody>
          <a:bodyPr wrap="square" rtlCol="0">
            <a:spAutoFit/>
          </a:bodyPr>
          <a:lstStyle/>
          <a:p>
            <a:r>
              <a:rPr lang="en-US" dirty="0"/>
              <a:t>…</a:t>
            </a:r>
          </a:p>
        </p:txBody>
      </p:sp>
      <p:sp>
        <p:nvSpPr>
          <p:cNvPr id="34" name="TextBox 33">
            <a:extLst>
              <a:ext uri="{FF2B5EF4-FFF2-40B4-BE49-F238E27FC236}">
                <a16:creationId xmlns:a16="http://schemas.microsoft.com/office/drawing/2014/main" id="{3418C694-276F-1E47-A1FD-EF94A13EECAD}"/>
              </a:ext>
            </a:extLst>
          </p:cNvPr>
          <p:cNvSpPr txBox="1"/>
          <p:nvPr/>
        </p:nvSpPr>
        <p:spPr>
          <a:xfrm>
            <a:off x="2670678" y="4179147"/>
            <a:ext cx="1198915" cy="584775"/>
          </a:xfrm>
          <a:prstGeom prst="rect">
            <a:avLst/>
          </a:prstGeom>
          <a:noFill/>
        </p:spPr>
        <p:txBody>
          <a:bodyPr wrap="square" rtlCol="0">
            <a:spAutoFit/>
          </a:bodyPr>
          <a:lstStyle/>
          <a:p>
            <a:r>
              <a:rPr lang="en-US" sz="1600" i="1" dirty="0"/>
              <a:t>“Smith College”</a:t>
            </a:r>
          </a:p>
        </p:txBody>
      </p:sp>
      <p:sp>
        <p:nvSpPr>
          <p:cNvPr id="35" name="TextBox 34">
            <a:extLst>
              <a:ext uri="{FF2B5EF4-FFF2-40B4-BE49-F238E27FC236}">
                <a16:creationId xmlns:a16="http://schemas.microsoft.com/office/drawing/2014/main" id="{5B74CF23-012A-C74B-86FE-D861A6FB267A}"/>
              </a:ext>
            </a:extLst>
          </p:cNvPr>
          <p:cNvSpPr txBox="1"/>
          <p:nvPr/>
        </p:nvSpPr>
        <p:spPr>
          <a:xfrm>
            <a:off x="3489380" y="4204997"/>
            <a:ext cx="818033" cy="338554"/>
          </a:xfrm>
          <a:prstGeom prst="rect">
            <a:avLst/>
          </a:prstGeom>
          <a:noFill/>
        </p:spPr>
        <p:txBody>
          <a:bodyPr wrap="square" rtlCol="0">
            <a:spAutoFit/>
          </a:bodyPr>
          <a:lstStyle/>
          <a:p>
            <a:r>
              <a:rPr lang="en-US" sz="1600" i="1" dirty="0"/>
              <a:t>“30%”</a:t>
            </a:r>
          </a:p>
        </p:txBody>
      </p:sp>
      <p:sp>
        <p:nvSpPr>
          <p:cNvPr id="36" name="TextBox 35">
            <a:extLst>
              <a:ext uri="{FF2B5EF4-FFF2-40B4-BE49-F238E27FC236}">
                <a16:creationId xmlns:a16="http://schemas.microsoft.com/office/drawing/2014/main" id="{36A28317-DD8D-1D41-81C4-BD69DF551BD4}"/>
              </a:ext>
            </a:extLst>
          </p:cNvPr>
          <p:cNvSpPr txBox="1"/>
          <p:nvPr/>
        </p:nvSpPr>
        <p:spPr>
          <a:xfrm>
            <a:off x="3078542" y="3492126"/>
            <a:ext cx="969250"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Visual</a:t>
            </a:r>
          </a:p>
        </p:txBody>
      </p:sp>
      <p:sp>
        <p:nvSpPr>
          <p:cNvPr id="37" name="TextBox 36">
            <a:extLst>
              <a:ext uri="{FF2B5EF4-FFF2-40B4-BE49-F238E27FC236}">
                <a16:creationId xmlns:a16="http://schemas.microsoft.com/office/drawing/2014/main" id="{BB9D99B2-FB35-2D45-BDFE-4C75921A9151}"/>
              </a:ext>
            </a:extLst>
          </p:cNvPr>
          <p:cNvSpPr txBox="1"/>
          <p:nvPr/>
        </p:nvSpPr>
        <p:spPr>
          <a:xfrm>
            <a:off x="4112887" y="3478415"/>
            <a:ext cx="969250"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Textual</a:t>
            </a:r>
          </a:p>
        </p:txBody>
      </p:sp>
      <p:cxnSp>
        <p:nvCxnSpPr>
          <p:cNvPr id="38" name="Straight Arrow Connector 37">
            <a:extLst>
              <a:ext uri="{FF2B5EF4-FFF2-40B4-BE49-F238E27FC236}">
                <a16:creationId xmlns:a16="http://schemas.microsoft.com/office/drawing/2014/main" id="{0AECFF5D-E4F3-0F45-B545-711B6867F3F6}"/>
              </a:ext>
            </a:extLst>
          </p:cNvPr>
          <p:cNvCxnSpPr>
            <a:cxnSpLocks/>
          </p:cNvCxnSpPr>
          <p:nvPr/>
        </p:nvCxnSpPr>
        <p:spPr>
          <a:xfrm flipV="1">
            <a:off x="2987974" y="3556423"/>
            <a:ext cx="88234" cy="337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5FFEFEA-184D-D34B-88BD-3DE3D4C41D3B}"/>
              </a:ext>
            </a:extLst>
          </p:cNvPr>
          <p:cNvCxnSpPr>
            <a:cxnSpLocks/>
            <a:stCxn id="26" idx="0"/>
            <a:endCxn id="37" idx="1"/>
          </p:cNvCxnSpPr>
          <p:nvPr/>
        </p:nvCxnSpPr>
        <p:spPr>
          <a:xfrm flipV="1">
            <a:off x="2983040" y="3647692"/>
            <a:ext cx="1129847" cy="241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ounded Rectangle 39">
            <a:extLst>
              <a:ext uri="{FF2B5EF4-FFF2-40B4-BE49-F238E27FC236}">
                <a16:creationId xmlns:a16="http://schemas.microsoft.com/office/drawing/2014/main" id="{912559EB-EF90-F144-A76A-E599A14B8421}"/>
              </a:ext>
            </a:extLst>
          </p:cNvPr>
          <p:cNvSpPr/>
          <p:nvPr/>
        </p:nvSpPr>
        <p:spPr>
          <a:xfrm>
            <a:off x="2670679" y="3188836"/>
            <a:ext cx="2458286" cy="1777187"/>
          </a:xfrm>
          <a:prstGeom prst="round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BB9C0911-2DB4-1A49-9264-12A4DBBEB375}"/>
              </a:ext>
            </a:extLst>
          </p:cNvPr>
          <p:cNvSpPr txBox="1"/>
          <p:nvPr/>
        </p:nvSpPr>
        <p:spPr>
          <a:xfrm>
            <a:off x="3030427" y="4616279"/>
            <a:ext cx="2029888"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Text field features</a:t>
            </a:r>
          </a:p>
        </p:txBody>
      </p:sp>
      <p:sp>
        <p:nvSpPr>
          <p:cNvPr id="42" name="Rounded Rectangle 41">
            <a:extLst>
              <a:ext uri="{FF2B5EF4-FFF2-40B4-BE49-F238E27FC236}">
                <a16:creationId xmlns:a16="http://schemas.microsoft.com/office/drawing/2014/main" id="{1FEEB431-05AA-A44F-8F69-B406F3EAB20D}"/>
              </a:ext>
            </a:extLst>
          </p:cNvPr>
          <p:cNvSpPr/>
          <p:nvPr/>
        </p:nvSpPr>
        <p:spPr>
          <a:xfrm>
            <a:off x="5273485" y="2473620"/>
            <a:ext cx="1433687" cy="1329813"/>
          </a:xfrm>
          <a:prstGeom prst="roundRect">
            <a:avLst/>
          </a:prstGeom>
          <a:solidFill>
            <a:schemeClr val="accent4">
              <a:lumMod val="40000"/>
              <a:lumOff val="60000"/>
              <a:alpha val="71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Graph Attention Network</a:t>
            </a:r>
          </a:p>
        </p:txBody>
      </p:sp>
      <p:sp>
        <p:nvSpPr>
          <p:cNvPr id="62" name="TextBox 61">
            <a:extLst>
              <a:ext uri="{FF2B5EF4-FFF2-40B4-BE49-F238E27FC236}">
                <a16:creationId xmlns:a16="http://schemas.microsoft.com/office/drawing/2014/main" id="{E798FBBA-31C1-054D-A6D3-8CE8615EBB75}"/>
              </a:ext>
            </a:extLst>
          </p:cNvPr>
          <p:cNvSpPr txBox="1"/>
          <p:nvPr/>
        </p:nvSpPr>
        <p:spPr>
          <a:xfrm>
            <a:off x="3890011" y="4903874"/>
            <a:ext cx="3128963"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Web Page Encoder</a:t>
            </a:r>
          </a:p>
        </p:txBody>
      </p:sp>
      <p:sp>
        <p:nvSpPr>
          <p:cNvPr id="64" name="TextBox 63">
            <a:extLst>
              <a:ext uri="{FF2B5EF4-FFF2-40B4-BE49-F238E27FC236}">
                <a16:creationId xmlns:a16="http://schemas.microsoft.com/office/drawing/2014/main" id="{7E9724D3-9581-0048-A9C7-D678EAEF5F09}"/>
              </a:ext>
            </a:extLst>
          </p:cNvPr>
          <p:cNvSpPr txBox="1"/>
          <p:nvPr/>
        </p:nvSpPr>
        <p:spPr>
          <a:xfrm>
            <a:off x="3011224" y="2645965"/>
            <a:ext cx="2117066"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Page layout graph</a:t>
            </a:r>
          </a:p>
        </p:txBody>
      </p:sp>
      <p:cxnSp>
        <p:nvCxnSpPr>
          <p:cNvPr id="66" name="Curved Connector 65">
            <a:extLst>
              <a:ext uri="{FF2B5EF4-FFF2-40B4-BE49-F238E27FC236}">
                <a16:creationId xmlns:a16="http://schemas.microsoft.com/office/drawing/2014/main" id="{D8C290F6-8212-B947-A0B7-C321E80924C3}"/>
              </a:ext>
            </a:extLst>
          </p:cNvPr>
          <p:cNvCxnSpPr>
            <a:cxnSpLocks/>
          </p:cNvCxnSpPr>
          <p:nvPr/>
        </p:nvCxnSpPr>
        <p:spPr>
          <a:xfrm flipV="1">
            <a:off x="1918107" y="2108383"/>
            <a:ext cx="804371" cy="1105873"/>
          </a:xfrm>
          <a:prstGeom prst="curved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a:extLst>
              <a:ext uri="{FF2B5EF4-FFF2-40B4-BE49-F238E27FC236}">
                <a16:creationId xmlns:a16="http://schemas.microsoft.com/office/drawing/2014/main" id="{508A9CBF-E222-5947-AF70-93299FADCEE5}"/>
              </a:ext>
            </a:extLst>
          </p:cNvPr>
          <p:cNvCxnSpPr>
            <a:cxnSpLocks/>
          </p:cNvCxnSpPr>
          <p:nvPr/>
        </p:nvCxnSpPr>
        <p:spPr>
          <a:xfrm>
            <a:off x="1918107" y="3214256"/>
            <a:ext cx="752571" cy="936783"/>
          </a:xfrm>
          <a:prstGeom prst="curved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82A4DB9-AD6B-AF42-A815-B9CA7AFDE340}"/>
              </a:ext>
            </a:extLst>
          </p:cNvPr>
          <p:cNvSpPr txBox="1"/>
          <p:nvPr/>
        </p:nvSpPr>
        <p:spPr>
          <a:xfrm>
            <a:off x="4215475" y="4176132"/>
            <a:ext cx="947416" cy="338554"/>
          </a:xfrm>
          <a:prstGeom prst="rect">
            <a:avLst/>
          </a:prstGeom>
          <a:noFill/>
        </p:spPr>
        <p:txBody>
          <a:bodyPr wrap="square" rtlCol="0">
            <a:spAutoFit/>
          </a:bodyPr>
          <a:lstStyle/>
          <a:p>
            <a:r>
              <a:rPr lang="en-US" sz="1600" i="1" dirty="0"/>
              <a:t>“Tuition”</a:t>
            </a:r>
          </a:p>
        </p:txBody>
      </p:sp>
      <p:cxnSp>
        <p:nvCxnSpPr>
          <p:cNvPr id="49" name="Curved Connector 48">
            <a:extLst>
              <a:ext uri="{FF2B5EF4-FFF2-40B4-BE49-F238E27FC236}">
                <a16:creationId xmlns:a16="http://schemas.microsoft.com/office/drawing/2014/main" id="{D37934C6-C110-0B44-99BA-5909F7DFDD06}"/>
              </a:ext>
            </a:extLst>
          </p:cNvPr>
          <p:cNvCxnSpPr>
            <a:cxnSpLocks/>
            <a:stCxn id="40" idx="3"/>
            <a:endCxn id="42" idx="2"/>
          </p:cNvCxnSpPr>
          <p:nvPr/>
        </p:nvCxnSpPr>
        <p:spPr>
          <a:xfrm flipV="1">
            <a:off x="5128965" y="3803433"/>
            <a:ext cx="861364" cy="273997"/>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3" name="Curved Connector 52">
            <a:extLst>
              <a:ext uri="{FF2B5EF4-FFF2-40B4-BE49-F238E27FC236}">
                <a16:creationId xmlns:a16="http://schemas.microsoft.com/office/drawing/2014/main" id="{5D773609-4192-6642-B2D4-074B65F1BAF0}"/>
              </a:ext>
            </a:extLst>
          </p:cNvPr>
          <p:cNvCxnSpPr>
            <a:cxnSpLocks/>
            <a:stCxn id="18" idx="3"/>
            <a:endCxn id="42" idx="0"/>
          </p:cNvCxnSpPr>
          <p:nvPr/>
        </p:nvCxnSpPr>
        <p:spPr>
          <a:xfrm>
            <a:off x="5123689" y="2095687"/>
            <a:ext cx="866640" cy="377933"/>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5" name="TextBox 124">
            <a:extLst>
              <a:ext uri="{FF2B5EF4-FFF2-40B4-BE49-F238E27FC236}">
                <a16:creationId xmlns:a16="http://schemas.microsoft.com/office/drawing/2014/main" id="{1B2BD8A1-CC58-BF4E-B44B-9D2831388F2A}"/>
              </a:ext>
            </a:extLst>
          </p:cNvPr>
          <p:cNvSpPr txBox="1"/>
          <p:nvPr/>
        </p:nvSpPr>
        <p:spPr>
          <a:xfrm>
            <a:off x="4033716" y="2238571"/>
            <a:ext cx="1410553" cy="307777"/>
          </a:xfrm>
          <a:prstGeom prst="rect">
            <a:avLst/>
          </a:prstGeom>
          <a:noFill/>
        </p:spPr>
        <p:txBody>
          <a:bodyPr wrap="square" rtlCol="0">
            <a:spAutoFit/>
          </a:bodyPr>
          <a:lstStyle/>
          <a:p>
            <a:r>
              <a:rPr lang="en-US" sz="1400" i="1" dirty="0">
                <a:latin typeface="Times New Roman" panose="02020603050405020304" pitchFamily="18" charset="0"/>
                <a:cs typeface="Times New Roman" panose="02020603050405020304" pitchFamily="18" charset="0"/>
              </a:rPr>
              <a:t>Tuition</a:t>
            </a:r>
          </a:p>
        </p:txBody>
      </p:sp>
      <p:sp>
        <p:nvSpPr>
          <p:cNvPr id="126" name="TextBox 125">
            <a:extLst>
              <a:ext uri="{FF2B5EF4-FFF2-40B4-BE49-F238E27FC236}">
                <a16:creationId xmlns:a16="http://schemas.microsoft.com/office/drawing/2014/main" id="{119D5E50-7D3D-8B4B-B080-F7A6838156D8}"/>
              </a:ext>
            </a:extLst>
          </p:cNvPr>
          <p:cNvSpPr txBox="1"/>
          <p:nvPr/>
        </p:nvSpPr>
        <p:spPr>
          <a:xfrm>
            <a:off x="4413427" y="1653633"/>
            <a:ext cx="868380" cy="292388"/>
          </a:xfrm>
          <a:prstGeom prst="rect">
            <a:avLst/>
          </a:prstGeom>
          <a:noFill/>
        </p:spPr>
        <p:txBody>
          <a:bodyPr wrap="square" rtlCol="0">
            <a:spAutoFit/>
          </a:bodyPr>
          <a:lstStyle/>
          <a:p>
            <a:r>
              <a:rPr lang="en-US" sz="1300" i="1" dirty="0">
                <a:latin typeface="Times New Roman" panose="02020603050405020304" pitchFamily="18" charset="0"/>
                <a:cs typeface="Times New Roman" panose="02020603050405020304" pitchFamily="18" charset="0"/>
              </a:rPr>
              <a:t>$53,940</a:t>
            </a:r>
          </a:p>
        </p:txBody>
      </p:sp>
      <p:sp>
        <p:nvSpPr>
          <p:cNvPr id="127" name="Oval 126">
            <a:extLst>
              <a:ext uri="{FF2B5EF4-FFF2-40B4-BE49-F238E27FC236}">
                <a16:creationId xmlns:a16="http://schemas.microsoft.com/office/drawing/2014/main" id="{A3A23FD2-AF12-1A47-86B4-D8F269890F08}"/>
              </a:ext>
            </a:extLst>
          </p:cNvPr>
          <p:cNvSpPr/>
          <p:nvPr/>
        </p:nvSpPr>
        <p:spPr>
          <a:xfrm>
            <a:off x="6902551" y="3036878"/>
            <a:ext cx="228175" cy="224152"/>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28" name="Rectangle 127">
            <a:extLst>
              <a:ext uri="{FF2B5EF4-FFF2-40B4-BE49-F238E27FC236}">
                <a16:creationId xmlns:a16="http://schemas.microsoft.com/office/drawing/2014/main" id="{632BF2F5-782C-1648-BC30-B0F19DB805C3}"/>
              </a:ext>
            </a:extLst>
          </p:cNvPr>
          <p:cNvSpPr/>
          <p:nvPr/>
        </p:nvSpPr>
        <p:spPr>
          <a:xfrm>
            <a:off x="6876765" y="2984302"/>
            <a:ext cx="867086" cy="3210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29" name="Oval 128">
            <a:extLst>
              <a:ext uri="{FF2B5EF4-FFF2-40B4-BE49-F238E27FC236}">
                <a16:creationId xmlns:a16="http://schemas.microsoft.com/office/drawing/2014/main" id="{06DA3FDC-1171-3E4F-B487-95F59D1ECFE6}"/>
              </a:ext>
            </a:extLst>
          </p:cNvPr>
          <p:cNvSpPr/>
          <p:nvPr/>
        </p:nvSpPr>
        <p:spPr>
          <a:xfrm>
            <a:off x="7178137" y="3036878"/>
            <a:ext cx="228175" cy="224152"/>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30" name="Oval 129">
            <a:extLst>
              <a:ext uri="{FF2B5EF4-FFF2-40B4-BE49-F238E27FC236}">
                <a16:creationId xmlns:a16="http://schemas.microsoft.com/office/drawing/2014/main" id="{80BF7479-E014-6740-8A1C-9422953ABC9F}"/>
              </a:ext>
            </a:extLst>
          </p:cNvPr>
          <p:cNvSpPr/>
          <p:nvPr/>
        </p:nvSpPr>
        <p:spPr>
          <a:xfrm>
            <a:off x="7449386" y="3035497"/>
            <a:ext cx="228175" cy="224152"/>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cxnSp>
        <p:nvCxnSpPr>
          <p:cNvPr id="131" name="Curved Connector 130">
            <a:extLst>
              <a:ext uri="{FF2B5EF4-FFF2-40B4-BE49-F238E27FC236}">
                <a16:creationId xmlns:a16="http://schemas.microsoft.com/office/drawing/2014/main" id="{FC5F3315-3034-A146-B160-FE5724430A27}"/>
              </a:ext>
            </a:extLst>
          </p:cNvPr>
          <p:cNvCxnSpPr>
            <a:cxnSpLocks/>
            <a:stCxn id="42" idx="3"/>
            <a:endCxn id="127" idx="2"/>
          </p:cNvCxnSpPr>
          <p:nvPr/>
        </p:nvCxnSpPr>
        <p:spPr>
          <a:xfrm>
            <a:off x="6707172" y="3138527"/>
            <a:ext cx="195379" cy="10427"/>
          </a:xfrm>
          <a:prstGeom prst="curved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D93D35F3-B85A-1A4C-BAFE-7AC304F1528E}"/>
              </a:ext>
            </a:extLst>
          </p:cNvPr>
          <p:cNvSpPr txBox="1"/>
          <p:nvPr/>
        </p:nvSpPr>
        <p:spPr>
          <a:xfrm>
            <a:off x="6651562" y="3271182"/>
            <a:ext cx="1310598" cy="707886"/>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Contextual</a:t>
            </a:r>
          </a:p>
          <a:p>
            <a:pPr algn="ctr"/>
            <a:r>
              <a:rPr lang="en-US" sz="2000" dirty="0">
                <a:latin typeface="Times New Roman" panose="02020603050405020304" pitchFamily="18" charset="0"/>
                <a:cs typeface="Times New Roman" panose="02020603050405020304" pitchFamily="18" charset="0"/>
              </a:rPr>
              <a:t>features</a:t>
            </a:r>
          </a:p>
        </p:txBody>
      </p:sp>
      <p:sp>
        <p:nvSpPr>
          <p:cNvPr id="246" name="Oval 245">
            <a:extLst>
              <a:ext uri="{FF2B5EF4-FFF2-40B4-BE49-F238E27FC236}">
                <a16:creationId xmlns:a16="http://schemas.microsoft.com/office/drawing/2014/main" id="{03A3E68C-8A72-7C42-9C75-5189A25DE01D}"/>
              </a:ext>
            </a:extLst>
          </p:cNvPr>
          <p:cNvSpPr/>
          <p:nvPr/>
        </p:nvSpPr>
        <p:spPr>
          <a:xfrm>
            <a:off x="2943455" y="3279528"/>
            <a:ext cx="228175" cy="224152"/>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47" name="Rectangle 246">
            <a:extLst>
              <a:ext uri="{FF2B5EF4-FFF2-40B4-BE49-F238E27FC236}">
                <a16:creationId xmlns:a16="http://schemas.microsoft.com/office/drawing/2014/main" id="{C8EB7B3A-9676-D34D-A1C3-A14B20AC15E9}"/>
              </a:ext>
            </a:extLst>
          </p:cNvPr>
          <p:cNvSpPr/>
          <p:nvPr/>
        </p:nvSpPr>
        <p:spPr>
          <a:xfrm>
            <a:off x="2914138" y="3226785"/>
            <a:ext cx="867086" cy="3210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48" name="Oval 247">
            <a:extLst>
              <a:ext uri="{FF2B5EF4-FFF2-40B4-BE49-F238E27FC236}">
                <a16:creationId xmlns:a16="http://schemas.microsoft.com/office/drawing/2014/main" id="{8DA3BBC1-CA8E-704E-987B-07EBEFD117C2}"/>
              </a:ext>
            </a:extLst>
          </p:cNvPr>
          <p:cNvSpPr/>
          <p:nvPr/>
        </p:nvSpPr>
        <p:spPr>
          <a:xfrm>
            <a:off x="3219041" y="3279528"/>
            <a:ext cx="228175" cy="224152"/>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49" name="Oval 248">
            <a:extLst>
              <a:ext uri="{FF2B5EF4-FFF2-40B4-BE49-F238E27FC236}">
                <a16:creationId xmlns:a16="http://schemas.microsoft.com/office/drawing/2014/main" id="{D9A42058-159D-A740-ABB0-435CD52EA650}"/>
              </a:ext>
            </a:extLst>
          </p:cNvPr>
          <p:cNvSpPr/>
          <p:nvPr/>
        </p:nvSpPr>
        <p:spPr>
          <a:xfrm>
            <a:off x="3502247" y="3279528"/>
            <a:ext cx="228175" cy="224152"/>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50" name="Oval 249">
            <a:extLst>
              <a:ext uri="{FF2B5EF4-FFF2-40B4-BE49-F238E27FC236}">
                <a16:creationId xmlns:a16="http://schemas.microsoft.com/office/drawing/2014/main" id="{6B06973B-B9C2-D149-A108-120F55285CD0}"/>
              </a:ext>
            </a:extLst>
          </p:cNvPr>
          <p:cNvSpPr/>
          <p:nvPr/>
        </p:nvSpPr>
        <p:spPr>
          <a:xfrm>
            <a:off x="4159522" y="3264469"/>
            <a:ext cx="228175" cy="224152"/>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51" name="Rectangle 250">
            <a:extLst>
              <a:ext uri="{FF2B5EF4-FFF2-40B4-BE49-F238E27FC236}">
                <a16:creationId xmlns:a16="http://schemas.microsoft.com/office/drawing/2014/main" id="{7806F6CD-59E1-AE4F-9C93-5B50F426EDBC}"/>
              </a:ext>
            </a:extLst>
          </p:cNvPr>
          <p:cNvSpPr/>
          <p:nvPr/>
        </p:nvSpPr>
        <p:spPr>
          <a:xfrm>
            <a:off x="4101835" y="3223676"/>
            <a:ext cx="867086" cy="3210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52" name="Oval 251">
            <a:extLst>
              <a:ext uri="{FF2B5EF4-FFF2-40B4-BE49-F238E27FC236}">
                <a16:creationId xmlns:a16="http://schemas.microsoft.com/office/drawing/2014/main" id="{1C45EF75-A9A0-FB4D-98F5-8820763EC1D7}"/>
              </a:ext>
            </a:extLst>
          </p:cNvPr>
          <p:cNvSpPr/>
          <p:nvPr/>
        </p:nvSpPr>
        <p:spPr>
          <a:xfrm>
            <a:off x="4435108" y="3264469"/>
            <a:ext cx="228175" cy="224152"/>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53" name="Oval 252">
            <a:extLst>
              <a:ext uri="{FF2B5EF4-FFF2-40B4-BE49-F238E27FC236}">
                <a16:creationId xmlns:a16="http://schemas.microsoft.com/office/drawing/2014/main" id="{7B74E596-4BE2-194E-870C-39E54DA7E159}"/>
              </a:ext>
            </a:extLst>
          </p:cNvPr>
          <p:cNvSpPr/>
          <p:nvPr/>
        </p:nvSpPr>
        <p:spPr>
          <a:xfrm>
            <a:off x="4706357" y="3263088"/>
            <a:ext cx="228175" cy="224152"/>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pic>
        <p:nvPicPr>
          <p:cNvPr id="118" name="Picture 117">
            <a:extLst>
              <a:ext uri="{FF2B5EF4-FFF2-40B4-BE49-F238E27FC236}">
                <a16:creationId xmlns:a16="http://schemas.microsoft.com/office/drawing/2014/main" id="{65B31F72-E3CE-BE49-8364-D252564AF09E}"/>
              </a:ext>
            </a:extLst>
          </p:cNvPr>
          <p:cNvPicPr>
            <a:picLocks noChangeAspect="1"/>
          </p:cNvPicPr>
          <p:nvPr/>
        </p:nvPicPr>
        <p:blipFill rotWithShape="1">
          <a:blip r:embed="rId2"/>
          <a:srcRect t="2" r="56163" b="11152"/>
          <a:stretch/>
        </p:blipFill>
        <p:spPr>
          <a:xfrm>
            <a:off x="76001" y="2572803"/>
            <a:ext cx="2024948" cy="156315"/>
          </a:xfrm>
          <a:prstGeom prst="rect">
            <a:avLst/>
          </a:prstGeom>
        </p:spPr>
      </p:pic>
      <p:pic>
        <p:nvPicPr>
          <p:cNvPr id="119" name="Picture 118">
            <a:extLst>
              <a:ext uri="{FF2B5EF4-FFF2-40B4-BE49-F238E27FC236}">
                <a16:creationId xmlns:a16="http://schemas.microsoft.com/office/drawing/2014/main" id="{64A2BAC0-CFEE-8E4A-85C0-9585F0665553}"/>
              </a:ext>
            </a:extLst>
          </p:cNvPr>
          <p:cNvPicPr>
            <a:picLocks noChangeAspect="1"/>
          </p:cNvPicPr>
          <p:nvPr/>
        </p:nvPicPr>
        <p:blipFill>
          <a:blip r:embed="rId3"/>
          <a:stretch>
            <a:fillRect/>
          </a:stretch>
        </p:blipFill>
        <p:spPr>
          <a:xfrm>
            <a:off x="85291" y="2729118"/>
            <a:ext cx="2015658" cy="1027986"/>
          </a:xfrm>
          <a:prstGeom prst="rect">
            <a:avLst/>
          </a:prstGeom>
          <a:ln w="6350">
            <a:solidFill>
              <a:schemeClr val="tx1"/>
            </a:solidFill>
          </a:ln>
        </p:spPr>
      </p:pic>
    </p:spTree>
    <p:extLst>
      <p:ext uri="{BB962C8B-B14F-4D97-AF65-F5344CB8AC3E}">
        <p14:creationId xmlns:p14="http://schemas.microsoft.com/office/powerpoint/2010/main" val="4497487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4CEBD8D0-0A62-AF40-A8D0-C64DFABE71C1}"/>
              </a:ext>
            </a:extLst>
          </p:cNvPr>
          <p:cNvSpPr/>
          <p:nvPr/>
        </p:nvSpPr>
        <p:spPr>
          <a:xfrm>
            <a:off x="2291175" y="925543"/>
            <a:ext cx="5670986" cy="4439996"/>
          </a:xfrm>
          <a:prstGeom prst="roundRect">
            <a:avLst/>
          </a:prstGeom>
          <a:solidFill>
            <a:schemeClr val="bg1"/>
          </a:solidFill>
          <a:ln w="12700">
            <a:solidFill>
              <a:schemeClr val="bg2">
                <a:lumMod val="9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B27E5B6-A438-614B-A753-D4BE5B8B35B8}"/>
              </a:ext>
            </a:extLst>
          </p:cNvPr>
          <p:cNvSpPr/>
          <p:nvPr/>
        </p:nvSpPr>
        <p:spPr>
          <a:xfrm>
            <a:off x="2840894" y="1154054"/>
            <a:ext cx="2236806" cy="152656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86AF10D-BCF0-F44E-956F-05FF73FD9A32}"/>
              </a:ext>
            </a:extLst>
          </p:cNvPr>
          <p:cNvSpPr/>
          <p:nvPr/>
        </p:nvSpPr>
        <p:spPr>
          <a:xfrm>
            <a:off x="3852023" y="1369205"/>
            <a:ext cx="203543" cy="168272"/>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D2994DA-0644-5349-AC71-4E999F57712E}"/>
              </a:ext>
            </a:extLst>
          </p:cNvPr>
          <p:cNvSpPr/>
          <p:nvPr/>
        </p:nvSpPr>
        <p:spPr>
          <a:xfrm>
            <a:off x="3388183" y="1708566"/>
            <a:ext cx="203543" cy="168272"/>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3F9C7C16-CC9F-DB42-89E0-A281AB8C7C45}"/>
              </a:ext>
            </a:extLst>
          </p:cNvPr>
          <p:cNvSpPr/>
          <p:nvPr/>
        </p:nvSpPr>
        <p:spPr>
          <a:xfrm>
            <a:off x="4248876" y="1708637"/>
            <a:ext cx="203543" cy="168272"/>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A1FFAD6-40E3-8448-AB3C-886378BDEC60}"/>
              </a:ext>
            </a:extLst>
          </p:cNvPr>
          <p:cNvSpPr/>
          <p:nvPr/>
        </p:nvSpPr>
        <p:spPr>
          <a:xfrm>
            <a:off x="3390475" y="2125434"/>
            <a:ext cx="203543" cy="168272"/>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E12DBFBB-D5C3-B645-A8D8-75DF9F8D6BD0}"/>
              </a:ext>
            </a:extLst>
          </p:cNvPr>
          <p:cNvSpPr/>
          <p:nvPr/>
        </p:nvSpPr>
        <p:spPr>
          <a:xfrm>
            <a:off x="4245370" y="2125434"/>
            <a:ext cx="203543" cy="168272"/>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Curved Connector 11">
            <a:extLst>
              <a:ext uri="{FF2B5EF4-FFF2-40B4-BE49-F238E27FC236}">
                <a16:creationId xmlns:a16="http://schemas.microsoft.com/office/drawing/2014/main" id="{55D961FB-7771-F749-9237-5C37DACE1FF0}"/>
              </a:ext>
            </a:extLst>
          </p:cNvPr>
          <p:cNvCxnSpPr>
            <a:cxnSpLocks/>
            <a:stCxn id="8" idx="6"/>
            <a:endCxn id="9" idx="2"/>
          </p:cNvCxnSpPr>
          <p:nvPr/>
        </p:nvCxnSpPr>
        <p:spPr>
          <a:xfrm>
            <a:off x="3591726" y="1792702"/>
            <a:ext cx="657150" cy="71"/>
          </a:xfrm>
          <a:prstGeom prst="curvedConnector3">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31339BA-7F41-8041-96CB-E7374285654A}"/>
              </a:ext>
            </a:extLst>
          </p:cNvPr>
          <p:cNvCxnSpPr>
            <a:stCxn id="10" idx="6"/>
            <a:endCxn id="11" idx="2"/>
          </p:cNvCxnSpPr>
          <p:nvPr/>
        </p:nvCxnSpPr>
        <p:spPr>
          <a:xfrm>
            <a:off x="3594018" y="2209570"/>
            <a:ext cx="651352" cy="0"/>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C301BA0-FDAB-C244-A388-2F107D8AFE2F}"/>
              </a:ext>
            </a:extLst>
          </p:cNvPr>
          <p:cNvCxnSpPr>
            <a:stCxn id="8" idx="4"/>
            <a:endCxn id="10" idx="0"/>
          </p:cNvCxnSpPr>
          <p:nvPr/>
        </p:nvCxnSpPr>
        <p:spPr>
          <a:xfrm>
            <a:off x="3489955" y="1876838"/>
            <a:ext cx="2292" cy="248596"/>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6D89BB4-C003-AE47-A591-515A0DB06100}"/>
              </a:ext>
            </a:extLst>
          </p:cNvPr>
          <p:cNvCxnSpPr>
            <a:cxnSpLocks/>
            <a:stCxn id="9" idx="4"/>
            <a:endCxn id="11" idx="0"/>
          </p:cNvCxnSpPr>
          <p:nvPr/>
        </p:nvCxnSpPr>
        <p:spPr>
          <a:xfrm flipH="1">
            <a:off x="4347142" y="1876909"/>
            <a:ext cx="3506" cy="248525"/>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6" name="Curved Connector 15">
            <a:extLst>
              <a:ext uri="{FF2B5EF4-FFF2-40B4-BE49-F238E27FC236}">
                <a16:creationId xmlns:a16="http://schemas.microsoft.com/office/drawing/2014/main" id="{843735E9-0FB2-B94E-86B5-4E94DDE145A9}"/>
              </a:ext>
            </a:extLst>
          </p:cNvPr>
          <p:cNvCxnSpPr>
            <a:cxnSpLocks/>
            <a:stCxn id="7" idx="2"/>
            <a:endCxn id="8" idx="0"/>
          </p:cNvCxnSpPr>
          <p:nvPr/>
        </p:nvCxnSpPr>
        <p:spPr>
          <a:xfrm rot="10800000" flipV="1">
            <a:off x="3489955" y="1453340"/>
            <a:ext cx="362068" cy="255225"/>
          </a:xfrm>
          <a:prstGeom prst="curvedConnector2">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7" name="Curved Connector 16">
            <a:extLst>
              <a:ext uri="{FF2B5EF4-FFF2-40B4-BE49-F238E27FC236}">
                <a16:creationId xmlns:a16="http://schemas.microsoft.com/office/drawing/2014/main" id="{804A0495-101E-2142-AA25-5A6E335A65C9}"/>
              </a:ext>
            </a:extLst>
          </p:cNvPr>
          <p:cNvCxnSpPr>
            <a:cxnSpLocks/>
            <a:stCxn id="7" idx="6"/>
            <a:endCxn id="9" idx="0"/>
          </p:cNvCxnSpPr>
          <p:nvPr/>
        </p:nvCxnSpPr>
        <p:spPr>
          <a:xfrm>
            <a:off x="4055566" y="1453341"/>
            <a:ext cx="295082" cy="255296"/>
          </a:xfrm>
          <a:prstGeom prst="curvedConnector2">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18" name="Rounded Rectangle 17">
            <a:extLst>
              <a:ext uri="{FF2B5EF4-FFF2-40B4-BE49-F238E27FC236}">
                <a16:creationId xmlns:a16="http://schemas.microsoft.com/office/drawing/2014/main" id="{983ABF67-2CF7-6440-A9AF-C948166ED919}"/>
              </a:ext>
            </a:extLst>
          </p:cNvPr>
          <p:cNvSpPr/>
          <p:nvPr/>
        </p:nvSpPr>
        <p:spPr>
          <a:xfrm>
            <a:off x="2727079" y="1143963"/>
            <a:ext cx="2396610" cy="1903448"/>
          </a:xfrm>
          <a:prstGeom prst="round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229BCE2E-863F-DE42-8506-13525BE99AFE}"/>
              </a:ext>
            </a:extLst>
          </p:cNvPr>
          <p:cNvSpPr txBox="1"/>
          <p:nvPr/>
        </p:nvSpPr>
        <p:spPr>
          <a:xfrm>
            <a:off x="3502247" y="1131139"/>
            <a:ext cx="1410553" cy="261610"/>
          </a:xfrm>
          <a:prstGeom prst="rect">
            <a:avLst/>
          </a:prstGeom>
          <a:noFill/>
        </p:spPr>
        <p:txBody>
          <a:bodyPr wrap="square" rtlCol="0">
            <a:spAutoFit/>
          </a:bodyPr>
          <a:lstStyle/>
          <a:p>
            <a:r>
              <a:rPr lang="en-US" sz="1100" i="1" dirty="0">
                <a:latin typeface="Times New Roman" panose="02020603050405020304" pitchFamily="18" charset="0"/>
                <a:cs typeface="Times New Roman" panose="02020603050405020304" pitchFamily="18" charset="0"/>
              </a:rPr>
              <a:t>Smith College</a:t>
            </a:r>
          </a:p>
        </p:txBody>
      </p:sp>
      <p:sp>
        <p:nvSpPr>
          <p:cNvPr id="20" name="TextBox 19">
            <a:extLst>
              <a:ext uri="{FF2B5EF4-FFF2-40B4-BE49-F238E27FC236}">
                <a16:creationId xmlns:a16="http://schemas.microsoft.com/office/drawing/2014/main" id="{084E19CD-29BB-234C-81EA-C220166542D4}"/>
              </a:ext>
            </a:extLst>
          </p:cNvPr>
          <p:cNvSpPr txBox="1"/>
          <p:nvPr/>
        </p:nvSpPr>
        <p:spPr>
          <a:xfrm>
            <a:off x="3128151" y="2205759"/>
            <a:ext cx="867688" cy="430887"/>
          </a:xfrm>
          <a:prstGeom prst="rect">
            <a:avLst/>
          </a:prstGeom>
          <a:noFill/>
        </p:spPr>
        <p:txBody>
          <a:bodyPr wrap="square" rtlCol="0">
            <a:spAutoFit/>
          </a:bodyPr>
          <a:lstStyle/>
          <a:p>
            <a:pPr algn="ctr"/>
            <a:r>
              <a:rPr lang="en-US" sz="1100" i="1" dirty="0">
                <a:latin typeface="Times New Roman" panose="02020603050405020304" pitchFamily="18" charset="0"/>
                <a:cs typeface="Times New Roman" panose="02020603050405020304" pitchFamily="18" charset="0"/>
              </a:rPr>
              <a:t>Acceptance Rate</a:t>
            </a:r>
          </a:p>
        </p:txBody>
      </p:sp>
      <p:sp>
        <p:nvSpPr>
          <p:cNvPr id="21" name="TextBox 20">
            <a:extLst>
              <a:ext uri="{FF2B5EF4-FFF2-40B4-BE49-F238E27FC236}">
                <a16:creationId xmlns:a16="http://schemas.microsoft.com/office/drawing/2014/main" id="{12CE432E-12C1-6544-827E-5AEB79695DB8}"/>
              </a:ext>
            </a:extLst>
          </p:cNvPr>
          <p:cNvSpPr txBox="1"/>
          <p:nvPr/>
        </p:nvSpPr>
        <p:spPr>
          <a:xfrm>
            <a:off x="2955471" y="1610081"/>
            <a:ext cx="672116" cy="292388"/>
          </a:xfrm>
          <a:prstGeom prst="rect">
            <a:avLst/>
          </a:prstGeom>
          <a:noFill/>
        </p:spPr>
        <p:txBody>
          <a:bodyPr wrap="square" rtlCol="0">
            <a:spAutoFit/>
          </a:bodyPr>
          <a:lstStyle/>
          <a:p>
            <a:r>
              <a:rPr lang="en-US" sz="1300" i="1" dirty="0">
                <a:latin typeface="Times New Roman" panose="02020603050405020304" pitchFamily="18" charset="0"/>
                <a:cs typeface="Times New Roman" panose="02020603050405020304" pitchFamily="18" charset="0"/>
              </a:rPr>
              <a:t>30%</a:t>
            </a:r>
          </a:p>
        </p:txBody>
      </p:sp>
      <p:sp>
        <p:nvSpPr>
          <p:cNvPr id="26" name="Rounded Rectangle 25">
            <a:extLst>
              <a:ext uri="{FF2B5EF4-FFF2-40B4-BE49-F238E27FC236}">
                <a16:creationId xmlns:a16="http://schemas.microsoft.com/office/drawing/2014/main" id="{E7247AEE-9842-7B4B-8DB1-6A467263EFD2}"/>
              </a:ext>
            </a:extLst>
          </p:cNvPr>
          <p:cNvSpPr/>
          <p:nvPr/>
        </p:nvSpPr>
        <p:spPr>
          <a:xfrm>
            <a:off x="2779427" y="3889109"/>
            <a:ext cx="407226" cy="316885"/>
          </a:xfrm>
          <a:prstGeom prst="roundRect">
            <a:avLst/>
          </a:prstGeom>
          <a:solidFill>
            <a:schemeClr val="bg2"/>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a:t>
            </a:r>
            <a:r>
              <a:rPr lang="en-US" sz="1200" baseline="-25000" dirty="0">
                <a:solidFill>
                  <a:schemeClr val="tx1"/>
                </a:solidFill>
              </a:rPr>
              <a:t>1</a:t>
            </a:r>
          </a:p>
        </p:txBody>
      </p:sp>
      <p:sp>
        <p:nvSpPr>
          <p:cNvPr id="27" name="Rounded Rectangle 26">
            <a:extLst>
              <a:ext uri="{FF2B5EF4-FFF2-40B4-BE49-F238E27FC236}">
                <a16:creationId xmlns:a16="http://schemas.microsoft.com/office/drawing/2014/main" id="{105F37FD-98EE-7749-94CB-54BAF7E5AC4E}"/>
              </a:ext>
            </a:extLst>
          </p:cNvPr>
          <p:cNvSpPr/>
          <p:nvPr/>
        </p:nvSpPr>
        <p:spPr>
          <a:xfrm>
            <a:off x="3606397" y="3922147"/>
            <a:ext cx="407226" cy="316885"/>
          </a:xfrm>
          <a:prstGeom prst="roundRect">
            <a:avLst/>
          </a:prstGeom>
          <a:solidFill>
            <a:schemeClr val="bg2"/>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a:t>
            </a:r>
            <a:r>
              <a:rPr lang="en-US" sz="1200" baseline="-25000" dirty="0">
                <a:solidFill>
                  <a:schemeClr val="tx1"/>
                </a:solidFill>
              </a:rPr>
              <a:t>2</a:t>
            </a:r>
          </a:p>
        </p:txBody>
      </p:sp>
      <p:sp>
        <p:nvSpPr>
          <p:cNvPr id="28" name="Rounded Rectangle 27">
            <a:extLst>
              <a:ext uri="{FF2B5EF4-FFF2-40B4-BE49-F238E27FC236}">
                <a16:creationId xmlns:a16="http://schemas.microsoft.com/office/drawing/2014/main" id="{125D939A-752E-5647-A344-A40253C5F595}"/>
              </a:ext>
            </a:extLst>
          </p:cNvPr>
          <p:cNvSpPr/>
          <p:nvPr/>
        </p:nvSpPr>
        <p:spPr>
          <a:xfrm>
            <a:off x="4444541" y="3883249"/>
            <a:ext cx="407226" cy="316885"/>
          </a:xfrm>
          <a:prstGeom prst="roundRect">
            <a:avLst/>
          </a:prstGeom>
          <a:solidFill>
            <a:schemeClr val="bg2"/>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t</a:t>
            </a:r>
            <a:r>
              <a:rPr lang="en-US" sz="1200" baseline="-25000" dirty="0" err="1">
                <a:solidFill>
                  <a:schemeClr val="tx1"/>
                </a:solidFill>
              </a:rPr>
              <a:t>n</a:t>
            </a:r>
            <a:endParaRPr lang="en-US" sz="1200" baseline="-25000" dirty="0">
              <a:solidFill>
                <a:schemeClr val="tx1"/>
              </a:solidFill>
            </a:endParaRPr>
          </a:p>
        </p:txBody>
      </p:sp>
      <p:sp>
        <p:nvSpPr>
          <p:cNvPr id="29" name="TextBox 28">
            <a:extLst>
              <a:ext uri="{FF2B5EF4-FFF2-40B4-BE49-F238E27FC236}">
                <a16:creationId xmlns:a16="http://schemas.microsoft.com/office/drawing/2014/main" id="{2BBF519B-F782-F440-AFAF-45875D8724BC}"/>
              </a:ext>
            </a:extLst>
          </p:cNvPr>
          <p:cNvSpPr txBox="1"/>
          <p:nvPr/>
        </p:nvSpPr>
        <p:spPr>
          <a:xfrm>
            <a:off x="4132474" y="3805384"/>
            <a:ext cx="436349" cy="369332"/>
          </a:xfrm>
          <a:prstGeom prst="rect">
            <a:avLst/>
          </a:prstGeom>
          <a:noFill/>
        </p:spPr>
        <p:txBody>
          <a:bodyPr wrap="square" rtlCol="0">
            <a:spAutoFit/>
          </a:bodyPr>
          <a:lstStyle/>
          <a:p>
            <a:r>
              <a:rPr lang="en-US" dirty="0"/>
              <a:t>…</a:t>
            </a:r>
          </a:p>
        </p:txBody>
      </p:sp>
      <p:sp>
        <p:nvSpPr>
          <p:cNvPr id="34" name="TextBox 33">
            <a:extLst>
              <a:ext uri="{FF2B5EF4-FFF2-40B4-BE49-F238E27FC236}">
                <a16:creationId xmlns:a16="http://schemas.microsoft.com/office/drawing/2014/main" id="{3418C694-276F-1E47-A1FD-EF94A13EECAD}"/>
              </a:ext>
            </a:extLst>
          </p:cNvPr>
          <p:cNvSpPr txBox="1"/>
          <p:nvPr/>
        </p:nvSpPr>
        <p:spPr>
          <a:xfrm>
            <a:off x="2670678" y="4179147"/>
            <a:ext cx="1198915" cy="584775"/>
          </a:xfrm>
          <a:prstGeom prst="rect">
            <a:avLst/>
          </a:prstGeom>
          <a:noFill/>
        </p:spPr>
        <p:txBody>
          <a:bodyPr wrap="square" rtlCol="0">
            <a:spAutoFit/>
          </a:bodyPr>
          <a:lstStyle/>
          <a:p>
            <a:r>
              <a:rPr lang="en-US" sz="1600" i="1" dirty="0"/>
              <a:t>“Smith College”</a:t>
            </a:r>
          </a:p>
        </p:txBody>
      </p:sp>
      <p:sp>
        <p:nvSpPr>
          <p:cNvPr id="35" name="TextBox 34">
            <a:extLst>
              <a:ext uri="{FF2B5EF4-FFF2-40B4-BE49-F238E27FC236}">
                <a16:creationId xmlns:a16="http://schemas.microsoft.com/office/drawing/2014/main" id="{5B74CF23-012A-C74B-86FE-D861A6FB267A}"/>
              </a:ext>
            </a:extLst>
          </p:cNvPr>
          <p:cNvSpPr txBox="1"/>
          <p:nvPr/>
        </p:nvSpPr>
        <p:spPr>
          <a:xfrm>
            <a:off x="3489380" y="4204997"/>
            <a:ext cx="818033" cy="338554"/>
          </a:xfrm>
          <a:prstGeom prst="rect">
            <a:avLst/>
          </a:prstGeom>
          <a:noFill/>
        </p:spPr>
        <p:txBody>
          <a:bodyPr wrap="square" rtlCol="0">
            <a:spAutoFit/>
          </a:bodyPr>
          <a:lstStyle/>
          <a:p>
            <a:r>
              <a:rPr lang="en-US" sz="1600" i="1" dirty="0"/>
              <a:t>“30%”</a:t>
            </a:r>
          </a:p>
        </p:txBody>
      </p:sp>
      <p:sp>
        <p:nvSpPr>
          <p:cNvPr id="36" name="TextBox 35">
            <a:extLst>
              <a:ext uri="{FF2B5EF4-FFF2-40B4-BE49-F238E27FC236}">
                <a16:creationId xmlns:a16="http://schemas.microsoft.com/office/drawing/2014/main" id="{36A28317-DD8D-1D41-81C4-BD69DF551BD4}"/>
              </a:ext>
            </a:extLst>
          </p:cNvPr>
          <p:cNvSpPr txBox="1"/>
          <p:nvPr/>
        </p:nvSpPr>
        <p:spPr>
          <a:xfrm>
            <a:off x="3078542" y="3492126"/>
            <a:ext cx="969250"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Visual</a:t>
            </a:r>
          </a:p>
        </p:txBody>
      </p:sp>
      <p:sp>
        <p:nvSpPr>
          <p:cNvPr id="37" name="TextBox 36">
            <a:extLst>
              <a:ext uri="{FF2B5EF4-FFF2-40B4-BE49-F238E27FC236}">
                <a16:creationId xmlns:a16="http://schemas.microsoft.com/office/drawing/2014/main" id="{BB9D99B2-FB35-2D45-BDFE-4C75921A9151}"/>
              </a:ext>
            </a:extLst>
          </p:cNvPr>
          <p:cNvSpPr txBox="1"/>
          <p:nvPr/>
        </p:nvSpPr>
        <p:spPr>
          <a:xfrm>
            <a:off x="4112887" y="3478415"/>
            <a:ext cx="969250"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Textual</a:t>
            </a:r>
          </a:p>
        </p:txBody>
      </p:sp>
      <p:cxnSp>
        <p:nvCxnSpPr>
          <p:cNvPr id="38" name="Straight Arrow Connector 37">
            <a:extLst>
              <a:ext uri="{FF2B5EF4-FFF2-40B4-BE49-F238E27FC236}">
                <a16:creationId xmlns:a16="http://schemas.microsoft.com/office/drawing/2014/main" id="{0AECFF5D-E4F3-0F45-B545-711B6867F3F6}"/>
              </a:ext>
            </a:extLst>
          </p:cNvPr>
          <p:cNvCxnSpPr>
            <a:cxnSpLocks/>
          </p:cNvCxnSpPr>
          <p:nvPr/>
        </p:nvCxnSpPr>
        <p:spPr>
          <a:xfrm flipV="1">
            <a:off x="2987974" y="3556423"/>
            <a:ext cx="88234" cy="337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5FFEFEA-184D-D34B-88BD-3DE3D4C41D3B}"/>
              </a:ext>
            </a:extLst>
          </p:cNvPr>
          <p:cNvCxnSpPr>
            <a:cxnSpLocks/>
            <a:stCxn id="26" idx="0"/>
            <a:endCxn id="37" idx="1"/>
          </p:cNvCxnSpPr>
          <p:nvPr/>
        </p:nvCxnSpPr>
        <p:spPr>
          <a:xfrm flipV="1">
            <a:off x="2983040" y="3647692"/>
            <a:ext cx="1129847" cy="241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ounded Rectangle 39">
            <a:extLst>
              <a:ext uri="{FF2B5EF4-FFF2-40B4-BE49-F238E27FC236}">
                <a16:creationId xmlns:a16="http://schemas.microsoft.com/office/drawing/2014/main" id="{912559EB-EF90-F144-A76A-E599A14B8421}"/>
              </a:ext>
            </a:extLst>
          </p:cNvPr>
          <p:cNvSpPr/>
          <p:nvPr/>
        </p:nvSpPr>
        <p:spPr>
          <a:xfrm>
            <a:off x="2670679" y="3188836"/>
            <a:ext cx="2458286" cy="1777187"/>
          </a:xfrm>
          <a:prstGeom prst="round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BB9C0911-2DB4-1A49-9264-12A4DBBEB375}"/>
              </a:ext>
            </a:extLst>
          </p:cNvPr>
          <p:cNvSpPr txBox="1"/>
          <p:nvPr/>
        </p:nvSpPr>
        <p:spPr>
          <a:xfrm>
            <a:off x="3030427" y="4616279"/>
            <a:ext cx="2029888"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Text field features</a:t>
            </a:r>
          </a:p>
        </p:txBody>
      </p:sp>
      <p:sp>
        <p:nvSpPr>
          <p:cNvPr id="42" name="Rounded Rectangle 41">
            <a:extLst>
              <a:ext uri="{FF2B5EF4-FFF2-40B4-BE49-F238E27FC236}">
                <a16:creationId xmlns:a16="http://schemas.microsoft.com/office/drawing/2014/main" id="{1FEEB431-05AA-A44F-8F69-B406F3EAB20D}"/>
              </a:ext>
            </a:extLst>
          </p:cNvPr>
          <p:cNvSpPr/>
          <p:nvPr/>
        </p:nvSpPr>
        <p:spPr>
          <a:xfrm>
            <a:off x="5273485" y="2473620"/>
            <a:ext cx="1433687" cy="1329813"/>
          </a:xfrm>
          <a:prstGeom prst="roundRect">
            <a:avLst/>
          </a:prstGeom>
          <a:solidFill>
            <a:schemeClr val="accent4">
              <a:lumMod val="40000"/>
              <a:lumOff val="60000"/>
              <a:alpha val="71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Graph Attention Network</a:t>
            </a:r>
          </a:p>
        </p:txBody>
      </p:sp>
      <p:sp>
        <p:nvSpPr>
          <p:cNvPr id="62" name="TextBox 61">
            <a:extLst>
              <a:ext uri="{FF2B5EF4-FFF2-40B4-BE49-F238E27FC236}">
                <a16:creationId xmlns:a16="http://schemas.microsoft.com/office/drawing/2014/main" id="{E798FBBA-31C1-054D-A6D3-8CE8615EBB75}"/>
              </a:ext>
            </a:extLst>
          </p:cNvPr>
          <p:cNvSpPr txBox="1"/>
          <p:nvPr/>
        </p:nvSpPr>
        <p:spPr>
          <a:xfrm>
            <a:off x="3890011" y="4903874"/>
            <a:ext cx="3128963"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Web Page Encoder</a:t>
            </a:r>
          </a:p>
        </p:txBody>
      </p:sp>
      <p:sp>
        <p:nvSpPr>
          <p:cNvPr id="64" name="TextBox 63">
            <a:extLst>
              <a:ext uri="{FF2B5EF4-FFF2-40B4-BE49-F238E27FC236}">
                <a16:creationId xmlns:a16="http://schemas.microsoft.com/office/drawing/2014/main" id="{7E9724D3-9581-0048-A9C7-D678EAEF5F09}"/>
              </a:ext>
            </a:extLst>
          </p:cNvPr>
          <p:cNvSpPr txBox="1"/>
          <p:nvPr/>
        </p:nvSpPr>
        <p:spPr>
          <a:xfrm>
            <a:off x="3011224" y="2645965"/>
            <a:ext cx="2117066"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Page layout graph</a:t>
            </a:r>
          </a:p>
        </p:txBody>
      </p:sp>
      <p:cxnSp>
        <p:nvCxnSpPr>
          <p:cNvPr id="66" name="Curved Connector 65">
            <a:extLst>
              <a:ext uri="{FF2B5EF4-FFF2-40B4-BE49-F238E27FC236}">
                <a16:creationId xmlns:a16="http://schemas.microsoft.com/office/drawing/2014/main" id="{D8C290F6-8212-B947-A0B7-C321E80924C3}"/>
              </a:ext>
            </a:extLst>
          </p:cNvPr>
          <p:cNvCxnSpPr>
            <a:cxnSpLocks/>
          </p:cNvCxnSpPr>
          <p:nvPr/>
        </p:nvCxnSpPr>
        <p:spPr>
          <a:xfrm flipV="1">
            <a:off x="1918107" y="2108383"/>
            <a:ext cx="804371" cy="1105873"/>
          </a:xfrm>
          <a:prstGeom prst="curved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a:extLst>
              <a:ext uri="{FF2B5EF4-FFF2-40B4-BE49-F238E27FC236}">
                <a16:creationId xmlns:a16="http://schemas.microsoft.com/office/drawing/2014/main" id="{508A9CBF-E222-5947-AF70-93299FADCEE5}"/>
              </a:ext>
            </a:extLst>
          </p:cNvPr>
          <p:cNvCxnSpPr>
            <a:cxnSpLocks/>
          </p:cNvCxnSpPr>
          <p:nvPr/>
        </p:nvCxnSpPr>
        <p:spPr>
          <a:xfrm>
            <a:off x="1918107" y="3214256"/>
            <a:ext cx="752571" cy="936783"/>
          </a:xfrm>
          <a:prstGeom prst="curved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82A4DB9-AD6B-AF42-A815-B9CA7AFDE340}"/>
              </a:ext>
            </a:extLst>
          </p:cNvPr>
          <p:cNvSpPr txBox="1"/>
          <p:nvPr/>
        </p:nvSpPr>
        <p:spPr>
          <a:xfrm>
            <a:off x="4215475" y="4176132"/>
            <a:ext cx="947416" cy="338554"/>
          </a:xfrm>
          <a:prstGeom prst="rect">
            <a:avLst/>
          </a:prstGeom>
          <a:noFill/>
        </p:spPr>
        <p:txBody>
          <a:bodyPr wrap="square" rtlCol="0">
            <a:spAutoFit/>
          </a:bodyPr>
          <a:lstStyle/>
          <a:p>
            <a:r>
              <a:rPr lang="en-US" sz="1600" i="1" dirty="0"/>
              <a:t>“Tuition”</a:t>
            </a:r>
          </a:p>
        </p:txBody>
      </p:sp>
      <p:cxnSp>
        <p:nvCxnSpPr>
          <p:cNvPr id="49" name="Curved Connector 48">
            <a:extLst>
              <a:ext uri="{FF2B5EF4-FFF2-40B4-BE49-F238E27FC236}">
                <a16:creationId xmlns:a16="http://schemas.microsoft.com/office/drawing/2014/main" id="{D37934C6-C110-0B44-99BA-5909F7DFDD06}"/>
              </a:ext>
            </a:extLst>
          </p:cNvPr>
          <p:cNvCxnSpPr>
            <a:cxnSpLocks/>
            <a:stCxn id="40" idx="3"/>
            <a:endCxn id="42" idx="2"/>
          </p:cNvCxnSpPr>
          <p:nvPr/>
        </p:nvCxnSpPr>
        <p:spPr>
          <a:xfrm flipV="1">
            <a:off x="5128965" y="3803433"/>
            <a:ext cx="861364" cy="273997"/>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3" name="Curved Connector 52">
            <a:extLst>
              <a:ext uri="{FF2B5EF4-FFF2-40B4-BE49-F238E27FC236}">
                <a16:creationId xmlns:a16="http://schemas.microsoft.com/office/drawing/2014/main" id="{5D773609-4192-6642-B2D4-074B65F1BAF0}"/>
              </a:ext>
            </a:extLst>
          </p:cNvPr>
          <p:cNvCxnSpPr>
            <a:cxnSpLocks/>
            <a:stCxn id="18" idx="3"/>
            <a:endCxn id="42" idx="0"/>
          </p:cNvCxnSpPr>
          <p:nvPr/>
        </p:nvCxnSpPr>
        <p:spPr>
          <a:xfrm>
            <a:off x="5123689" y="2095687"/>
            <a:ext cx="866640" cy="377933"/>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5" name="TextBox 124">
            <a:extLst>
              <a:ext uri="{FF2B5EF4-FFF2-40B4-BE49-F238E27FC236}">
                <a16:creationId xmlns:a16="http://schemas.microsoft.com/office/drawing/2014/main" id="{1B2BD8A1-CC58-BF4E-B44B-9D2831388F2A}"/>
              </a:ext>
            </a:extLst>
          </p:cNvPr>
          <p:cNvSpPr txBox="1"/>
          <p:nvPr/>
        </p:nvSpPr>
        <p:spPr>
          <a:xfrm>
            <a:off x="4033716" y="2238571"/>
            <a:ext cx="1410553" cy="307777"/>
          </a:xfrm>
          <a:prstGeom prst="rect">
            <a:avLst/>
          </a:prstGeom>
          <a:noFill/>
        </p:spPr>
        <p:txBody>
          <a:bodyPr wrap="square" rtlCol="0">
            <a:spAutoFit/>
          </a:bodyPr>
          <a:lstStyle/>
          <a:p>
            <a:r>
              <a:rPr lang="en-US" sz="1400" i="1" dirty="0">
                <a:latin typeface="Times New Roman" panose="02020603050405020304" pitchFamily="18" charset="0"/>
                <a:cs typeface="Times New Roman" panose="02020603050405020304" pitchFamily="18" charset="0"/>
              </a:rPr>
              <a:t>Tuition</a:t>
            </a:r>
          </a:p>
        </p:txBody>
      </p:sp>
      <p:sp>
        <p:nvSpPr>
          <p:cNvPr id="126" name="TextBox 125">
            <a:extLst>
              <a:ext uri="{FF2B5EF4-FFF2-40B4-BE49-F238E27FC236}">
                <a16:creationId xmlns:a16="http://schemas.microsoft.com/office/drawing/2014/main" id="{119D5E50-7D3D-8B4B-B080-F7A6838156D8}"/>
              </a:ext>
            </a:extLst>
          </p:cNvPr>
          <p:cNvSpPr txBox="1"/>
          <p:nvPr/>
        </p:nvSpPr>
        <p:spPr>
          <a:xfrm>
            <a:off x="4413427" y="1653633"/>
            <a:ext cx="868380" cy="292388"/>
          </a:xfrm>
          <a:prstGeom prst="rect">
            <a:avLst/>
          </a:prstGeom>
          <a:noFill/>
        </p:spPr>
        <p:txBody>
          <a:bodyPr wrap="square" rtlCol="0">
            <a:spAutoFit/>
          </a:bodyPr>
          <a:lstStyle/>
          <a:p>
            <a:r>
              <a:rPr lang="en-US" sz="1300" i="1" dirty="0">
                <a:latin typeface="Times New Roman" panose="02020603050405020304" pitchFamily="18" charset="0"/>
                <a:cs typeface="Times New Roman" panose="02020603050405020304" pitchFamily="18" charset="0"/>
              </a:rPr>
              <a:t>$53,940</a:t>
            </a:r>
          </a:p>
        </p:txBody>
      </p:sp>
      <p:sp>
        <p:nvSpPr>
          <p:cNvPr id="127" name="Oval 126">
            <a:extLst>
              <a:ext uri="{FF2B5EF4-FFF2-40B4-BE49-F238E27FC236}">
                <a16:creationId xmlns:a16="http://schemas.microsoft.com/office/drawing/2014/main" id="{A3A23FD2-AF12-1A47-86B4-D8F269890F08}"/>
              </a:ext>
            </a:extLst>
          </p:cNvPr>
          <p:cNvSpPr/>
          <p:nvPr/>
        </p:nvSpPr>
        <p:spPr>
          <a:xfrm>
            <a:off x="6902551" y="3036878"/>
            <a:ext cx="228175" cy="224152"/>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28" name="Rectangle 127">
            <a:extLst>
              <a:ext uri="{FF2B5EF4-FFF2-40B4-BE49-F238E27FC236}">
                <a16:creationId xmlns:a16="http://schemas.microsoft.com/office/drawing/2014/main" id="{632BF2F5-782C-1648-BC30-B0F19DB805C3}"/>
              </a:ext>
            </a:extLst>
          </p:cNvPr>
          <p:cNvSpPr/>
          <p:nvPr/>
        </p:nvSpPr>
        <p:spPr>
          <a:xfrm>
            <a:off x="6876765" y="2984302"/>
            <a:ext cx="867086" cy="3210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29" name="Oval 128">
            <a:extLst>
              <a:ext uri="{FF2B5EF4-FFF2-40B4-BE49-F238E27FC236}">
                <a16:creationId xmlns:a16="http://schemas.microsoft.com/office/drawing/2014/main" id="{06DA3FDC-1171-3E4F-B487-95F59D1ECFE6}"/>
              </a:ext>
            </a:extLst>
          </p:cNvPr>
          <p:cNvSpPr/>
          <p:nvPr/>
        </p:nvSpPr>
        <p:spPr>
          <a:xfrm>
            <a:off x="7178137" y="3036878"/>
            <a:ext cx="228175" cy="224152"/>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30" name="Oval 129">
            <a:extLst>
              <a:ext uri="{FF2B5EF4-FFF2-40B4-BE49-F238E27FC236}">
                <a16:creationId xmlns:a16="http://schemas.microsoft.com/office/drawing/2014/main" id="{80BF7479-E014-6740-8A1C-9422953ABC9F}"/>
              </a:ext>
            </a:extLst>
          </p:cNvPr>
          <p:cNvSpPr/>
          <p:nvPr/>
        </p:nvSpPr>
        <p:spPr>
          <a:xfrm>
            <a:off x="7449386" y="3035497"/>
            <a:ext cx="228175" cy="224152"/>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cxnSp>
        <p:nvCxnSpPr>
          <p:cNvPr id="131" name="Curved Connector 130">
            <a:extLst>
              <a:ext uri="{FF2B5EF4-FFF2-40B4-BE49-F238E27FC236}">
                <a16:creationId xmlns:a16="http://schemas.microsoft.com/office/drawing/2014/main" id="{FC5F3315-3034-A146-B160-FE5724430A27}"/>
              </a:ext>
            </a:extLst>
          </p:cNvPr>
          <p:cNvCxnSpPr>
            <a:cxnSpLocks/>
            <a:stCxn id="42" idx="3"/>
            <a:endCxn id="127" idx="2"/>
          </p:cNvCxnSpPr>
          <p:nvPr/>
        </p:nvCxnSpPr>
        <p:spPr>
          <a:xfrm>
            <a:off x="6707172" y="3138527"/>
            <a:ext cx="195379" cy="10427"/>
          </a:xfrm>
          <a:prstGeom prst="curved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D93D35F3-B85A-1A4C-BAFE-7AC304F1528E}"/>
              </a:ext>
            </a:extLst>
          </p:cNvPr>
          <p:cNvSpPr txBox="1"/>
          <p:nvPr/>
        </p:nvSpPr>
        <p:spPr>
          <a:xfrm>
            <a:off x="6651562" y="3271182"/>
            <a:ext cx="1310598" cy="707886"/>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Contextual</a:t>
            </a:r>
          </a:p>
          <a:p>
            <a:pPr algn="ctr"/>
            <a:r>
              <a:rPr lang="en-US" sz="2000" dirty="0">
                <a:latin typeface="Times New Roman" panose="02020603050405020304" pitchFamily="18" charset="0"/>
                <a:cs typeface="Times New Roman" panose="02020603050405020304" pitchFamily="18" charset="0"/>
              </a:rPr>
              <a:t>features</a:t>
            </a:r>
          </a:p>
        </p:txBody>
      </p:sp>
      <p:sp>
        <p:nvSpPr>
          <p:cNvPr id="122" name="Rounded Rectangle 121">
            <a:extLst>
              <a:ext uri="{FF2B5EF4-FFF2-40B4-BE49-F238E27FC236}">
                <a16:creationId xmlns:a16="http://schemas.microsoft.com/office/drawing/2014/main" id="{8FF30343-4722-CF42-A3E6-97CC1E76E908}"/>
              </a:ext>
            </a:extLst>
          </p:cNvPr>
          <p:cNvSpPr/>
          <p:nvPr/>
        </p:nvSpPr>
        <p:spPr>
          <a:xfrm>
            <a:off x="8249099" y="3932658"/>
            <a:ext cx="3942901" cy="1432882"/>
          </a:xfrm>
          <a:prstGeom prst="roundRect">
            <a:avLst/>
          </a:prstGeom>
          <a:solidFill>
            <a:schemeClr val="bg1"/>
          </a:solidFill>
          <a:ln>
            <a:solidFill>
              <a:schemeClr val="bg2">
                <a:lumMod val="9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24" name="TextBox 123">
            <a:extLst>
              <a:ext uri="{FF2B5EF4-FFF2-40B4-BE49-F238E27FC236}">
                <a16:creationId xmlns:a16="http://schemas.microsoft.com/office/drawing/2014/main" id="{0D40A5D5-CE5B-C048-BAE0-A8E62BFE528E}"/>
              </a:ext>
            </a:extLst>
          </p:cNvPr>
          <p:cNvSpPr txBox="1"/>
          <p:nvPr/>
        </p:nvSpPr>
        <p:spPr>
          <a:xfrm>
            <a:off x="10059070" y="3863358"/>
            <a:ext cx="1968285" cy="461665"/>
          </a:xfrm>
          <a:prstGeom prst="rect">
            <a:avLst/>
          </a:prstGeom>
          <a:noFill/>
        </p:spPr>
        <p:txBody>
          <a:bodyPr wrap="square" rtlCol="0">
            <a:spAutoFit/>
          </a:bodyPr>
          <a:lstStyle/>
          <a:p>
            <a:r>
              <a:rPr lang="en-US" sz="2400" u="sng" dirty="0" err="1">
                <a:latin typeface="Times New Roman" panose="02020603050405020304" pitchFamily="18" charset="0"/>
                <a:cs typeface="Times New Roman" panose="02020603050405020304" pitchFamily="18" charset="0"/>
              </a:rPr>
              <a:t>ClosedIE</a:t>
            </a:r>
            <a:endParaRPr lang="en-US" sz="2400" u="sng" dirty="0">
              <a:latin typeface="Times New Roman" panose="02020603050405020304" pitchFamily="18" charset="0"/>
              <a:cs typeface="Times New Roman" panose="02020603050405020304" pitchFamily="18" charset="0"/>
            </a:endParaRPr>
          </a:p>
        </p:txBody>
      </p:sp>
      <p:sp>
        <p:nvSpPr>
          <p:cNvPr id="137" name="Rounded Rectangle 136">
            <a:extLst>
              <a:ext uri="{FF2B5EF4-FFF2-40B4-BE49-F238E27FC236}">
                <a16:creationId xmlns:a16="http://schemas.microsoft.com/office/drawing/2014/main" id="{5CFAB28D-E4D8-E64E-A211-FA8A3B2C1ADC}"/>
              </a:ext>
            </a:extLst>
          </p:cNvPr>
          <p:cNvSpPr/>
          <p:nvPr/>
        </p:nvSpPr>
        <p:spPr>
          <a:xfrm>
            <a:off x="9513041" y="4417037"/>
            <a:ext cx="1321562" cy="755578"/>
          </a:xfrm>
          <a:prstGeom prst="roundRect">
            <a:avLst/>
          </a:prstGeom>
          <a:solidFill>
            <a:schemeClr val="accent4">
              <a:lumMod val="40000"/>
              <a:lumOff val="60000"/>
              <a:alpha val="71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Multi-class Classifier</a:t>
            </a:r>
          </a:p>
        </p:txBody>
      </p:sp>
      <p:sp>
        <p:nvSpPr>
          <p:cNvPr id="138" name="Rounded Rectangle 137">
            <a:extLst>
              <a:ext uri="{FF2B5EF4-FFF2-40B4-BE49-F238E27FC236}">
                <a16:creationId xmlns:a16="http://schemas.microsoft.com/office/drawing/2014/main" id="{142A26E9-87E9-C24B-AC0A-177AD896B6F0}"/>
              </a:ext>
            </a:extLst>
          </p:cNvPr>
          <p:cNvSpPr/>
          <p:nvPr/>
        </p:nvSpPr>
        <p:spPr>
          <a:xfrm>
            <a:off x="10973267" y="4514686"/>
            <a:ext cx="1181522" cy="573164"/>
          </a:xfrm>
          <a:prstGeom prst="round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Predicted Relation</a:t>
            </a:r>
          </a:p>
        </p:txBody>
      </p:sp>
      <p:cxnSp>
        <p:nvCxnSpPr>
          <p:cNvPr id="4" name="Straight Arrow Connector 3">
            <a:extLst>
              <a:ext uri="{FF2B5EF4-FFF2-40B4-BE49-F238E27FC236}">
                <a16:creationId xmlns:a16="http://schemas.microsoft.com/office/drawing/2014/main" id="{AD16FFF7-CC95-074C-A59C-1EFD7C5C45B6}"/>
              </a:ext>
            </a:extLst>
          </p:cNvPr>
          <p:cNvCxnSpPr>
            <a:stCxn id="137" idx="3"/>
            <a:endCxn id="138" idx="1"/>
          </p:cNvCxnSpPr>
          <p:nvPr/>
        </p:nvCxnSpPr>
        <p:spPr>
          <a:xfrm>
            <a:off x="10834603" y="4794826"/>
            <a:ext cx="138664" cy="64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1" name="Oval 140">
            <a:extLst>
              <a:ext uri="{FF2B5EF4-FFF2-40B4-BE49-F238E27FC236}">
                <a16:creationId xmlns:a16="http://schemas.microsoft.com/office/drawing/2014/main" id="{B6AD97A2-3916-2C49-B9EE-1637F037CAD8}"/>
              </a:ext>
            </a:extLst>
          </p:cNvPr>
          <p:cNvSpPr/>
          <p:nvPr/>
        </p:nvSpPr>
        <p:spPr>
          <a:xfrm>
            <a:off x="8464431" y="4276698"/>
            <a:ext cx="147318" cy="14964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C1F5E78F-3176-674D-8806-EE7C7F18B019}"/>
              </a:ext>
            </a:extLst>
          </p:cNvPr>
          <p:cNvSpPr/>
          <p:nvPr/>
        </p:nvSpPr>
        <p:spPr>
          <a:xfrm>
            <a:off x="8412328" y="4229441"/>
            <a:ext cx="618735" cy="2441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7E16AB3F-117A-8543-81E0-C9E9D5BC9BA4}"/>
              </a:ext>
            </a:extLst>
          </p:cNvPr>
          <p:cNvSpPr/>
          <p:nvPr/>
        </p:nvSpPr>
        <p:spPr>
          <a:xfrm>
            <a:off x="8657738" y="4276698"/>
            <a:ext cx="147318" cy="14964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08E55435-B08B-2D40-BF2D-B7C9412EC1A7}"/>
              </a:ext>
            </a:extLst>
          </p:cNvPr>
          <p:cNvSpPr/>
          <p:nvPr/>
        </p:nvSpPr>
        <p:spPr>
          <a:xfrm>
            <a:off x="8851045" y="4276698"/>
            <a:ext cx="147318" cy="14964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a:extLst>
              <a:ext uri="{FF2B5EF4-FFF2-40B4-BE49-F238E27FC236}">
                <a16:creationId xmlns:a16="http://schemas.microsoft.com/office/drawing/2014/main" id="{28B30759-8E5A-484F-964E-0C1215278413}"/>
              </a:ext>
            </a:extLst>
          </p:cNvPr>
          <p:cNvSpPr/>
          <p:nvPr/>
        </p:nvSpPr>
        <p:spPr>
          <a:xfrm>
            <a:off x="8464431" y="4656066"/>
            <a:ext cx="147318" cy="14964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189">
            <a:extLst>
              <a:ext uri="{FF2B5EF4-FFF2-40B4-BE49-F238E27FC236}">
                <a16:creationId xmlns:a16="http://schemas.microsoft.com/office/drawing/2014/main" id="{B5941089-A9D5-6542-9681-37A1BA03AFEE}"/>
              </a:ext>
            </a:extLst>
          </p:cNvPr>
          <p:cNvSpPr/>
          <p:nvPr/>
        </p:nvSpPr>
        <p:spPr>
          <a:xfrm>
            <a:off x="8412328" y="4608809"/>
            <a:ext cx="618735" cy="2441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30E05E93-9095-E04A-9580-0046B574B409}"/>
              </a:ext>
            </a:extLst>
          </p:cNvPr>
          <p:cNvSpPr/>
          <p:nvPr/>
        </p:nvSpPr>
        <p:spPr>
          <a:xfrm>
            <a:off x="8657738" y="4656066"/>
            <a:ext cx="147318" cy="14964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7A75EA25-8198-C045-B896-12893D94EE97}"/>
              </a:ext>
            </a:extLst>
          </p:cNvPr>
          <p:cNvSpPr/>
          <p:nvPr/>
        </p:nvSpPr>
        <p:spPr>
          <a:xfrm>
            <a:off x="8851045" y="4656066"/>
            <a:ext cx="147318" cy="14964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a:extLst>
              <a:ext uri="{FF2B5EF4-FFF2-40B4-BE49-F238E27FC236}">
                <a16:creationId xmlns:a16="http://schemas.microsoft.com/office/drawing/2014/main" id="{B6960AFF-1AE3-6E41-9A9D-0971415789FD}"/>
              </a:ext>
            </a:extLst>
          </p:cNvPr>
          <p:cNvSpPr/>
          <p:nvPr/>
        </p:nvSpPr>
        <p:spPr>
          <a:xfrm>
            <a:off x="8465927" y="5038606"/>
            <a:ext cx="147318" cy="149643"/>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193">
            <a:extLst>
              <a:ext uri="{FF2B5EF4-FFF2-40B4-BE49-F238E27FC236}">
                <a16:creationId xmlns:a16="http://schemas.microsoft.com/office/drawing/2014/main" id="{29825124-843B-D146-84D4-082DE0E13519}"/>
              </a:ext>
            </a:extLst>
          </p:cNvPr>
          <p:cNvSpPr/>
          <p:nvPr/>
        </p:nvSpPr>
        <p:spPr>
          <a:xfrm>
            <a:off x="8413824" y="4991349"/>
            <a:ext cx="618735" cy="2441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C0F00C58-EE17-AD46-92DA-A3B1B4040746}"/>
              </a:ext>
            </a:extLst>
          </p:cNvPr>
          <p:cNvSpPr/>
          <p:nvPr/>
        </p:nvSpPr>
        <p:spPr>
          <a:xfrm>
            <a:off x="8659234" y="5038606"/>
            <a:ext cx="147318" cy="149643"/>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95231D60-AD68-264C-A930-8AF928FD4DA4}"/>
              </a:ext>
            </a:extLst>
          </p:cNvPr>
          <p:cNvSpPr/>
          <p:nvPr/>
        </p:nvSpPr>
        <p:spPr>
          <a:xfrm>
            <a:off x="8852541" y="5038606"/>
            <a:ext cx="147318" cy="149643"/>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ight Brace 51">
            <a:extLst>
              <a:ext uri="{FF2B5EF4-FFF2-40B4-BE49-F238E27FC236}">
                <a16:creationId xmlns:a16="http://schemas.microsoft.com/office/drawing/2014/main" id="{5ABFFA4F-8FE4-BB4A-A555-AF4406C44BA3}"/>
              </a:ext>
            </a:extLst>
          </p:cNvPr>
          <p:cNvSpPr/>
          <p:nvPr/>
        </p:nvSpPr>
        <p:spPr>
          <a:xfrm>
            <a:off x="9124609" y="4200134"/>
            <a:ext cx="353416" cy="103537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6" name="Oval 245">
            <a:extLst>
              <a:ext uri="{FF2B5EF4-FFF2-40B4-BE49-F238E27FC236}">
                <a16:creationId xmlns:a16="http://schemas.microsoft.com/office/drawing/2014/main" id="{03A3E68C-8A72-7C42-9C75-5189A25DE01D}"/>
              </a:ext>
            </a:extLst>
          </p:cNvPr>
          <p:cNvSpPr/>
          <p:nvPr/>
        </p:nvSpPr>
        <p:spPr>
          <a:xfrm>
            <a:off x="2943455" y="3279528"/>
            <a:ext cx="228175" cy="224152"/>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47" name="Rectangle 246">
            <a:extLst>
              <a:ext uri="{FF2B5EF4-FFF2-40B4-BE49-F238E27FC236}">
                <a16:creationId xmlns:a16="http://schemas.microsoft.com/office/drawing/2014/main" id="{C8EB7B3A-9676-D34D-A1C3-A14B20AC15E9}"/>
              </a:ext>
            </a:extLst>
          </p:cNvPr>
          <p:cNvSpPr/>
          <p:nvPr/>
        </p:nvSpPr>
        <p:spPr>
          <a:xfrm>
            <a:off x="2914138" y="3226785"/>
            <a:ext cx="867086" cy="3210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48" name="Oval 247">
            <a:extLst>
              <a:ext uri="{FF2B5EF4-FFF2-40B4-BE49-F238E27FC236}">
                <a16:creationId xmlns:a16="http://schemas.microsoft.com/office/drawing/2014/main" id="{8DA3BBC1-CA8E-704E-987B-07EBEFD117C2}"/>
              </a:ext>
            </a:extLst>
          </p:cNvPr>
          <p:cNvSpPr/>
          <p:nvPr/>
        </p:nvSpPr>
        <p:spPr>
          <a:xfrm>
            <a:off x="3219041" y="3279528"/>
            <a:ext cx="228175" cy="224152"/>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49" name="Oval 248">
            <a:extLst>
              <a:ext uri="{FF2B5EF4-FFF2-40B4-BE49-F238E27FC236}">
                <a16:creationId xmlns:a16="http://schemas.microsoft.com/office/drawing/2014/main" id="{D9A42058-159D-A740-ABB0-435CD52EA650}"/>
              </a:ext>
            </a:extLst>
          </p:cNvPr>
          <p:cNvSpPr/>
          <p:nvPr/>
        </p:nvSpPr>
        <p:spPr>
          <a:xfrm>
            <a:off x="3502247" y="3279528"/>
            <a:ext cx="228175" cy="224152"/>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50" name="Oval 249">
            <a:extLst>
              <a:ext uri="{FF2B5EF4-FFF2-40B4-BE49-F238E27FC236}">
                <a16:creationId xmlns:a16="http://schemas.microsoft.com/office/drawing/2014/main" id="{6B06973B-B9C2-D149-A108-120F55285CD0}"/>
              </a:ext>
            </a:extLst>
          </p:cNvPr>
          <p:cNvSpPr/>
          <p:nvPr/>
        </p:nvSpPr>
        <p:spPr>
          <a:xfrm>
            <a:off x="4159522" y="3264469"/>
            <a:ext cx="228175" cy="224152"/>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51" name="Rectangle 250">
            <a:extLst>
              <a:ext uri="{FF2B5EF4-FFF2-40B4-BE49-F238E27FC236}">
                <a16:creationId xmlns:a16="http://schemas.microsoft.com/office/drawing/2014/main" id="{7806F6CD-59E1-AE4F-9C93-5B50F426EDBC}"/>
              </a:ext>
            </a:extLst>
          </p:cNvPr>
          <p:cNvSpPr/>
          <p:nvPr/>
        </p:nvSpPr>
        <p:spPr>
          <a:xfrm>
            <a:off x="4101835" y="3223676"/>
            <a:ext cx="867086" cy="3210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52" name="Oval 251">
            <a:extLst>
              <a:ext uri="{FF2B5EF4-FFF2-40B4-BE49-F238E27FC236}">
                <a16:creationId xmlns:a16="http://schemas.microsoft.com/office/drawing/2014/main" id="{1C45EF75-A9A0-FB4D-98F5-8820763EC1D7}"/>
              </a:ext>
            </a:extLst>
          </p:cNvPr>
          <p:cNvSpPr/>
          <p:nvPr/>
        </p:nvSpPr>
        <p:spPr>
          <a:xfrm>
            <a:off x="4435108" y="3264469"/>
            <a:ext cx="228175" cy="224152"/>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53" name="Oval 252">
            <a:extLst>
              <a:ext uri="{FF2B5EF4-FFF2-40B4-BE49-F238E27FC236}">
                <a16:creationId xmlns:a16="http://schemas.microsoft.com/office/drawing/2014/main" id="{7B74E596-4BE2-194E-870C-39E54DA7E159}"/>
              </a:ext>
            </a:extLst>
          </p:cNvPr>
          <p:cNvSpPr/>
          <p:nvPr/>
        </p:nvSpPr>
        <p:spPr>
          <a:xfrm>
            <a:off x="4706357" y="3263088"/>
            <a:ext cx="228175" cy="224152"/>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cxnSp>
        <p:nvCxnSpPr>
          <p:cNvPr id="255" name="Curved Connector 254">
            <a:extLst>
              <a:ext uri="{FF2B5EF4-FFF2-40B4-BE49-F238E27FC236}">
                <a16:creationId xmlns:a16="http://schemas.microsoft.com/office/drawing/2014/main" id="{453A0809-618C-AC41-9921-0CE8EAA2352B}"/>
              </a:ext>
            </a:extLst>
          </p:cNvPr>
          <p:cNvCxnSpPr>
            <a:cxnSpLocks/>
            <a:stCxn id="128" idx="3"/>
            <a:endCxn id="122" idx="1"/>
          </p:cNvCxnSpPr>
          <p:nvPr/>
        </p:nvCxnSpPr>
        <p:spPr>
          <a:xfrm>
            <a:off x="7743851" y="3144825"/>
            <a:ext cx="505248" cy="1504274"/>
          </a:xfrm>
          <a:prstGeom prst="curved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65B31F72-E3CE-BE49-8364-D252564AF09E}"/>
              </a:ext>
            </a:extLst>
          </p:cNvPr>
          <p:cNvPicPr>
            <a:picLocks noChangeAspect="1"/>
          </p:cNvPicPr>
          <p:nvPr/>
        </p:nvPicPr>
        <p:blipFill rotWithShape="1">
          <a:blip r:embed="rId2"/>
          <a:srcRect t="2" r="56163" b="11152"/>
          <a:stretch/>
        </p:blipFill>
        <p:spPr>
          <a:xfrm>
            <a:off x="76001" y="2572803"/>
            <a:ext cx="2024948" cy="156315"/>
          </a:xfrm>
          <a:prstGeom prst="rect">
            <a:avLst/>
          </a:prstGeom>
        </p:spPr>
      </p:pic>
      <p:pic>
        <p:nvPicPr>
          <p:cNvPr id="119" name="Picture 118">
            <a:extLst>
              <a:ext uri="{FF2B5EF4-FFF2-40B4-BE49-F238E27FC236}">
                <a16:creationId xmlns:a16="http://schemas.microsoft.com/office/drawing/2014/main" id="{64A2BAC0-CFEE-8E4A-85C0-9585F0665553}"/>
              </a:ext>
            </a:extLst>
          </p:cNvPr>
          <p:cNvPicPr>
            <a:picLocks noChangeAspect="1"/>
          </p:cNvPicPr>
          <p:nvPr/>
        </p:nvPicPr>
        <p:blipFill>
          <a:blip r:embed="rId3"/>
          <a:stretch>
            <a:fillRect/>
          </a:stretch>
        </p:blipFill>
        <p:spPr>
          <a:xfrm>
            <a:off x="85291" y="2729118"/>
            <a:ext cx="2015658" cy="1027986"/>
          </a:xfrm>
          <a:prstGeom prst="rect">
            <a:avLst/>
          </a:prstGeom>
          <a:ln w="6350">
            <a:solidFill>
              <a:schemeClr val="tx1"/>
            </a:solidFill>
          </a:ln>
        </p:spPr>
      </p:pic>
      <p:sp>
        <p:nvSpPr>
          <p:cNvPr id="146" name="TextBox 145">
            <a:extLst>
              <a:ext uri="{FF2B5EF4-FFF2-40B4-BE49-F238E27FC236}">
                <a16:creationId xmlns:a16="http://schemas.microsoft.com/office/drawing/2014/main" id="{0B223F66-435B-214E-B6B5-831011DE69A6}"/>
              </a:ext>
            </a:extLst>
          </p:cNvPr>
          <p:cNvSpPr txBox="1"/>
          <p:nvPr/>
        </p:nvSpPr>
        <p:spPr>
          <a:xfrm>
            <a:off x="8331647" y="3940431"/>
            <a:ext cx="929580" cy="246221"/>
          </a:xfrm>
          <a:prstGeom prst="rect">
            <a:avLst/>
          </a:prstGeom>
          <a:noFill/>
          <a:ln>
            <a:solidFill>
              <a:schemeClr val="bg2">
                <a:lumMod val="50000"/>
              </a:schemeClr>
            </a:solidFill>
            <a:prstDash val="dash"/>
          </a:ln>
        </p:spPr>
        <p:txBody>
          <a:bodyPr wrap="square" lIns="0" tIns="0" rIns="0" bIns="0" rtlCol="0">
            <a:spAutoFit/>
          </a:bodyPr>
          <a:lstStyle/>
          <a:p>
            <a:r>
              <a:rPr lang="en-US" sz="1600" i="1" dirty="0">
                <a:latin typeface="Times New Roman" panose="02020603050405020304" pitchFamily="18" charset="0"/>
                <a:cs typeface="Times New Roman" panose="02020603050405020304" pitchFamily="18" charset="0"/>
              </a:rPr>
              <a:t>“$53,940”</a:t>
            </a:r>
          </a:p>
        </p:txBody>
      </p:sp>
    </p:spTree>
    <p:extLst>
      <p:ext uri="{BB962C8B-B14F-4D97-AF65-F5344CB8AC3E}">
        <p14:creationId xmlns:p14="http://schemas.microsoft.com/office/powerpoint/2010/main" val="1051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429E7B9C-98A5-854C-A1D7-7558ECC47BD3}"/>
              </a:ext>
            </a:extLst>
          </p:cNvPr>
          <p:cNvPicPr>
            <a:picLocks noChangeAspect="1"/>
          </p:cNvPicPr>
          <p:nvPr/>
        </p:nvPicPr>
        <p:blipFill>
          <a:blip r:embed="rId2"/>
          <a:stretch>
            <a:fillRect/>
          </a:stretch>
        </p:blipFill>
        <p:spPr>
          <a:xfrm>
            <a:off x="2774379" y="4408853"/>
            <a:ext cx="1594896" cy="1443001"/>
          </a:xfrm>
          <a:prstGeom prst="rect">
            <a:avLst/>
          </a:prstGeom>
          <a:ln>
            <a:solidFill>
              <a:schemeClr val="tx1"/>
            </a:solidFill>
          </a:ln>
        </p:spPr>
      </p:pic>
      <p:pic>
        <p:nvPicPr>
          <p:cNvPr id="29" name="Picture 28">
            <a:extLst>
              <a:ext uri="{FF2B5EF4-FFF2-40B4-BE49-F238E27FC236}">
                <a16:creationId xmlns:a16="http://schemas.microsoft.com/office/drawing/2014/main" id="{8ADDA459-9DDF-3A45-959E-3EF8663BEE48}"/>
              </a:ext>
            </a:extLst>
          </p:cNvPr>
          <p:cNvPicPr>
            <a:picLocks noChangeAspect="1"/>
          </p:cNvPicPr>
          <p:nvPr/>
        </p:nvPicPr>
        <p:blipFill>
          <a:blip r:embed="rId3"/>
          <a:stretch>
            <a:fillRect/>
          </a:stretch>
        </p:blipFill>
        <p:spPr>
          <a:xfrm>
            <a:off x="7223648" y="4733136"/>
            <a:ext cx="1696873" cy="928204"/>
          </a:xfrm>
          <a:prstGeom prst="rect">
            <a:avLst/>
          </a:prstGeom>
          <a:ln>
            <a:solidFill>
              <a:schemeClr val="tx1"/>
            </a:solidFill>
          </a:ln>
        </p:spPr>
      </p:pic>
      <p:pic>
        <p:nvPicPr>
          <p:cNvPr id="3" name="Picture 2">
            <a:extLst>
              <a:ext uri="{FF2B5EF4-FFF2-40B4-BE49-F238E27FC236}">
                <a16:creationId xmlns:a16="http://schemas.microsoft.com/office/drawing/2014/main" id="{B1980592-DF82-6C47-976C-C8B2E0D2E93D}"/>
              </a:ext>
            </a:extLst>
          </p:cNvPr>
          <p:cNvPicPr>
            <a:picLocks noChangeAspect="1"/>
          </p:cNvPicPr>
          <p:nvPr/>
        </p:nvPicPr>
        <p:blipFill rotWithShape="1">
          <a:blip r:embed="rId4"/>
          <a:srcRect r="5539" b="1613"/>
          <a:stretch/>
        </p:blipFill>
        <p:spPr>
          <a:xfrm>
            <a:off x="2753820" y="4245194"/>
            <a:ext cx="1594896" cy="151615"/>
          </a:xfrm>
          <a:prstGeom prst="rect">
            <a:avLst/>
          </a:prstGeom>
        </p:spPr>
      </p:pic>
      <p:pic>
        <p:nvPicPr>
          <p:cNvPr id="52" name="Picture 51">
            <a:extLst>
              <a:ext uri="{FF2B5EF4-FFF2-40B4-BE49-F238E27FC236}">
                <a16:creationId xmlns:a16="http://schemas.microsoft.com/office/drawing/2014/main" id="{61389EA0-1017-C54D-8B8D-F72CE0773A98}"/>
              </a:ext>
            </a:extLst>
          </p:cNvPr>
          <p:cNvPicPr>
            <a:picLocks noChangeAspect="1"/>
          </p:cNvPicPr>
          <p:nvPr/>
        </p:nvPicPr>
        <p:blipFill>
          <a:blip r:embed="rId4"/>
          <a:stretch>
            <a:fillRect/>
          </a:stretch>
        </p:blipFill>
        <p:spPr>
          <a:xfrm>
            <a:off x="7210850" y="4556558"/>
            <a:ext cx="1707389" cy="155833"/>
          </a:xfrm>
          <a:prstGeom prst="rect">
            <a:avLst/>
          </a:prstGeom>
        </p:spPr>
      </p:pic>
      <p:pic>
        <p:nvPicPr>
          <p:cNvPr id="21" name="Picture 20">
            <a:extLst>
              <a:ext uri="{FF2B5EF4-FFF2-40B4-BE49-F238E27FC236}">
                <a16:creationId xmlns:a16="http://schemas.microsoft.com/office/drawing/2014/main" id="{4165EA77-59BF-7146-A5FE-847E86E1B231}"/>
              </a:ext>
            </a:extLst>
          </p:cNvPr>
          <p:cNvPicPr>
            <a:picLocks noChangeAspect="1"/>
          </p:cNvPicPr>
          <p:nvPr/>
        </p:nvPicPr>
        <p:blipFill rotWithShape="1">
          <a:blip r:embed="rId5"/>
          <a:srcRect t="2" r="56163" b="11152"/>
          <a:stretch/>
        </p:blipFill>
        <p:spPr>
          <a:xfrm>
            <a:off x="4774697" y="4545446"/>
            <a:ext cx="2024948" cy="156315"/>
          </a:xfrm>
          <a:prstGeom prst="rect">
            <a:avLst/>
          </a:prstGeom>
        </p:spPr>
      </p:pic>
      <p:sp>
        <p:nvSpPr>
          <p:cNvPr id="24" name="TextBox 23">
            <a:extLst>
              <a:ext uri="{FF2B5EF4-FFF2-40B4-BE49-F238E27FC236}">
                <a16:creationId xmlns:a16="http://schemas.microsoft.com/office/drawing/2014/main" id="{00E1F671-BDD5-F349-B103-BC1EB2AE23BD}"/>
              </a:ext>
            </a:extLst>
          </p:cNvPr>
          <p:cNvSpPr txBox="1"/>
          <p:nvPr/>
        </p:nvSpPr>
        <p:spPr>
          <a:xfrm>
            <a:off x="3934506" y="5802679"/>
            <a:ext cx="5003341"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Train on University Websites</a:t>
            </a:r>
          </a:p>
        </p:txBody>
      </p:sp>
      <p:sp>
        <p:nvSpPr>
          <p:cNvPr id="27" name="Rectangle 26">
            <a:extLst>
              <a:ext uri="{FF2B5EF4-FFF2-40B4-BE49-F238E27FC236}">
                <a16:creationId xmlns:a16="http://schemas.microsoft.com/office/drawing/2014/main" id="{EAA3A08F-9067-074C-88EA-3A343CAB3AA0}"/>
              </a:ext>
            </a:extLst>
          </p:cNvPr>
          <p:cNvSpPr/>
          <p:nvPr/>
        </p:nvSpPr>
        <p:spPr>
          <a:xfrm>
            <a:off x="2656751" y="4245194"/>
            <a:ext cx="6341732" cy="1969975"/>
          </a:xfrm>
          <a:prstGeom prst="rect">
            <a:avLst/>
          </a:prstGeom>
          <a:noFill/>
          <a:ln>
            <a:solidFill>
              <a:schemeClr val="bg2">
                <a:lumMod val="9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6FD507C6-1FDA-8F4F-9D04-FF40ACDB1F95}"/>
              </a:ext>
            </a:extLst>
          </p:cNvPr>
          <p:cNvPicPr>
            <a:picLocks noChangeAspect="1"/>
          </p:cNvPicPr>
          <p:nvPr/>
        </p:nvPicPr>
        <p:blipFill>
          <a:blip r:embed="rId6"/>
          <a:stretch>
            <a:fillRect/>
          </a:stretch>
        </p:blipFill>
        <p:spPr>
          <a:xfrm>
            <a:off x="4783987" y="4701761"/>
            <a:ext cx="2015658" cy="1027986"/>
          </a:xfrm>
          <a:prstGeom prst="rect">
            <a:avLst/>
          </a:prstGeom>
          <a:ln w="6350">
            <a:solidFill>
              <a:schemeClr val="tx1"/>
            </a:solidFill>
          </a:ln>
        </p:spPr>
      </p:pic>
    </p:spTree>
    <p:extLst>
      <p:ext uri="{BB962C8B-B14F-4D97-AF65-F5344CB8AC3E}">
        <p14:creationId xmlns:p14="http://schemas.microsoft.com/office/powerpoint/2010/main" val="38689106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4CEBD8D0-0A62-AF40-A8D0-C64DFABE71C1}"/>
              </a:ext>
            </a:extLst>
          </p:cNvPr>
          <p:cNvSpPr/>
          <p:nvPr/>
        </p:nvSpPr>
        <p:spPr>
          <a:xfrm>
            <a:off x="2291175" y="925543"/>
            <a:ext cx="5670986" cy="4439996"/>
          </a:xfrm>
          <a:prstGeom prst="roundRect">
            <a:avLst/>
          </a:prstGeom>
          <a:solidFill>
            <a:schemeClr val="bg1"/>
          </a:solidFill>
          <a:ln w="12700">
            <a:solidFill>
              <a:schemeClr val="bg2">
                <a:lumMod val="9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B27E5B6-A438-614B-A753-D4BE5B8B35B8}"/>
              </a:ext>
            </a:extLst>
          </p:cNvPr>
          <p:cNvSpPr/>
          <p:nvPr/>
        </p:nvSpPr>
        <p:spPr>
          <a:xfrm>
            <a:off x="2840894" y="1154054"/>
            <a:ext cx="2236806" cy="152656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86AF10D-BCF0-F44E-956F-05FF73FD9A32}"/>
              </a:ext>
            </a:extLst>
          </p:cNvPr>
          <p:cNvSpPr/>
          <p:nvPr/>
        </p:nvSpPr>
        <p:spPr>
          <a:xfrm>
            <a:off x="3852023" y="1369205"/>
            <a:ext cx="203543" cy="168272"/>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D2994DA-0644-5349-AC71-4E999F57712E}"/>
              </a:ext>
            </a:extLst>
          </p:cNvPr>
          <p:cNvSpPr/>
          <p:nvPr/>
        </p:nvSpPr>
        <p:spPr>
          <a:xfrm>
            <a:off x="3388183" y="1708566"/>
            <a:ext cx="203543" cy="168272"/>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3F9C7C16-CC9F-DB42-89E0-A281AB8C7C45}"/>
              </a:ext>
            </a:extLst>
          </p:cNvPr>
          <p:cNvSpPr/>
          <p:nvPr/>
        </p:nvSpPr>
        <p:spPr>
          <a:xfrm>
            <a:off x="4248876" y="1708637"/>
            <a:ext cx="203543" cy="168272"/>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A1FFAD6-40E3-8448-AB3C-886378BDEC60}"/>
              </a:ext>
            </a:extLst>
          </p:cNvPr>
          <p:cNvSpPr/>
          <p:nvPr/>
        </p:nvSpPr>
        <p:spPr>
          <a:xfrm>
            <a:off x="3390475" y="2125434"/>
            <a:ext cx="203543" cy="168272"/>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E12DBFBB-D5C3-B645-A8D8-75DF9F8D6BD0}"/>
              </a:ext>
            </a:extLst>
          </p:cNvPr>
          <p:cNvSpPr/>
          <p:nvPr/>
        </p:nvSpPr>
        <p:spPr>
          <a:xfrm>
            <a:off x="4245370" y="2125434"/>
            <a:ext cx="203543" cy="168272"/>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Curved Connector 11">
            <a:extLst>
              <a:ext uri="{FF2B5EF4-FFF2-40B4-BE49-F238E27FC236}">
                <a16:creationId xmlns:a16="http://schemas.microsoft.com/office/drawing/2014/main" id="{55D961FB-7771-F749-9237-5C37DACE1FF0}"/>
              </a:ext>
            </a:extLst>
          </p:cNvPr>
          <p:cNvCxnSpPr>
            <a:cxnSpLocks/>
            <a:stCxn id="8" idx="6"/>
            <a:endCxn id="9" idx="2"/>
          </p:cNvCxnSpPr>
          <p:nvPr/>
        </p:nvCxnSpPr>
        <p:spPr>
          <a:xfrm>
            <a:off x="3591726" y="1792702"/>
            <a:ext cx="657150" cy="71"/>
          </a:xfrm>
          <a:prstGeom prst="curvedConnector3">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31339BA-7F41-8041-96CB-E7374285654A}"/>
              </a:ext>
            </a:extLst>
          </p:cNvPr>
          <p:cNvCxnSpPr>
            <a:stCxn id="10" idx="6"/>
            <a:endCxn id="11" idx="2"/>
          </p:cNvCxnSpPr>
          <p:nvPr/>
        </p:nvCxnSpPr>
        <p:spPr>
          <a:xfrm>
            <a:off x="3594018" y="2209570"/>
            <a:ext cx="651352" cy="0"/>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C301BA0-FDAB-C244-A388-2F107D8AFE2F}"/>
              </a:ext>
            </a:extLst>
          </p:cNvPr>
          <p:cNvCxnSpPr>
            <a:stCxn id="8" idx="4"/>
            <a:endCxn id="10" idx="0"/>
          </p:cNvCxnSpPr>
          <p:nvPr/>
        </p:nvCxnSpPr>
        <p:spPr>
          <a:xfrm>
            <a:off x="3489955" y="1876838"/>
            <a:ext cx="2292" cy="248596"/>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6D89BB4-C003-AE47-A591-515A0DB06100}"/>
              </a:ext>
            </a:extLst>
          </p:cNvPr>
          <p:cNvCxnSpPr>
            <a:cxnSpLocks/>
            <a:stCxn id="9" idx="4"/>
            <a:endCxn id="11" idx="0"/>
          </p:cNvCxnSpPr>
          <p:nvPr/>
        </p:nvCxnSpPr>
        <p:spPr>
          <a:xfrm flipH="1">
            <a:off x="4347142" y="1876909"/>
            <a:ext cx="3506" cy="248525"/>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6" name="Curved Connector 15">
            <a:extLst>
              <a:ext uri="{FF2B5EF4-FFF2-40B4-BE49-F238E27FC236}">
                <a16:creationId xmlns:a16="http://schemas.microsoft.com/office/drawing/2014/main" id="{843735E9-0FB2-B94E-86B5-4E94DDE145A9}"/>
              </a:ext>
            </a:extLst>
          </p:cNvPr>
          <p:cNvCxnSpPr>
            <a:cxnSpLocks/>
            <a:stCxn id="7" idx="2"/>
            <a:endCxn id="8" idx="0"/>
          </p:cNvCxnSpPr>
          <p:nvPr/>
        </p:nvCxnSpPr>
        <p:spPr>
          <a:xfrm rot="10800000" flipV="1">
            <a:off x="3489955" y="1453340"/>
            <a:ext cx="362068" cy="255225"/>
          </a:xfrm>
          <a:prstGeom prst="curvedConnector2">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7" name="Curved Connector 16">
            <a:extLst>
              <a:ext uri="{FF2B5EF4-FFF2-40B4-BE49-F238E27FC236}">
                <a16:creationId xmlns:a16="http://schemas.microsoft.com/office/drawing/2014/main" id="{804A0495-101E-2142-AA25-5A6E335A65C9}"/>
              </a:ext>
            </a:extLst>
          </p:cNvPr>
          <p:cNvCxnSpPr>
            <a:cxnSpLocks/>
            <a:stCxn id="7" idx="6"/>
            <a:endCxn id="9" idx="0"/>
          </p:cNvCxnSpPr>
          <p:nvPr/>
        </p:nvCxnSpPr>
        <p:spPr>
          <a:xfrm>
            <a:off x="4055566" y="1453341"/>
            <a:ext cx="295082" cy="255296"/>
          </a:xfrm>
          <a:prstGeom prst="curvedConnector2">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18" name="Rounded Rectangle 17">
            <a:extLst>
              <a:ext uri="{FF2B5EF4-FFF2-40B4-BE49-F238E27FC236}">
                <a16:creationId xmlns:a16="http://schemas.microsoft.com/office/drawing/2014/main" id="{983ABF67-2CF7-6440-A9AF-C948166ED919}"/>
              </a:ext>
            </a:extLst>
          </p:cNvPr>
          <p:cNvSpPr/>
          <p:nvPr/>
        </p:nvSpPr>
        <p:spPr>
          <a:xfrm>
            <a:off x="2727079" y="1143963"/>
            <a:ext cx="2396610" cy="1903448"/>
          </a:xfrm>
          <a:prstGeom prst="round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229BCE2E-863F-DE42-8506-13525BE99AFE}"/>
              </a:ext>
            </a:extLst>
          </p:cNvPr>
          <p:cNvSpPr txBox="1"/>
          <p:nvPr/>
        </p:nvSpPr>
        <p:spPr>
          <a:xfrm>
            <a:off x="3502247" y="1131139"/>
            <a:ext cx="1410553" cy="261610"/>
          </a:xfrm>
          <a:prstGeom prst="rect">
            <a:avLst/>
          </a:prstGeom>
          <a:noFill/>
        </p:spPr>
        <p:txBody>
          <a:bodyPr wrap="square" rtlCol="0">
            <a:spAutoFit/>
          </a:bodyPr>
          <a:lstStyle/>
          <a:p>
            <a:r>
              <a:rPr lang="en-US" sz="1100" i="1" dirty="0">
                <a:latin typeface="Times New Roman" panose="02020603050405020304" pitchFamily="18" charset="0"/>
                <a:cs typeface="Times New Roman" panose="02020603050405020304" pitchFamily="18" charset="0"/>
              </a:rPr>
              <a:t>Smith College</a:t>
            </a:r>
          </a:p>
        </p:txBody>
      </p:sp>
      <p:sp>
        <p:nvSpPr>
          <p:cNvPr id="20" name="TextBox 19">
            <a:extLst>
              <a:ext uri="{FF2B5EF4-FFF2-40B4-BE49-F238E27FC236}">
                <a16:creationId xmlns:a16="http://schemas.microsoft.com/office/drawing/2014/main" id="{084E19CD-29BB-234C-81EA-C220166542D4}"/>
              </a:ext>
            </a:extLst>
          </p:cNvPr>
          <p:cNvSpPr txBox="1"/>
          <p:nvPr/>
        </p:nvSpPr>
        <p:spPr>
          <a:xfrm>
            <a:off x="3128151" y="2205759"/>
            <a:ext cx="867688" cy="430887"/>
          </a:xfrm>
          <a:prstGeom prst="rect">
            <a:avLst/>
          </a:prstGeom>
          <a:noFill/>
        </p:spPr>
        <p:txBody>
          <a:bodyPr wrap="square" rtlCol="0">
            <a:spAutoFit/>
          </a:bodyPr>
          <a:lstStyle/>
          <a:p>
            <a:pPr algn="ctr"/>
            <a:r>
              <a:rPr lang="en-US" sz="1100" i="1" dirty="0">
                <a:latin typeface="Times New Roman" panose="02020603050405020304" pitchFamily="18" charset="0"/>
                <a:cs typeface="Times New Roman" panose="02020603050405020304" pitchFamily="18" charset="0"/>
              </a:rPr>
              <a:t>Acceptance Rate</a:t>
            </a:r>
          </a:p>
        </p:txBody>
      </p:sp>
      <p:sp>
        <p:nvSpPr>
          <p:cNvPr id="21" name="TextBox 20">
            <a:extLst>
              <a:ext uri="{FF2B5EF4-FFF2-40B4-BE49-F238E27FC236}">
                <a16:creationId xmlns:a16="http://schemas.microsoft.com/office/drawing/2014/main" id="{12CE432E-12C1-6544-827E-5AEB79695DB8}"/>
              </a:ext>
            </a:extLst>
          </p:cNvPr>
          <p:cNvSpPr txBox="1"/>
          <p:nvPr/>
        </p:nvSpPr>
        <p:spPr>
          <a:xfrm>
            <a:off x="2955471" y="1610081"/>
            <a:ext cx="672116" cy="292388"/>
          </a:xfrm>
          <a:prstGeom prst="rect">
            <a:avLst/>
          </a:prstGeom>
          <a:noFill/>
        </p:spPr>
        <p:txBody>
          <a:bodyPr wrap="square" rtlCol="0">
            <a:spAutoFit/>
          </a:bodyPr>
          <a:lstStyle/>
          <a:p>
            <a:r>
              <a:rPr lang="en-US" sz="1300" i="1" dirty="0">
                <a:latin typeface="Times New Roman" panose="02020603050405020304" pitchFamily="18" charset="0"/>
                <a:cs typeface="Times New Roman" panose="02020603050405020304" pitchFamily="18" charset="0"/>
              </a:rPr>
              <a:t>30%</a:t>
            </a:r>
          </a:p>
        </p:txBody>
      </p:sp>
      <p:sp>
        <p:nvSpPr>
          <p:cNvPr id="26" name="Rounded Rectangle 25">
            <a:extLst>
              <a:ext uri="{FF2B5EF4-FFF2-40B4-BE49-F238E27FC236}">
                <a16:creationId xmlns:a16="http://schemas.microsoft.com/office/drawing/2014/main" id="{E7247AEE-9842-7B4B-8DB1-6A467263EFD2}"/>
              </a:ext>
            </a:extLst>
          </p:cNvPr>
          <p:cNvSpPr/>
          <p:nvPr/>
        </p:nvSpPr>
        <p:spPr>
          <a:xfrm>
            <a:off x="2779427" y="3889109"/>
            <a:ext cx="407226" cy="316885"/>
          </a:xfrm>
          <a:prstGeom prst="roundRect">
            <a:avLst/>
          </a:prstGeom>
          <a:solidFill>
            <a:schemeClr val="bg2"/>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a:t>
            </a:r>
            <a:r>
              <a:rPr lang="en-US" sz="1200" baseline="-25000" dirty="0">
                <a:solidFill>
                  <a:schemeClr val="tx1"/>
                </a:solidFill>
              </a:rPr>
              <a:t>1</a:t>
            </a:r>
          </a:p>
        </p:txBody>
      </p:sp>
      <p:sp>
        <p:nvSpPr>
          <p:cNvPr id="27" name="Rounded Rectangle 26">
            <a:extLst>
              <a:ext uri="{FF2B5EF4-FFF2-40B4-BE49-F238E27FC236}">
                <a16:creationId xmlns:a16="http://schemas.microsoft.com/office/drawing/2014/main" id="{105F37FD-98EE-7749-94CB-54BAF7E5AC4E}"/>
              </a:ext>
            </a:extLst>
          </p:cNvPr>
          <p:cNvSpPr/>
          <p:nvPr/>
        </p:nvSpPr>
        <p:spPr>
          <a:xfrm>
            <a:off x="3606397" y="3922147"/>
            <a:ext cx="407226" cy="316885"/>
          </a:xfrm>
          <a:prstGeom prst="roundRect">
            <a:avLst/>
          </a:prstGeom>
          <a:solidFill>
            <a:schemeClr val="bg2"/>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a:t>
            </a:r>
            <a:r>
              <a:rPr lang="en-US" sz="1200" baseline="-25000" dirty="0">
                <a:solidFill>
                  <a:schemeClr val="tx1"/>
                </a:solidFill>
              </a:rPr>
              <a:t>2</a:t>
            </a:r>
          </a:p>
        </p:txBody>
      </p:sp>
      <p:sp>
        <p:nvSpPr>
          <p:cNvPr id="28" name="Rounded Rectangle 27">
            <a:extLst>
              <a:ext uri="{FF2B5EF4-FFF2-40B4-BE49-F238E27FC236}">
                <a16:creationId xmlns:a16="http://schemas.microsoft.com/office/drawing/2014/main" id="{125D939A-752E-5647-A344-A40253C5F595}"/>
              </a:ext>
            </a:extLst>
          </p:cNvPr>
          <p:cNvSpPr/>
          <p:nvPr/>
        </p:nvSpPr>
        <p:spPr>
          <a:xfrm>
            <a:off x="4444541" y="3883249"/>
            <a:ext cx="407226" cy="316885"/>
          </a:xfrm>
          <a:prstGeom prst="roundRect">
            <a:avLst/>
          </a:prstGeom>
          <a:solidFill>
            <a:schemeClr val="bg2"/>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t</a:t>
            </a:r>
            <a:r>
              <a:rPr lang="en-US" sz="1200" baseline="-25000" dirty="0" err="1">
                <a:solidFill>
                  <a:schemeClr val="tx1"/>
                </a:solidFill>
              </a:rPr>
              <a:t>n</a:t>
            </a:r>
            <a:endParaRPr lang="en-US" sz="1200" baseline="-25000" dirty="0">
              <a:solidFill>
                <a:schemeClr val="tx1"/>
              </a:solidFill>
            </a:endParaRPr>
          </a:p>
        </p:txBody>
      </p:sp>
      <p:sp>
        <p:nvSpPr>
          <p:cNvPr id="29" name="TextBox 28">
            <a:extLst>
              <a:ext uri="{FF2B5EF4-FFF2-40B4-BE49-F238E27FC236}">
                <a16:creationId xmlns:a16="http://schemas.microsoft.com/office/drawing/2014/main" id="{2BBF519B-F782-F440-AFAF-45875D8724BC}"/>
              </a:ext>
            </a:extLst>
          </p:cNvPr>
          <p:cNvSpPr txBox="1"/>
          <p:nvPr/>
        </p:nvSpPr>
        <p:spPr>
          <a:xfrm>
            <a:off x="4132474" y="3805384"/>
            <a:ext cx="436349" cy="369332"/>
          </a:xfrm>
          <a:prstGeom prst="rect">
            <a:avLst/>
          </a:prstGeom>
          <a:noFill/>
        </p:spPr>
        <p:txBody>
          <a:bodyPr wrap="square" rtlCol="0">
            <a:spAutoFit/>
          </a:bodyPr>
          <a:lstStyle/>
          <a:p>
            <a:r>
              <a:rPr lang="en-US" dirty="0"/>
              <a:t>…</a:t>
            </a:r>
          </a:p>
        </p:txBody>
      </p:sp>
      <p:sp>
        <p:nvSpPr>
          <p:cNvPr id="34" name="TextBox 33">
            <a:extLst>
              <a:ext uri="{FF2B5EF4-FFF2-40B4-BE49-F238E27FC236}">
                <a16:creationId xmlns:a16="http://schemas.microsoft.com/office/drawing/2014/main" id="{3418C694-276F-1E47-A1FD-EF94A13EECAD}"/>
              </a:ext>
            </a:extLst>
          </p:cNvPr>
          <p:cNvSpPr txBox="1"/>
          <p:nvPr/>
        </p:nvSpPr>
        <p:spPr>
          <a:xfrm>
            <a:off x="2670678" y="4179147"/>
            <a:ext cx="1198915" cy="584775"/>
          </a:xfrm>
          <a:prstGeom prst="rect">
            <a:avLst/>
          </a:prstGeom>
          <a:noFill/>
        </p:spPr>
        <p:txBody>
          <a:bodyPr wrap="square" rtlCol="0">
            <a:spAutoFit/>
          </a:bodyPr>
          <a:lstStyle/>
          <a:p>
            <a:r>
              <a:rPr lang="en-US" sz="1600" i="1" dirty="0"/>
              <a:t>“Smith College”</a:t>
            </a:r>
          </a:p>
        </p:txBody>
      </p:sp>
      <p:sp>
        <p:nvSpPr>
          <p:cNvPr id="35" name="TextBox 34">
            <a:extLst>
              <a:ext uri="{FF2B5EF4-FFF2-40B4-BE49-F238E27FC236}">
                <a16:creationId xmlns:a16="http://schemas.microsoft.com/office/drawing/2014/main" id="{5B74CF23-012A-C74B-86FE-D861A6FB267A}"/>
              </a:ext>
            </a:extLst>
          </p:cNvPr>
          <p:cNvSpPr txBox="1"/>
          <p:nvPr/>
        </p:nvSpPr>
        <p:spPr>
          <a:xfrm>
            <a:off x="3489380" y="4204997"/>
            <a:ext cx="818033" cy="338554"/>
          </a:xfrm>
          <a:prstGeom prst="rect">
            <a:avLst/>
          </a:prstGeom>
          <a:noFill/>
        </p:spPr>
        <p:txBody>
          <a:bodyPr wrap="square" rtlCol="0">
            <a:spAutoFit/>
          </a:bodyPr>
          <a:lstStyle/>
          <a:p>
            <a:r>
              <a:rPr lang="en-US" sz="1600" i="1" dirty="0"/>
              <a:t>“30%”</a:t>
            </a:r>
          </a:p>
        </p:txBody>
      </p:sp>
      <p:sp>
        <p:nvSpPr>
          <p:cNvPr id="36" name="TextBox 35">
            <a:extLst>
              <a:ext uri="{FF2B5EF4-FFF2-40B4-BE49-F238E27FC236}">
                <a16:creationId xmlns:a16="http://schemas.microsoft.com/office/drawing/2014/main" id="{36A28317-DD8D-1D41-81C4-BD69DF551BD4}"/>
              </a:ext>
            </a:extLst>
          </p:cNvPr>
          <p:cNvSpPr txBox="1"/>
          <p:nvPr/>
        </p:nvSpPr>
        <p:spPr>
          <a:xfrm>
            <a:off x="3078542" y="3492126"/>
            <a:ext cx="969250"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Visual</a:t>
            </a:r>
          </a:p>
        </p:txBody>
      </p:sp>
      <p:sp>
        <p:nvSpPr>
          <p:cNvPr id="37" name="TextBox 36">
            <a:extLst>
              <a:ext uri="{FF2B5EF4-FFF2-40B4-BE49-F238E27FC236}">
                <a16:creationId xmlns:a16="http://schemas.microsoft.com/office/drawing/2014/main" id="{BB9D99B2-FB35-2D45-BDFE-4C75921A9151}"/>
              </a:ext>
            </a:extLst>
          </p:cNvPr>
          <p:cNvSpPr txBox="1"/>
          <p:nvPr/>
        </p:nvSpPr>
        <p:spPr>
          <a:xfrm>
            <a:off x="4112887" y="3478415"/>
            <a:ext cx="969250"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Textual</a:t>
            </a:r>
          </a:p>
        </p:txBody>
      </p:sp>
      <p:cxnSp>
        <p:nvCxnSpPr>
          <p:cNvPr id="38" name="Straight Arrow Connector 37">
            <a:extLst>
              <a:ext uri="{FF2B5EF4-FFF2-40B4-BE49-F238E27FC236}">
                <a16:creationId xmlns:a16="http://schemas.microsoft.com/office/drawing/2014/main" id="{0AECFF5D-E4F3-0F45-B545-711B6867F3F6}"/>
              </a:ext>
            </a:extLst>
          </p:cNvPr>
          <p:cNvCxnSpPr>
            <a:cxnSpLocks/>
          </p:cNvCxnSpPr>
          <p:nvPr/>
        </p:nvCxnSpPr>
        <p:spPr>
          <a:xfrm flipV="1">
            <a:off x="2987974" y="3556423"/>
            <a:ext cx="88234" cy="337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5FFEFEA-184D-D34B-88BD-3DE3D4C41D3B}"/>
              </a:ext>
            </a:extLst>
          </p:cNvPr>
          <p:cNvCxnSpPr>
            <a:cxnSpLocks/>
            <a:stCxn id="26" idx="0"/>
            <a:endCxn id="37" idx="1"/>
          </p:cNvCxnSpPr>
          <p:nvPr/>
        </p:nvCxnSpPr>
        <p:spPr>
          <a:xfrm flipV="1">
            <a:off x="2983040" y="3647692"/>
            <a:ext cx="1129847" cy="241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ounded Rectangle 39">
            <a:extLst>
              <a:ext uri="{FF2B5EF4-FFF2-40B4-BE49-F238E27FC236}">
                <a16:creationId xmlns:a16="http://schemas.microsoft.com/office/drawing/2014/main" id="{912559EB-EF90-F144-A76A-E599A14B8421}"/>
              </a:ext>
            </a:extLst>
          </p:cNvPr>
          <p:cNvSpPr/>
          <p:nvPr/>
        </p:nvSpPr>
        <p:spPr>
          <a:xfrm>
            <a:off x="2670679" y="3188836"/>
            <a:ext cx="2458286" cy="1777187"/>
          </a:xfrm>
          <a:prstGeom prst="round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BB9C0911-2DB4-1A49-9264-12A4DBBEB375}"/>
              </a:ext>
            </a:extLst>
          </p:cNvPr>
          <p:cNvSpPr txBox="1"/>
          <p:nvPr/>
        </p:nvSpPr>
        <p:spPr>
          <a:xfrm>
            <a:off x="3030427" y="4616279"/>
            <a:ext cx="2029888"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Text field features</a:t>
            </a:r>
          </a:p>
        </p:txBody>
      </p:sp>
      <p:sp>
        <p:nvSpPr>
          <p:cNvPr id="42" name="Rounded Rectangle 41">
            <a:extLst>
              <a:ext uri="{FF2B5EF4-FFF2-40B4-BE49-F238E27FC236}">
                <a16:creationId xmlns:a16="http://schemas.microsoft.com/office/drawing/2014/main" id="{1FEEB431-05AA-A44F-8F69-B406F3EAB20D}"/>
              </a:ext>
            </a:extLst>
          </p:cNvPr>
          <p:cNvSpPr/>
          <p:nvPr/>
        </p:nvSpPr>
        <p:spPr>
          <a:xfrm>
            <a:off x="5273485" y="2473620"/>
            <a:ext cx="1433687" cy="1329813"/>
          </a:xfrm>
          <a:prstGeom prst="roundRect">
            <a:avLst/>
          </a:prstGeom>
          <a:solidFill>
            <a:schemeClr val="accent4">
              <a:lumMod val="40000"/>
              <a:lumOff val="60000"/>
              <a:alpha val="71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Graph Attention Network</a:t>
            </a:r>
          </a:p>
        </p:txBody>
      </p:sp>
      <p:sp>
        <p:nvSpPr>
          <p:cNvPr id="62" name="TextBox 61">
            <a:extLst>
              <a:ext uri="{FF2B5EF4-FFF2-40B4-BE49-F238E27FC236}">
                <a16:creationId xmlns:a16="http://schemas.microsoft.com/office/drawing/2014/main" id="{E798FBBA-31C1-054D-A6D3-8CE8615EBB75}"/>
              </a:ext>
            </a:extLst>
          </p:cNvPr>
          <p:cNvSpPr txBox="1"/>
          <p:nvPr/>
        </p:nvSpPr>
        <p:spPr>
          <a:xfrm>
            <a:off x="3890011" y="4903874"/>
            <a:ext cx="3128963"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Web Page Encoder</a:t>
            </a:r>
          </a:p>
        </p:txBody>
      </p:sp>
      <p:sp>
        <p:nvSpPr>
          <p:cNvPr id="64" name="TextBox 63">
            <a:extLst>
              <a:ext uri="{FF2B5EF4-FFF2-40B4-BE49-F238E27FC236}">
                <a16:creationId xmlns:a16="http://schemas.microsoft.com/office/drawing/2014/main" id="{7E9724D3-9581-0048-A9C7-D678EAEF5F09}"/>
              </a:ext>
            </a:extLst>
          </p:cNvPr>
          <p:cNvSpPr txBox="1"/>
          <p:nvPr/>
        </p:nvSpPr>
        <p:spPr>
          <a:xfrm>
            <a:off x="3011224" y="2645965"/>
            <a:ext cx="2117066"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Page layout graph</a:t>
            </a:r>
          </a:p>
        </p:txBody>
      </p:sp>
      <p:cxnSp>
        <p:nvCxnSpPr>
          <p:cNvPr id="66" name="Curved Connector 65">
            <a:extLst>
              <a:ext uri="{FF2B5EF4-FFF2-40B4-BE49-F238E27FC236}">
                <a16:creationId xmlns:a16="http://schemas.microsoft.com/office/drawing/2014/main" id="{D8C290F6-8212-B947-A0B7-C321E80924C3}"/>
              </a:ext>
            </a:extLst>
          </p:cNvPr>
          <p:cNvCxnSpPr>
            <a:cxnSpLocks/>
          </p:cNvCxnSpPr>
          <p:nvPr/>
        </p:nvCxnSpPr>
        <p:spPr>
          <a:xfrm flipV="1">
            <a:off x="1918107" y="2108383"/>
            <a:ext cx="804371" cy="1105873"/>
          </a:xfrm>
          <a:prstGeom prst="curved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a:extLst>
              <a:ext uri="{FF2B5EF4-FFF2-40B4-BE49-F238E27FC236}">
                <a16:creationId xmlns:a16="http://schemas.microsoft.com/office/drawing/2014/main" id="{508A9CBF-E222-5947-AF70-93299FADCEE5}"/>
              </a:ext>
            </a:extLst>
          </p:cNvPr>
          <p:cNvCxnSpPr>
            <a:cxnSpLocks/>
          </p:cNvCxnSpPr>
          <p:nvPr/>
        </p:nvCxnSpPr>
        <p:spPr>
          <a:xfrm>
            <a:off x="1918107" y="3214256"/>
            <a:ext cx="752571" cy="936783"/>
          </a:xfrm>
          <a:prstGeom prst="curved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82A4DB9-AD6B-AF42-A815-B9CA7AFDE340}"/>
              </a:ext>
            </a:extLst>
          </p:cNvPr>
          <p:cNvSpPr txBox="1"/>
          <p:nvPr/>
        </p:nvSpPr>
        <p:spPr>
          <a:xfrm>
            <a:off x="4215475" y="4176132"/>
            <a:ext cx="947416" cy="338554"/>
          </a:xfrm>
          <a:prstGeom prst="rect">
            <a:avLst/>
          </a:prstGeom>
          <a:noFill/>
        </p:spPr>
        <p:txBody>
          <a:bodyPr wrap="square" rtlCol="0">
            <a:spAutoFit/>
          </a:bodyPr>
          <a:lstStyle/>
          <a:p>
            <a:r>
              <a:rPr lang="en-US" sz="1600" i="1" dirty="0"/>
              <a:t>“Tuition”</a:t>
            </a:r>
          </a:p>
        </p:txBody>
      </p:sp>
      <p:cxnSp>
        <p:nvCxnSpPr>
          <p:cNvPr id="49" name="Curved Connector 48">
            <a:extLst>
              <a:ext uri="{FF2B5EF4-FFF2-40B4-BE49-F238E27FC236}">
                <a16:creationId xmlns:a16="http://schemas.microsoft.com/office/drawing/2014/main" id="{D37934C6-C110-0B44-99BA-5909F7DFDD06}"/>
              </a:ext>
            </a:extLst>
          </p:cNvPr>
          <p:cNvCxnSpPr>
            <a:cxnSpLocks/>
            <a:stCxn id="40" idx="3"/>
            <a:endCxn id="42" idx="2"/>
          </p:cNvCxnSpPr>
          <p:nvPr/>
        </p:nvCxnSpPr>
        <p:spPr>
          <a:xfrm flipV="1">
            <a:off x="5128965" y="3803433"/>
            <a:ext cx="861364" cy="273997"/>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3" name="Curved Connector 52">
            <a:extLst>
              <a:ext uri="{FF2B5EF4-FFF2-40B4-BE49-F238E27FC236}">
                <a16:creationId xmlns:a16="http://schemas.microsoft.com/office/drawing/2014/main" id="{5D773609-4192-6642-B2D4-074B65F1BAF0}"/>
              </a:ext>
            </a:extLst>
          </p:cNvPr>
          <p:cNvCxnSpPr>
            <a:cxnSpLocks/>
            <a:stCxn id="18" idx="3"/>
            <a:endCxn id="42" idx="0"/>
          </p:cNvCxnSpPr>
          <p:nvPr/>
        </p:nvCxnSpPr>
        <p:spPr>
          <a:xfrm>
            <a:off x="5123689" y="2095687"/>
            <a:ext cx="866640" cy="377933"/>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5" name="TextBox 124">
            <a:extLst>
              <a:ext uri="{FF2B5EF4-FFF2-40B4-BE49-F238E27FC236}">
                <a16:creationId xmlns:a16="http://schemas.microsoft.com/office/drawing/2014/main" id="{1B2BD8A1-CC58-BF4E-B44B-9D2831388F2A}"/>
              </a:ext>
            </a:extLst>
          </p:cNvPr>
          <p:cNvSpPr txBox="1"/>
          <p:nvPr/>
        </p:nvSpPr>
        <p:spPr>
          <a:xfrm>
            <a:off x="4033716" y="2238571"/>
            <a:ext cx="1410553" cy="307777"/>
          </a:xfrm>
          <a:prstGeom prst="rect">
            <a:avLst/>
          </a:prstGeom>
          <a:noFill/>
        </p:spPr>
        <p:txBody>
          <a:bodyPr wrap="square" rtlCol="0">
            <a:spAutoFit/>
          </a:bodyPr>
          <a:lstStyle/>
          <a:p>
            <a:r>
              <a:rPr lang="en-US" sz="1400" i="1" dirty="0">
                <a:latin typeface="Times New Roman" panose="02020603050405020304" pitchFamily="18" charset="0"/>
                <a:cs typeface="Times New Roman" panose="02020603050405020304" pitchFamily="18" charset="0"/>
              </a:rPr>
              <a:t>Tuition</a:t>
            </a:r>
          </a:p>
        </p:txBody>
      </p:sp>
      <p:sp>
        <p:nvSpPr>
          <p:cNvPr id="126" name="TextBox 125">
            <a:extLst>
              <a:ext uri="{FF2B5EF4-FFF2-40B4-BE49-F238E27FC236}">
                <a16:creationId xmlns:a16="http://schemas.microsoft.com/office/drawing/2014/main" id="{119D5E50-7D3D-8B4B-B080-F7A6838156D8}"/>
              </a:ext>
            </a:extLst>
          </p:cNvPr>
          <p:cNvSpPr txBox="1"/>
          <p:nvPr/>
        </p:nvSpPr>
        <p:spPr>
          <a:xfrm>
            <a:off x="4413427" y="1653633"/>
            <a:ext cx="868380" cy="292388"/>
          </a:xfrm>
          <a:prstGeom prst="rect">
            <a:avLst/>
          </a:prstGeom>
          <a:noFill/>
        </p:spPr>
        <p:txBody>
          <a:bodyPr wrap="square" rtlCol="0">
            <a:spAutoFit/>
          </a:bodyPr>
          <a:lstStyle/>
          <a:p>
            <a:r>
              <a:rPr lang="en-US" sz="1300" i="1" dirty="0">
                <a:latin typeface="Times New Roman" panose="02020603050405020304" pitchFamily="18" charset="0"/>
                <a:cs typeface="Times New Roman" panose="02020603050405020304" pitchFamily="18" charset="0"/>
              </a:rPr>
              <a:t>$53,940</a:t>
            </a:r>
          </a:p>
        </p:txBody>
      </p:sp>
      <p:sp>
        <p:nvSpPr>
          <p:cNvPr id="127" name="Oval 126">
            <a:extLst>
              <a:ext uri="{FF2B5EF4-FFF2-40B4-BE49-F238E27FC236}">
                <a16:creationId xmlns:a16="http://schemas.microsoft.com/office/drawing/2014/main" id="{A3A23FD2-AF12-1A47-86B4-D8F269890F08}"/>
              </a:ext>
            </a:extLst>
          </p:cNvPr>
          <p:cNvSpPr/>
          <p:nvPr/>
        </p:nvSpPr>
        <p:spPr>
          <a:xfrm>
            <a:off x="6902551" y="3036878"/>
            <a:ext cx="228175" cy="224152"/>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28" name="Rectangle 127">
            <a:extLst>
              <a:ext uri="{FF2B5EF4-FFF2-40B4-BE49-F238E27FC236}">
                <a16:creationId xmlns:a16="http://schemas.microsoft.com/office/drawing/2014/main" id="{632BF2F5-782C-1648-BC30-B0F19DB805C3}"/>
              </a:ext>
            </a:extLst>
          </p:cNvPr>
          <p:cNvSpPr/>
          <p:nvPr/>
        </p:nvSpPr>
        <p:spPr>
          <a:xfrm>
            <a:off x="6876765" y="2984302"/>
            <a:ext cx="867086" cy="3210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29" name="Oval 128">
            <a:extLst>
              <a:ext uri="{FF2B5EF4-FFF2-40B4-BE49-F238E27FC236}">
                <a16:creationId xmlns:a16="http://schemas.microsoft.com/office/drawing/2014/main" id="{06DA3FDC-1171-3E4F-B487-95F59D1ECFE6}"/>
              </a:ext>
            </a:extLst>
          </p:cNvPr>
          <p:cNvSpPr/>
          <p:nvPr/>
        </p:nvSpPr>
        <p:spPr>
          <a:xfrm>
            <a:off x="7178137" y="3036878"/>
            <a:ext cx="228175" cy="224152"/>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30" name="Oval 129">
            <a:extLst>
              <a:ext uri="{FF2B5EF4-FFF2-40B4-BE49-F238E27FC236}">
                <a16:creationId xmlns:a16="http://schemas.microsoft.com/office/drawing/2014/main" id="{80BF7479-E014-6740-8A1C-9422953ABC9F}"/>
              </a:ext>
            </a:extLst>
          </p:cNvPr>
          <p:cNvSpPr/>
          <p:nvPr/>
        </p:nvSpPr>
        <p:spPr>
          <a:xfrm>
            <a:off x="7449386" y="3035497"/>
            <a:ext cx="228175" cy="224152"/>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cxnSp>
        <p:nvCxnSpPr>
          <p:cNvPr id="131" name="Curved Connector 130">
            <a:extLst>
              <a:ext uri="{FF2B5EF4-FFF2-40B4-BE49-F238E27FC236}">
                <a16:creationId xmlns:a16="http://schemas.microsoft.com/office/drawing/2014/main" id="{FC5F3315-3034-A146-B160-FE5724430A27}"/>
              </a:ext>
            </a:extLst>
          </p:cNvPr>
          <p:cNvCxnSpPr>
            <a:cxnSpLocks/>
            <a:stCxn id="42" idx="3"/>
            <a:endCxn id="127" idx="2"/>
          </p:cNvCxnSpPr>
          <p:nvPr/>
        </p:nvCxnSpPr>
        <p:spPr>
          <a:xfrm>
            <a:off x="6707172" y="3138527"/>
            <a:ext cx="195379" cy="10427"/>
          </a:xfrm>
          <a:prstGeom prst="curved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D93D35F3-B85A-1A4C-BAFE-7AC304F1528E}"/>
              </a:ext>
            </a:extLst>
          </p:cNvPr>
          <p:cNvSpPr txBox="1"/>
          <p:nvPr/>
        </p:nvSpPr>
        <p:spPr>
          <a:xfrm>
            <a:off x="6651562" y="3271182"/>
            <a:ext cx="1310598" cy="707886"/>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Contextual</a:t>
            </a:r>
          </a:p>
          <a:p>
            <a:pPr algn="ctr"/>
            <a:r>
              <a:rPr lang="en-US" sz="2000" dirty="0">
                <a:latin typeface="Times New Roman" panose="02020603050405020304" pitchFamily="18" charset="0"/>
                <a:cs typeface="Times New Roman" panose="02020603050405020304" pitchFamily="18" charset="0"/>
              </a:rPr>
              <a:t>features</a:t>
            </a:r>
          </a:p>
        </p:txBody>
      </p:sp>
      <p:sp>
        <p:nvSpPr>
          <p:cNvPr id="121" name="Rounded Rectangle 120">
            <a:extLst>
              <a:ext uri="{FF2B5EF4-FFF2-40B4-BE49-F238E27FC236}">
                <a16:creationId xmlns:a16="http://schemas.microsoft.com/office/drawing/2014/main" id="{6F9FF84D-9A0D-1A41-BA64-7FD34A904670}"/>
              </a:ext>
            </a:extLst>
          </p:cNvPr>
          <p:cNvSpPr/>
          <p:nvPr/>
        </p:nvSpPr>
        <p:spPr>
          <a:xfrm>
            <a:off x="8152385" y="884458"/>
            <a:ext cx="4007210" cy="2943308"/>
          </a:xfrm>
          <a:prstGeom prst="roundRect">
            <a:avLst/>
          </a:prstGeom>
          <a:solidFill>
            <a:schemeClr val="bg1"/>
          </a:solidFill>
          <a:ln>
            <a:solidFill>
              <a:schemeClr val="bg2">
                <a:lumMod val="9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22" name="Rounded Rectangle 121">
            <a:extLst>
              <a:ext uri="{FF2B5EF4-FFF2-40B4-BE49-F238E27FC236}">
                <a16:creationId xmlns:a16="http://schemas.microsoft.com/office/drawing/2014/main" id="{8FF30343-4722-CF42-A3E6-97CC1E76E908}"/>
              </a:ext>
            </a:extLst>
          </p:cNvPr>
          <p:cNvSpPr/>
          <p:nvPr/>
        </p:nvSpPr>
        <p:spPr>
          <a:xfrm>
            <a:off x="8249099" y="3932658"/>
            <a:ext cx="3942901" cy="1432882"/>
          </a:xfrm>
          <a:prstGeom prst="roundRect">
            <a:avLst/>
          </a:prstGeom>
          <a:solidFill>
            <a:schemeClr val="bg1"/>
          </a:solidFill>
          <a:ln>
            <a:solidFill>
              <a:schemeClr val="bg2">
                <a:lumMod val="9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23" name="TextBox 122">
            <a:extLst>
              <a:ext uri="{FF2B5EF4-FFF2-40B4-BE49-F238E27FC236}">
                <a16:creationId xmlns:a16="http://schemas.microsoft.com/office/drawing/2014/main" id="{2EC3313F-3A92-4743-B793-6F9494606E57}"/>
              </a:ext>
            </a:extLst>
          </p:cNvPr>
          <p:cNvSpPr txBox="1"/>
          <p:nvPr/>
        </p:nvSpPr>
        <p:spPr>
          <a:xfrm>
            <a:off x="10064755" y="825548"/>
            <a:ext cx="1968285" cy="461665"/>
          </a:xfrm>
          <a:prstGeom prst="rect">
            <a:avLst/>
          </a:prstGeom>
          <a:noFill/>
        </p:spPr>
        <p:txBody>
          <a:bodyPr wrap="square" rtlCol="0">
            <a:spAutoFit/>
          </a:bodyPr>
          <a:lstStyle/>
          <a:p>
            <a:r>
              <a:rPr lang="en-US" sz="2400" u="sng" dirty="0" err="1">
                <a:latin typeface="Times New Roman" panose="02020603050405020304" pitchFamily="18" charset="0"/>
                <a:cs typeface="Times New Roman" panose="02020603050405020304" pitchFamily="18" charset="0"/>
              </a:rPr>
              <a:t>OpenIE</a:t>
            </a:r>
            <a:endParaRPr lang="en-US" sz="2400" u="sng" dirty="0">
              <a:latin typeface="Times New Roman" panose="02020603050405020304" pitchFamily="18" charset="0"/>
              <a:cs typeface="Times New Roman" panose="02020603050405020304" pitchFamily="18" charset="0"/>
            </a:endParaRPr>
          </a:p>
        </p:txBody>
      </p:sp>
      <p:sp>
        <p:nvSpPr>
          <p:cNvPr id="124" name="TextBox 123">
            <a:extLst>
              <a:ext uri="{FF2B5EF4-FFF2-40B4-BE49-F238E27FC236}">
                <a16:creationId xmlns:a16="http://schemas.microsoft.com/office/drawing/2014/main" id="{0D40A5D5-CE5B-C048-BAE0-A8E62BFE528E}"/>
              </a:ext>
            </a:extLst>
          </p:cNvPr>
          <p:cNvSpPr txBox="1"/>
          <p:nvPr/>
        </p:nvSpPr>
        <p:spPr>
          <a:xfrm>
            <a:off x="10059070" y="3863358"/>
            <a:ext cx="1968285" cy="461665"/>
          </a:xfrm>
          <a:prstGeom prst="rect">
            <a:avLst/>
          </a:prstGeom>
          <a:noFill/>
        </p:spPr>
        <p:txBody>
          <a:bodyPr wrap="square" rtlCol="0">
            <a:spAutoFit/>
          </a:bodyPr>
          <a:lstStyle/>
          <a:p>
            <a:r>
              <a:rPr lang="en-US" sz="2400" u="sng" dirty="0" err="1">
                <a:latin typeface="Times New Roman" panose="02020603050405020304" pitchFamily="18" charset="0"/>
                <a:cs typeface="Times New Roman" panose="02020603050405020304" pitchFamily="18" charset="0"/>
              </a:rPr>
              <a:t>ClosedIE</a:t>
            </a:r>
            <a:endParaRPr lang="en-US" sz="2400" u="sng" dirty="0">
              <a:latin typeface="Times New Roman" panose="02020603050405020304" pitchFamily="18" charset="0"/>
              <a:cs typeface="Times New Roman" panose="02020603050405020304" pitchFamily="18" charset="0"/>
            </a:endParaRPr>
          </a:p>
        </p:txBody>
      </p:sp>
      <p:sp>
        <p:nvSpPr>
          <p:cNvPr id="137" name="Rounded Rectangle 136">
            <a:extLst>
              <a:ext uri="{FF2B5EF4-FFF2-40B4-BE49-F238E27FC236}">
                <a16:creationId xmlns:a16="http://schemas.microsoft.com/office/drawing/2014/main" id="{5CFAB28D-E4D8-E64E-A211-FA8A3B2C1ADC}"/>
              </a:ext>
            </a:extLst>
          </p:cNvPr>
          <p:cNvSpPr/>
          <p:nvPr/>
        </p:nvSpPr>
        <p:spPr>
          <a:xfrm>
            <a:off x="9513041" y="4417037"/>
            <a:ext cx="1321562" cy="755578"/>
          </a:xfrm>
          <a:prstGeom prst="roundRect">
            <a:avLst/>
          </a:prstGeom>
          <a:solidFill>
            <a:schemeClr val="accent4">
              <a:lumMod val="40000"/>
              <a:lumOff val="60000"/>
              <a:alpha val="71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Multi-class Classifier</a:t>
            </a:r>
          </a:p>
        </p:txBody>
      </p:sp>
      <p:sp>
        <p:nvSpPr>
          <p:cNvPr id="138" name="Rounded Rectangle 137">
            <a:extLst>
              <a:ext uri="{FF2B5EF4-FFF2-40B4-BE49-F238E27FC236}">
                <a16:creationId xmlns:a16="http://schemas.microsoft.com/office/drawing/2014/main" id="{142A26E9-87E9-C24B-AC0A-177AD896B6F0}"/>
              </a:ext>
            </a:extLst>
          </p:cNvPr>
          <p:cNvSpPr/>
          <p:nvPr/>
        </p:nvSpPr>
        <p:spPr>
          <a:xfrm>
            <a:off x="10973267" y="4514686"/>
            <a:ext cx="1181522" cy="573164"/>
          </a:xfrm>
          <a:prstGeom prst="round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Predicted Relation</a:t>
            </a:r>
          </a:p>
        </p:txBody>
      </p:sp>
      <p:cxnSp>
        <p:nvCxnSpPr>
          <p:cNvPr id="4" name="Straight Arrow Connector 3">
            <a:extLst>
              <a:ext uri="{FF2B5EF4-FFF2-40B4-BE49-F238E27FC236}">
                <a16:creationId xmlns:a16="http://schemas.microsoft.com/office/drawing/2014/main" id="{AD16FFF7-CC95-074C-A59C-1EFD7C5C45B6}"/>
              </a:ext>
            </a:extLst>
          </p:cNvPr>
          <p:cNvCxnSpPr>
            <a:stCxn id="137" idx="3"/>
            <a:endCxn id="138" idx="1"/>
          </p:cNvCxnSpPr>
          <p:nvPr/>
        </p:nvCxnSpPr>
        <p:spPr>
          <a:xfrm>
            <a:off x="10834603" y="4794826"/>
            <a:ext cx="138664" cy="64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1" name="Oval 140">
            <a:extLst>
              <a:ext uri="{FF2B5EF4-FFF2-40B4-BE49-F238E27FC236}">
                <a16:creationId xmlns:a16="http://schemas.microsoft.com/office/drawing/2014/main" id="{B6AD97A2-3916-2C49-B9EE-1637F037CAD8}"/>
              </a:ext>
            </a:extLst>
          </p:cNvPr>
          <p:cNvSpPr/>
          <p:nvPr/>
        </p:nvSpPr>
        <p:spPr>
          <a:xfrm>
            <a:off x="8464431" y="4276698"/>
            <a:ext cx="147318" cy="14964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C1F5E78F-3176-674D-8806-EE7C7F18B019}"/>
              </a:ext>
            </a:extLst>
          </p:cNvPr>
          <p:cNvSpPr/>
          <p:nvPr/>
        </p:nvSpPr>
        <p:spPr>
          <a:xfrm>
            <a:off x="8412328" y="4229441"/>
            <a:ext cx="618735" cy="2441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7E16AB3F-117A-8543-81E0-C9E9D5BC9BA4}"/>
              </a:ext>
            </a:extLst>
          </p:cNvPr>
          <p:cNvSpPr/>
          <p:nvPr/>
        </p:nvSpPr>
        <p:spPr>
          <a:xfrm>
            <a:off x="8657738" y="4276698"/>
            <a:ext cx="147318" cy="14964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08E55435-B08B-2D40-BF2D-B7C9412EC1A7}"/>
              </a:ext>
            </a:extLst>
          </p:cNvPr>
          <p:cNvSpPr/>
          <p:nvPr/>
        </p:nvSpPr>
        <p:spPr>
          <a:xfrm>
            <a:off x="8851045" y="4276698"/>
            <a:ext cx="147318" cy="14964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a:extLst>
              <a:ext uri="{FF2B5EF4-FFF2-40B4-BE49-F238E27FC236}">
                <a16:creationId xmlns:a16="http://schemas.microsoft.com/office/drawing/2014/main" id="{28B30759-8E5A-484F-964E-0C1215278413}"/>
              </a:ext>
            </a:extLst>
          </p:cNvPr>
          <p:cNvSpPr/>
          <p:nvPr/>
        </p:nvSpPr>
        <p:spPr>
          <a:xfrm>
            <a:off x="8464431" y="4656066"/>
            <a:ext cx="147318" cy="14964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189">
            <a:extLst>
              <a:ext uri="{FF2B5EF4-FFF2-40B4-BE49-F238E27FC236}">
                <a16:creationId xmlns:a16="http://schemas.microsoft.com/office/drawing/2014/main" id="{B5941089-A9D5-6542-9681-37A1BA03AFEE}"/>
              </a:ext>
            </a:extLst>
          </p:cNvPr>
          <p:cNvSpPr/>
          <p:nvPr/>
        </p:nvSpPr>
        <p:spPr>
          <a:xfrm>
            <a:off x="8412328" y="4608809"/>
            <a:ext cx="618735" cy="2441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30E05E93-9095-E04A-9580-0046B574B409}"/>
              </a:ext>
            </a:extLst>
          </p:cNvPr>
          <p:cNvSpPr/>
          <p:nvPr/>
        </p:nvSpPr>
        <p:spPr>
          <a:xfrm>
            <a:off x="8657738" y="4656066"/>
            <a:ext cx="147318" cy="14964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7A75EA25-8198-C045-B896-12893D94EE97}"/>
              </a:ext>
            </a:extLst>
          </p:cNvPr>
          <p:cNvSpPr/>
          <p:nvPr/>
        </p:nvSpPr>
        <p:spPr>
          <a:xfrm>
            <a:off x="8851045" y="4656066"/>
            <a:ext cx="147318" cy="14964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a:extLst>
              <a:ext uri="{FF2B5EF4-FFF2-40B4-BE49-F238E27FC236}">
                <a16:creationId xmlns:a16="http://schemas.microsoft.com/office/drawing/2014/main" id="{B6960AFF-1AE3-6E41-9A9D-0971415789FD}"/>
              </a:ext>
            </a:extLst>
          </p:cNvPr>
          <p:cNvSpPr/>
          <p:nvPr/>
        </p:nvSpPr>
        <p:spPr>
          <a:xfrm>
            <a:off x="8465927" y="5038606"/>
            <a:ext cx="147318" cy="149643"/>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193">
            <a:extLst>
              <a:ext uri="{FF2B5EF4-FFF2-40B4-BE49-F238E27FC236}">
                <a16:creationId xmlns:a16="http://schemas.microsoft.com/office/drawing/2014/main" id="{29825124-843B-D146-84D4-082DE0E13519}"/>
              </a:ext>
            </a:extLst>
          </p:cNvPr>
          <p:cNvSpPr/>
          <p:nvPr/>
        </p:nvSpPr>
        <p:spPr>
          <a:xfrm>
            <a:off x="8413824" y="4991349"/>
            <a:ext cx="618735" cy="2441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C0F00C58-EE17-AD46-92DA-A3B1B4040746}"/>
              </a:ext>
            </a:extLst>
          </p:cNvPr>
          <p:cNvSpPr/>
          <p:nvPr/>
        </p:nvSpPr>
        <p:spPr>
          <a:xfrm>
            <a:off x="8659234" y="5038606"/>
            <a:ext cx="147318" cy="149643"/>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95231D60-AD68-264C-A930-8AF928FD4DA4}"/>
              </a:ext>
            </a:extLst>
          </p:cNvPr>
          <p:cNvSpPr/>
          <p:nvPr/>
        </p:nvSpPr>
        <p:spPr>
          <a:xfrm>
            <a:off x="8852541" y="5038606"/>
            <a:ext cx="147318" cy="149643"/>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38AC5529-BCC7-184A-9D47-2BB1CFB7B5FF}"/>
              </a:ext>
            </a:extLst>
          </p:cNvPr>
          <p:cNvSpPr/>
          <p:nvPr/>
        </p:nvSpPr>
        <p:spPr>
          <a:xfrm>
            <a:off x="9099178" y="978477"/>
            <a:ext cx="147318" cy="14964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ectangle 197">
            <a:extLst>
              <a:ext uri="{FF2B5EF4-FFF2-40B4-BE49-F238E27FC236}">
                <a16:creationId xmlns:a16="http://schemas.microsoft.com/office/drawing/2014/main" id="{77ABFDB6-B5F5-594C-B53B-83497DBF9F27}"/>
              </a:ext>
            </a:extLst>
          </p:cNvPr>
          <p:cNvSpPr/>
          <p:nvPr/>
        </p:nvSpPr>
        <p:spPr>
          <a:xfrm>
            <a:off x="9047075" y="931220"/>
            <a:ext cx="618735" cy="2441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id="{D3545733-9073-074B-BEF2-3A78271D3098}"/>
              </a:ext>
            </a:extLst>
          </p:cNvPr>
          <p:cNvSpPr/>
          <p:nvPr/>
        </p:nvSpPr>
        <p:spPr>
          <a:xfrm>
            <a:off x="9292485" y="978477"/>
            <a:ext cx="147318" cy="14964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a:extLst>
              <a:ext uri="{FF2B5EF4-FFF2-40B4-BE49-F238E27FC236}">
                <a16:creationId xmlns:a16="http://schemas.microsoft.com/office/drawing/2014/main" id="{4165B06D-163D-B042-B37A-9F609CB03F05}"/>
              </a:ext>
            </a:extLst>
          </p:cNvPr>
          <p:cNvSpPr/>
          <p:nvPr/>
        </p:nvSpPr>
        <p:spPr>
          <a:xfrm>
            <a:off x="9485792" y="978477"/>
            <a:ext cx="147318" cy="14964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a:extLst>
              <a:ext uri="{FF2B5EF4-FFF2-40B4-BE49-F238E27FC236}">
                <a16:creationId xmlns:a16="http://schemas.microsoft.com/office/drawing/2014/main" id="{3E745AFF-D03C-754F-86B2-5B2513925A07}"/>
              </a:ext>
            </a:extLst>
          </p:cNvPr>
          <p:cNvSpPr/>
          <p:nvPr/>
        </p:nvSpPr>
        <p:spPr>
          <a:xfrm>
            <a:off x="9099178" y="1281732"/>
            <a:ext cx="147318" cy="14964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222">
            <a:extLst>
              <a:ext uri="{FF2B5EF4-FFF2-40B4-BE49-F238E27FC236}">
                <a16:creationId xmlns:a16="http://schemas.microsoft.com/office/drawing/2014/main" id="{1D7C5116-B864-584B-A60D-3D4ECD0FB465}"/>
              </a:ext>
            </a:extLst>
          </p:cNvPr>
          <p:cNvSpPr/>
          <p:nvPr/>
        </p:nvSpPr>
        <p:spPr>
          <a:xfrm>
            <a:off x="9047075" y="1234475"/>
            <a:ext cx="618735" cy="2441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Oval 223">
            <a:extLst>
              <a:ext uri="{FF2B5EF4-FFF2-40B4-BE49-F238E27FC236}">
                <a16:creationId xmlns:a16="http://schemas.microsoft.com/office/drawing/2014/main" id="{BEE53C67-6683-7047-9CEA-0E5E6F8E2A1A}"/>
              </a:ext>
            </a:extLst>
          </p:cNvPr>
          <p:cNvSpPr/>
          <p:nvPr/>
        </p:nvSpPr>
        <p:spPr>
          <a:xfrm>
            <a:off x="9292485" y="1281732"/>
            <a:ext cx="147318" cy="14964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Oval 224">
            <a:extLst>
              <a:ext uri="{FF2B5EF4-FFF2-40B4-BE49-F238E27FC236}">
                <a16:creationId xmlns:a16="http://schemas.microsoft.com/office/drawing/2014/main" id="{3C9C4CE1-F00F-F94D-BA6F-5E26C64416CC}"/>
              </a:ext>
            </a:extLst>
          </p:cNvPr>
          <p:cNvSpPr/>
          <p:nvPr/>
        </p:nvSpPr>
        <p:spPr>
          <a:xfrm>
            <a:off x="9485792" y="1281732"/>
            <a:ext cx="147318" cy="14964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Oval 225">
            <a:extLst>
              <a:ext uri="{FF2B5EF4-FFF2-40B4-BE49-F238E27FC236}">
                <a16:creationId xmlns:a16="http://schemas.microsoft.com/office/drawing/2014/main" id="{0D729D8E-955D-A248-BBBF-A5CA24553199}"/>
              </a:ext>
            </a:extLst>
          </p:cNvPr>
          <p:cNvSpPr/>
          <p:nvPr/>
        </p:nvSpPr>
        <p:spPr>
          <a:xfrm>
            <a:off x="9099178" y="1574897"/>
            <a:ext cx="147318" cy="149643"/>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Rectangle 226">
            <a:extLst>
              <a:ext uri="{FF2B5EF4-FFF2-40B4-BE49-F238E27FC236}">
                <a16:creationId xmlns:a16="http://schemas.microsoft.com/office/drawing/2014/main" id="{8ADEE1BC-0509-FA49-8BDB-7B68F1F6E7DB}"/>
              </a:ext>
            </a:extLst>
          </p:cNvPr>
          <p:cNvSpPr/>
          <p:nvPr/>
        </p:nvSpPr>
        <p:spPr>
          <a:xfrm>
            <a:off x="9047075" y="1527640"/>
            <a:ext cx="618735" cy="2441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Oval 227">
            <a:extLst>
              <a:ext uri="{FF2B5EF4-FFF2-40B4-BE49-F238E27FC236}">
                <a16:creationId xmlns:a16="http://schemas.microsoft.com/office/drawing/2014/main" id="{572F4AC0-F306-9745-BF5A-ED218A8D1950}"/>
              </a:ext>
            </a:extLst>
          </p:cNvPr>
          <p:cNvSpPr/>
          <p:nvPr/>
        </p:nvSpPr>
        <p:spPr>
          <a:xfrm>
            <a:off x="9292485" y="1574897"/>
            <a:ext cx="147318" cy="149643"/>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val 228">
            <a:extLst>
              <a:ext uri="{FF2B5EF4-FFF2-40B4-BE49-F238E27FC236}">
                <a16:creationId xmlns:a16="http://schemas.microsoft.com/office/drawing/2014/main" id="{2B65E440-71C5-9E4B-8A07-1FB2D936470C}"/>
              </a:ext>
            </a:extLst>
          </p:cNvPr>
          <p:cNvSpPr/>
          <p:nvPr/>
        </p:nvSpPr>
        <p:spPr>
          <a:xfrm>
            <a:off x="9485792" y="1574897"/>
            <a:ext cx="147318" cy="149643"/>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a:extLst>
              <a:ext uri="{FF2B5EF4-FFF2-40B4-BE49-F238E27FC236}">
                <a16:creationId xmlns:a16="http://schemas.microsoft.com/office/drawing/2014/main" id="{E5FD2E1F-4980-5B41-A7C6-3A4C51C437A5}"/>
              </a:ext>
            </a:extLst>
          </p:cNvPr>
          <p:cNvSpPr/>
          <p:nvPr/>
        </p:nvSpPr>
        <p:spPr>
          <a:xfrm>
            <a:off x="9176212" y="2987003"/>
            <a:ext cx="147318" cy="14964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ectangle 230">
            <a:extLst>
              <a:ext uri="{FF2B5EF4-FFF2-40B4-BE49-F238E27FC236}">
                <a16:creationId xmlns:a16="http://schemas.microsoft.com/office/drawing/2014/main" id="{38CAF4A7-8239-7D4C-BAEF-37D69950A08D}"/>
              </a:ext>
            </a:extLst>
          </p:cNvPr>
          <p:cNvSpPr/>
          <p:nvPr/>
        </p:nvSpPr>
        <p:spPr>
          <a:xfrm>
            <a:off x="9124109" y="2939746"/>
            <a:ext cx="618735" cy="2441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a:extLst>
              <a:ext uri="{FF2B5EF4-FFF2-40B4-BE49-F238E27FC236}">
                <a16:creationId xmlns:a16="http://schemas.microsoft.com/office/drawing/2014/main" id="{B97C9F1F-A245-4745-8F61-382F00E0CDC8}"/>
              </a:ext>
            </a:extLst>
          </p:cNvPr>
          <p:cNvSpPr/>
          <p:nvPr/>
        </p:nvSpPr>
        <p:spPr>
          <a:xfrm>
            <a:off x="9369519" y="2987003"/>
            <a:ext cx="147318" cy="14964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a:extLst>
              <a:ext uri="{FF2B5EF4-FFF2-40B4-BE49-F238E27FC236}">
                <a16:creationId xmlns:a16="http://schemas.microsoft.com/office/drawing/2014/main" id="{143D0C95-3CFD-5143-BA82-237B28E0E526}"/>
              </a:ext>
            </a:extLst>
          </p:cNvPr>
          <p:cNvSpPr/>
          <p:nvPr/>
        </p:nvSpPr>
        <p:spPr>
          <a:xfrm>
            <a:off x="9562826" y="2987003"/>
            <a:ext cx="147318" cy="14964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Oval 233">
            <a:extLst>
              <a:ext uri="{FF2B5EF4-FFF2-40B4-BE49-F238E27FC236}">
                <a16:creationId xmlns:a16="http://schemas.microsoft.com/office/drawing/2014/main" id="{85A6D855-116C-9440-AA01-F7634E59A6E3}"/>
              </a:ext>
            </a:extLst>
          </p:cNvPr>
          <p:cNvSpPr/>
          <p:nvPr/>
        </p:nvSpPr>
        <p:spPr>
          <a:xfrm>
            <a:off x="9176595" y="3290368"/>
            <a:ext cx="147318" cy="14964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Rectangle 234">
            <a:extLst>
              <a:ext uri="{FF2B5EF4-FFF2-40B4-BE49-F238E27FC236}">
                <a16:creationId xmlns:a16="http://schemas.microsoft.com/office/drawing/2014/main" id="{1559E481-9DBB-A448-937A-210CAE29DD8A}"/>
              </a:ext>
            </a:extLst>
          </p:cNvPr>
          <p:cNvSpPr/>
          <p:nvPr/>
        </p:nvSpPr>
        <p:spPr>
          <a:xfrm>
            <a:off x="9124492" y="3243111"/>
            <a:ext cx="618735" cy="2441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Oval 235">
            <a:extLst>
              <a:ext uri="{FF2B5EF4-FFF2-40B4-BE49-F238E27FC236}">
                <a16:creationId xmlns:a16="http://schemas.microsoft.com/office/drawing/2014/main" id="{D4EE3A76-C0D0-A341-8B26-05BBB235DEC4}"/>
              </a:ext>
            </a:extLst>
          </p:cNvPr>
          <p:cNvSpPr/>
          <p:nvPr/>
        </p:nvSpPr>
        <p:spPr>
          <a:xfrm>
            <a:off x="9369902" y="3290368"/>
            <a:ext cx="147318" cy="14964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Oval 236">
            <a:extLst>
              <a:ext uri="{FF2B5EF4-FFF2-40B4-BE49-F238E27FC236}">
                <a16:creationId xmlns:a16="http://schemas.microsoft.com/office/drawing/2014/main" id="{1548BADE-F15A-1046-9908-7EF36ABA9CCC}"/>
              </a:ext>
            </a:extLst>
          </p:cNvPr>
          <p:cNvSpPr/>
          <p:nvPr/>
        </p:nvSpPr>
        <p:spPr>
          <a:xfrm>
            <a:off x="9563209" y="3290368"/>
            <a:ext cx="147318" cy="14964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Oval 237">
            <a:extLst>
              <a:ext uri="{FF2B5EF4-FFF2-40B4-BE49-F238E27FC236}">
                <a16:creationId xmlns:a16="http://schemas.microsoft.com/office/drawing/2014/main" id="{4BD1DA82-DA55-C444-9C3C-532BD19CBEA1}"/>
              </a:ext>
            </a:extLst>
          </p:cNvPr>
          <p:cNvSpPr/>
          <p:nvPr/>
        </p:nvSpPr>
        <p:spPr>
          <a:xfrm>
            <a:off x="9165407" y="3596738"/>
            <a:ext cx="147318" cy="149643"/>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Rectangle 238">
            <a:extLst>
              <a:ext uri="{FF2B5EF4-FFF2-40B4-BE49-F238E27FC236}">
                <a16:creationId xmlns:a16="http://schemas.microsoft.com/office/drawing/2014/main" id="{819F7CEE-3DB6-5743-AD32-61284702484D}"/>
              </a:ext>
            </a:extLst>
          </p:cNvPr>
          <p:cNvSpPr/>
          <p:nvPr/>
        </p:nvSpPr>
        <p:spPr>
          <a:xfrm>
            <a:off x="9113304" y="3549481"/>
            <a:ext cx="618735" cy="2441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a:extLst>
              <a:ext uri="{FF2B5EF4-FFF2-40B4-BE49-F238E27FC236}">
                <a16:creationId xmlns:a16="http://schemas.microsoft.com/office/drawing/2014/main" id="{356FC449-4BB3-6744-A14E-87EAD02B9CF2}"/>
              </a:ext>
            </a:extLst>
          </p:cNvPr>
          <p:cNvSpPr/>
          <p:nvPr/>
        </p:nvSpPr>
        <p:spPr>
          <a:xfrm>
            <a:off x="9358714" y="3596738"/>
            <a:ext cx="147318" cy="149643"/>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Oval 240">
            <a:extLst>
              <a:ext uri="{FF2B5EF4-FFF2-40B4-BE49-F238E27FC236}">
                <a16:creationId xmlns:a16="http://schemas.microsoft.com/office/drawing/2014/main" id="{D7EB31CE-27F1-D74A-833B-6692F27C6AFA}"/>
              </a:ext>
            </a:extLst>
          </p:cNvPr>
          <p:cNvSpPr/>
          <p:nvPr/>
        </p:nvSpPr>
        <p:spPr>
          <a:xfrm>
            <a:off x="9552021" y="3596738"/>
            <a:ext cx="147318" cy="149643"/>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ight Brace 51">
            <a:extLst>
              <a:ext uri="{FF2B5EF4-FFF2-40B4-BE49-F238E27FC236}">
                <a16:creationId xmlns:a16="http://schemas.microsoft.com/office/drawing/2014/main" id="{5ABFFA4F-8FE4-BB4A-A555-AF4406C44BA3}"/>
              </a:ext>
            </a:extLst>
          </p:cNvPr>
          <p:cNvSpPr/>
          <p:nvPr/>
        </p:nvSpPr>
        <p:spPr>
          <a:xfrm>
            <a:off x="9124609" y="4200134"/>
            <a:ext cx="353416" cy="103537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6" name="Oval 245">
            <a:extLst>
              <a:ext uri="{FF2B5EF4-FFF2-40B4-BE49-F238E27FC236}">
                <a16:creationId xmlns:a16="http://schemas.microsoft.com/office/drawing/2014/main" id="{03A3E68C-8A72-7C42-9C75-5189A25DE01D}"/>
              </a:ext>
            </a:extLst>
          </p:cNvPr>
          <p:cNvSpPr/>
          <p:nvPr/>
        </p:nvSpPr>
        <p:spPr>
          <a:xfrm>
            <a:off x="2943455" y="3279528"/>
            <a:ext cx="228175" cy="224152"/>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47" name="Rectangle 246">
            <a:extLst>
              <a:ext uri="{FF2B5EF4-FFF2-40B4-BE49-F238E27FC236}">
                <a16:creationId xmlns:a16="http://schemas.microsoft.com/office/drawing/2014/main" id="{C8EB7B3A-9676-D34D-A1C3-A14B20AC15E9}"/>
              </a:ext>
            </a:extLst>
          </p:cNvPr>
          <p:cNvSpPr/>
          <p:nvPr/>
        </p:nvSpPr>
        <p:spPr>
          <a:xfrm>
            <a:off x="2914138" y="3226785"/>
            <a:ext cx="867086" cy="3210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48" name="Oval 247">
            <a:extLst>
              <a:ext uri="{FF2B5EF4-FFF2-40B4-BE49-F238E27FC236}">
                <a16:creationId xmlns:a16="http://schemas.microsoft.com/office/drawing/2014/main" id="{8DA3BBC1-CA8E-704E-987B-07EBEFD117C2}"/>
              </a:ext>
            </a:extLst>
          </p:cNvPr>
          <p:cNvSpPr/>
          <p:nvPr/>
        </p:nvSpPr>
        <p:spPr>
          <a:xfrm>
            <a:off x="3219041" y="3279528"/>
            <a:ext cx="228175" cy="224152"/>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49" name="Oval 248">
            <a:extLst>
              <a:ext uri="{FF2B5EF4-FFF2-40B4-BE49-F238E27FC236}">
                <a16:creationId xmlns:a16="http://schemas.microsoft.com/office/drawing/2014/main" id="{D9A42058-159D-A740-ABB0-435CD52EA650}"/>
              </a:ext>
            </a:extLst>
          </p:cNvPr>
          <p:cNvSpPr/>
          <p:nvPr/>
        </p:nvSpPr>
        <p:spPr>
          <a:xfrm>
            <a:off x="3502247" y="3279528"/>
            <a:ext cx="228175" cy="224152"/>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50" name="Oval 249">
            <a:extLst>
              <a:ext uri="{FF2B5EF4-FFF2-40B4-BE49-F238E27FC236}">
                <a16:creationId xmlns:a16="http://schemas.microsoft.com/office/drawing/2014/main" id="{6B06973B-B9C2-D149-A108-120F55285CD0}"/>
              </a:ext>
            </a:extLst>
          </p:cNvPr>
          <p:cNvSpPr/>
          <p:nvPr/>
        </p:nvSpPr>
        <p:spPr>
          <a:xfrm>
            <a:off x="4159522" y="3264469"/>
            <a:ext cx="228175" cy="224152"/>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51" name="Rectangle 250">
            <a:extLst>
              <a:ext uri="{FF2B5EF4-FFF2-40B4-BE49-F238E27FC236}">
                <a16:creationId xmlns:a16="http://schemas.microsoft.com/office/drawing/2014/main" id="{7806F6CD-59E1-AE4F-9C93-5B50F426EDBC}"/>
              </a:ext>
            </a:extLst>
          </p:cNvPr>
          <p:cNvSpPr/>
          <p:nvPr/>
        </p:nvSpPr>
        <p:spPr>
          <a:xfrm>
            <a:off x="4101835" y="3223676"/>
            <a:ext cx="867086" cy="3210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52" name="Oval 251">
            <a:extLst>
              <a:ext uri="{FF2B5EF4-FFF2-40B4-BE49-F238E27FC236}">
                <a16:creationId xmlns:a16="http://schemas.microsoft.com/office/drawing/2014/main" id="{1C45EF75-A9A0-FB4D-98F5-8820763EC1D7}"/>
              </a:ext>
            </a:extLst>
          </p:cNvPr>
          <p:cNvSpPr/>
          <p:nvPr/>
        </p:nvSpPr>
        <p:spPr>
          <a:xfrm>
            <a:off x="4435108" y="3264469"/>
            <a:ext cx="228175" cy="224152"/>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53" name="Oval 252">
            <a:extLst>
              <a:ext uri="{FF2B5EF4-FFF2-40B4-BE49-F238E27FC236}">
                <a16:creationId xmlns:a16="http://schemas.microsoft.com/office/drawing/2014/main" id="{7B74E596-4BE2-194E-870C-39E54DA7E159}"/>
              </a:ext>
            </a:extLst>
          </p:cNvPr>
          <p:cNvSpPr/>
          <p:nvPr/>
        </p:nvSpPr>
        <p:spPr>
          <a:xfrm>
            <a:off x="4706357" y="3263088"/>
            <a:ext cx="228175" cy="224152"/>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cxnSp>
        <p:nvCxnSpPr>
          <p:cNvPr id="254" name="Curved Connector 253">
            <a:extLst>
              <a:ext uri="{FF2B5EF4-FFF2-40B4-BE49-F238E27FC236}">
                <a16:creationId xmlns:a16="http://schemas.microsoft.com/office/drawing/2014/main" id="{13BE4A3E-7CBD-2C4D-A064-75C7EAE46E18}"/>
              </a:ext>
            </a:extLst>
          </p:cNvPr>
          <p:cNvCxnSpPr>
            <a:cxnSpLocks/>
            <a:stCxn id="128" idx="3"/>
            <a:endCxn id="121" idx="1"/>
          </p:cNvCxnSpPr>
          <p:nvPr/>
        </p:nvCxnSpPr>
        <p:spPr>
          <a:xfrm flipV="1">
            <a:off x="7743851" y="2356112"/>
            <a:ext cx="408534" cy="788713"/>
          </a:xfrm>
          <a:prstGeom prst="curved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5" name="Curved Connector 254">
            <a:extLst>
              <a:ext uri="{FF2B5EF4-FFF2-40B4-BE49-F238E27FC236}">
                <a16:creationId xmlns:a16="http://schemas.microsoft.com/office/drawing/2014/main" id="{453A0809-618C-AC41-9921-0CE8EAA2352B}"/>
              </a:ext>
            </a:extLst>
          </p:cNvPr>
          <p:cNvCxnSpPr>
            <a:cxnSpLocks/>
            <a:stCxn id="128" idx="3"/>
            <a:endCxn id="122" idx="1"/>
          </p:cNvCxnSpPr>
          <p:nvPr/>
        </p:nvCxnSpPr>
        <p:spPr>
          <a:xfrm>
            <a:off x="7743851" y="3144825"/>
            <a:ext cx="505248" cy="1504274"/>
          </a:xfrm>
          <a:prstGeom prst="curved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56" name="TextBox 255">
            <a:extLst>
              <a:ext uri="{FF2B5EF4-FFF2-40B4-BE49-F238E27FC236}">
                <a16:creationId xmlns:a16="http://schemas.microsoft.com/office/drawing/2014/main" id="{9D8059A1-D5B6-BC4B-9C1E-0E8235AC4AC6}"/>
              </a:ext>
            </a:extLst>
          </p:cNvPr>
          <p:cNvSpPr txBox="1"/>
          <p:nvPr/>
        </p:nvSpPr>
        <p:spPr>
          <a:xfrm>
            <a:off x="8152385" y="1614266"/>
            <a:ext cx="871903" cy="246221"/>
          </a:xfrm>
          <a:prstGeom prst="rect">
            <a:avLst/>
          </a:prstGeom>
          <a:noFill/>
          <a:ln>
            <a:solidFill>
              <a:schemeClr val="bg2">
                <a:lumMod val="50000"/>
              </a:schemeClr>
            </a:solidFill>
            <a:prstDash val="dash"/>
          </a:ln>
        </p:spPr>
        <p:txBody>
          <a:bodyPr wrap="square" lIns="0" tIns="0" rIns="0" bIns="0" rtlCol="0">
            <a:spAutoFit/>
          </a:bodyPr>
          <a:lstStyle/>
          <a:p>
            <a:r>
              <a:rPr lang="en-US" sz="1600" i="1" dirty="0">
                <a:latin typeface="Times New Roman" panose="02020603050405020304" pitchFamily="18" charset="0"/>
                <a:cs typeface="Times New Roman" panose="02020603050405020304" pitchFamily="18" charset="0"/>
              </a:rPr>
              <a:t>“Tuition”</a:t>
            </a:r>
          </a:p>
        </p:txBody>
      </p:sp>
      <p:sp>
        <p:nvSpPr>
          <p:cNvPr id="257" name="TextBox 256">
            <a:extLst>
              <a:ext uri="{FF2B5EF4-FFF2-40B4-BE49-F238E27FC236}">
                <a16:creationId xmlns:a16="http://schemas.microsoft.com/office/drawing/2014/main" id="{99004D7B-A815-C24A-95E8-DA99722130C6}"/>
              </a:ext>
            </a:extLst>
          </p:cNvPr>
          <p:cNvSpPr txBox="1"/>
          <p:nvPr/>
        </p:nvSpPr>
        <p:spPr>
          <a:xfrm>
            <a:off x="7918314" y="1064923"/>
            <a:ext cx="1340043" cy="523220"/>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Candidate relation</a:t>
            </a:r>
          </a:p>
        </p:txBody>
      </p:sp>
      <p:sp>
        <p:nvSpPr>
          <p:cNvPr id="258" name="TextBox 257">
            <a:extLst>
              <a:ext uri="{FF2B5EF4-FFF2-40B4-BE49-F238E27FC236}">
                <a16:creationId xmlns:a16="http://schemas.microsoft.com/office/drawing/2014/main" id="{6560A857-8FFF-664E-8A81-003C382126C6}"/>
              </a:ext>
            </a:extLst>
          </p:cNvPr>
          <p:cNvSpPr txBox="1"/>
          <p:nvPr/>
        </p:nvSpPr>
        <p:spPr>
          <a:xfrm>
            <a:off x="8176852" y="3033628"/>
            <a:ext cx="929580" cy="246221"/>
          </a:xfrm>
          <a:prstGeom prst="rect">
            <a:avLst/>
          </a:prstGeom>
          <a:noFill/>
          <a:ln>
            <a:solidFill>
              <a:schemeClr val="bg2">
                <a:lumMod val="50000"/>
              </a:schemeClr>
            </a:solidFill>
            <a:prstDash val="dash"/>
          </a:ln>
        </p:spPr>
        <p:txBody>
          <a:bodyPr wrap="square" lIns="0" tIns="0" rIns="0" bIns="0" rtlCol="0">
            <a:spAutoFit/>
          </a:bodyPr>
          <a:lstStyle/>
          <a:p>
            <a:r>
              <a:rPr lang="en-US" sz="1600" i="1" dirty="0">
                <a:latin typeface="Times New Roman" panose="02020603050405020304" pitchFamily="18" charset="0"/>
                <a:cs typeface="Times New Roman" panose="02020603050405020304" pitchFamily="18" charset="0"/>
              </a:rPr>
              <a:t>“$53,940”</a:t>
            </a:r>
          </a:p>
        </p:txBody>
      </p:sp>
      <p:sp>
        <p:nvSpPr>
          <p:cNvPr id="259" name="TextBox 258">
            <a:extLst>
              <a:ext uri="{FF2B5EF4-FFF2-40B4-BE49-F238E27FC236}">
                <a16:creationId xmlns:a16="http://schemas.microsoft.com/office/drawing/2014/main" id="{C1E55E61-FF4C-724C-8912-AE4835EA464A}"/>
              </a:ext>
            </a:extLst>
          </p:cNvPr>
          <p:cNvSpPr txBox="1"/>
          <p:nvPr/>
        </p:nvSpPr>
        <p:spPr>
          <a:xfrm>
            <a:off x="7987946" y="3248795"/>
            <a:ext cx="1340043" cy="523220"/>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Candidate object</a:t>
            </a:r>
          </a:p>
        </p:txBody>
      </p:sp>
      <p:pic>
        <p:nvPicPr>
          <p:cNvPr id="118" name="Picture 117">
            <a:extLst>
              <a:ext uri="{FF2B5EF4-FFF2-40B4-BE49-F238E27FC236}">
                <a16:creationId xmlns:a16="http://schemas.microsoft.com/office/drawing/2014/main" id="{65B31F72-E3CE-BE49-8364-D252564AF09E}"/>
              </a:ext>
            </a:extLst>
          </p:cNvPr>
          <p:cNvPicPr>
            <a:picLocks noChangeAspect="1"/>
          </p:cNvPicPr>
          <p:nvPr/>
        </p:nvPicPr>
        <p:blipFill rotWithShape="1">
          <a:blip r:embed="rId2"/>
          <a:srcRect t="2" r="56163" b="11152"/>
          <a:stretch/>
        </p:blipFill>
        <p:spPr>
          <a:xfrm>
            <a:off x="76001" y="2572803"/>
            <a:ext cx="2024948" cy="156315"/>
          </a:xfrm>
          <a:prstGeom prst="rect">
            <a:avLst/>
          </a:prstGeom>
        </p:spPr>
      </p:pic>
      <p:pic>
        <p:nvPicPr>
          <p:cNvPr id="119" name="Picture 118">
            <a:extLst>
              <a:ext uri="{FF2B5EF4-FFF2-40B4-BE49-F238E27FC236}">
                <a16:creationId xmlns:a16="http://schemas.microsoft.com/office/drawing/2014/main" id="{64A2BAC0-CFEE-8E4A-85C0-9585F0665553}"/>
              </a:ext>
            </a:extLst>
          </p:cNvPr>
          <p:cNvPicPr>
            <a:picLocks noChangeAspect="1"/>
          </p:cNvPicPr>
          <p:nvPr/>
        </p:nvPicPr>
        <p:blipFill>
          <a:blip r:embed="rId3"/>
          <a:stretch>
            <a:fillRect/>
          </a:stretch>
        </p:blipFill>
        <p:spPr>
          <a:xfrm>
            <a:off x="85291" y="2729118"/>
            <a:ext cx="2015658" cy="1027986"/>
          </a:xfrm>
          <a:prstGeom prst="rect">
            <a:avLst/>
          </a:prstGeom>
          <a:ln w="6350">
            <a:solidFill>
              <a:schemeClr val="tx1"/>
            </a:solidFill>
          </a:ln>
        </p:spPr>
      </p:pic>
      <p:sp>
        <p:nvSpPr>
          <p:cNvPr id="146" name="TextBox 145">
            <a:extLst>
              <a:ext uri="{FF2B5EF4-FFF2-40B4-BE49-F238E27FC236}">
                <a16:creationId xmlns:a16="http://schemas.microsoft.com/office/drawing/2014/main" id="{0B223F66-435B-214E-B6B5-831011DE69A6}"/>
              </a:ext>
            </a:extLst>
          </p:cNvPr>
          <p:cNvSpPr txBox="1"/>
          <p:nvPr/>
        </p:nvSpPr>
        <p:spPr>
          <a:xfrm>
            <a:off x="8331647" y="3940431"/>
            <a:ext cx="929580" cy="246221"/>
          </a:xfrm>
          <a:prstGeom prst="rect">
            <a:avLst/>
          </a:prstGeom>
          <a:noFill/>
          <a:ln>
            <a:solidFill>
              <a:schemeClr val="bg2">
                <a:lumMod val="50000"/>
              </a:schemeClr>
            </a:solidFill>
            <a:prstDash val="dash"/>
          </a:ln>
        </p:spPr>
        <p:txBody>
          <a:bodyPr wrap="square" lIns="0" tIns="0" rIns="0" bIns="0" rtlCol="0">
            <a:spAutoFit/>
          </a:bodyPr>
          <a:lstStyle/>
          <a:p>
            <a:r>
              <a:rPr lang="en-US" sz="1600" i="1" dirty="0">
                <a:latin typeface="Times New Roman" panose="02020603050405020304" pitchFamily="18" charset="0"/>
                <a:cs typeface="Times New Roman" panose="02020603050405020304" pitchFamily="18" charset="0"/>
              </a:rPr>
              <a:t>“$53,940”</a:t>
            </a:r>
          </a:p>
        </p:txBody>
      </p:sp>
    </p:spTree>
    <p:extLst>
      <p:ext uri="{BB962C8B-B14F-4D97-AF65-F5344CB8AC3E}">
        <p14:creationId xmlns:p14="http://schemas.microsoft.com/office/powerpoint/2010/main" val="36367477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4CEBD8D0-0A62-AF40-A8D0-C64DFABE71C1}"/>
              </a:ext>
            </a:extLst>
          </p:cNvPr>
          <p:cNvSpPr/>
          <p:nvPr/>
        </p:nvSpPr>
        <p:spPr>
          <a:xfrm>
            <a:off x="2291175" y="925543"/>
            <a:ext cx="5670986" cy="4439996"/>
          </a:xfrm>
          <a:prstGeom prst="roundRect">
            <a:avLst/>
          </a:prstGeom>
          <a:solidFill>
            <a:schemeClr val="bg1"/>
          </a:solidFill>
          <a:ln w="12700">
            <a:solidFill>
              <a:schemeClr val="bg2">
                <a:lumMod val="9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B27E5B6-A438-614B-A753-D4BE5B8B35B8}"/>
              </a:ext>
            </a:extLst>
          </p:cNvPr>
          <p:cNvSpPr/>
          <p:nvPr/>
        </p:nvSpPr>
        <p:spPr>
          <a:xfrm>
            <a:off x="2840894" y="1154054"/>
            <a:ext cx="2236806" cy="152656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86AF10D-BCF0-F44E-956F-05FF73FD9A32}"/>
              </a:ext>
            </a:extLst>
          </p:cNvPr>
          <p:cNvSpPr/>
          <p:nvPr/>
        </p:nvSpPr>
        <p:spPr>
          <a:xfrm>
            <a:off x="3852023" y="1369205"/>
            <a:ext cx="203543" cy="168272"/>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D2994DA-0644-5349-AC71-4E999F57712E}"/>
              </a:ext>
            </a:extLst>
          </p:cNvPr>
          <p:cNvSpPr/>
          <p:nvPr/>
        </p:nvSpPr>
        <p:spPr>
          <a:xfrm>
            <a:off x="3388183" y="1708566"/>
            <a:ext cx="203543" cy="168272"/>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3F9C7C16-CC9F-DB42-89E0-A281AB8C7C45}"/>
              </a:ext>
            </a:extLst>
          </p:cNvPr>
          <p:cNvSpPr/>
          <p:nvPr/>
        </p:nvSpPr>
        <p:spPr>
          <a:xfrm>
            <a:off x="4248876" y="1708637"/>
            <a:ext cx="203543" cy="168272"/>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A1FFAD6-40E3-8448-AB3C-886378BDEC60}"/>
              </a:ext>
            </a:extLst>
          </p:cNvPr>
          <p:cNvSpPr/>
          <p:nvPr/>
        </p:nvSpPr>
        <p:spPr>
          <a:xfrm>
            <a:off x="3390475" y="2125434"/>
            <a:ext cx="203543" cy="168272"/>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E12DBFBB-D5C3-B645-A8D8-75DF9F8D6BD0}"/>
              </a:ext>
            </a:extLst>
          </p:cNvPr>
          <p:cNvSpPr/>
          <p:nvPr/>
        </p:nvSpPr>
        <p:spPr>
          <a:xfrm>
            <a:off x="4245370" y="2125434"/>
            <a:ext cx="203543" cy="168272"/>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Curved Connector 11">
            <a:extLst>
              <a:ext uri="{FF2B5EF4-FFF2-40B4-BE49-F238E27FC236}">
                <a16:creationId xmlns:a16="http://schemas.microsoft.com/office/drawing/2014/main" id="{55D961FB-7771-F749-9237-5C37DACE1FF0}"/>
              </a:ext>
            </a:extLst>
          </p:cNvPr>
          <p:cNvCxnSpPr>
            <a:cxnSpLocks/>
            <a:stCxn id="8" idx="6"/>
            <a:endCxn id="9" idx="2"/>
          </p:cNvCxnSpPr>
          <p:nvPr/>
        </p:nvCxnSpPr>
        <p:spPr>
          <a:xfrm>
            <a:off x="3591726" y="1792702"/>
            <a:ext cx="657150" cy="71"/>
          </a:xfrm>
          <a:prstGeom prst="curvedConnector3">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31339BA-7F41-8041-96CB-E7374285654A}"/>
              </a:ext>
            </a:extLst>
          </p:cNvPr>
          <p:cNvCxnSpPr>
            <a:stCxn id="10" idx="6"/>
            <a:endCxn id="11" idx="2"/>
          </p:cNvCxnSpPr>
          <p:nvPr/>
        </p:nvCxnSpPr>
        <p:spPr>
          <a:xfrm>
            <a:off x="3594018" y="2209570"/>
            <a:ext cx="651352" cy="0"/>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C301BA0-FDAB-C244-A388-2F107D8AFE2F}"/>
              </a:ext>
            </a:extLst>
          </p:cNvPr>
          <p:cNvCxnSpPr>
            <a:stCxn id="8" idx="4"/>
            <a:endCxn id="10" idx="0"/>
          </p:cNvCxnSpPr>
          <p:nvPr/>
        </p:nvCxnSpPr>
        <p:spPr>
          <a:xfrm>
            <a:off x="3489955" y="1876838"/>
            <a:ext cx="2292" cy="248596"/>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6D89BB4-C003-AE47-A591-515A0DB06100}"/>
              </a:ext>
            </a:extLst>
          </p:cNvPr>
          <p:cNvCxnSpPr>
            <a:cxnSpLocks/>
            <a:stCxn id="9" idx="4"/>
            <a:endCxn id="11" idx="0"/>
          </p:cNvCxnSpPr>
          <p:nvPr/>
        </p:nvCxnSpPr>
        <p:spPr>
          <a:xfrm flipH="1">
            <a:off x="4347142" y="1876909"/>
            <a:ext cx="3506" cy="248525"/>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6" name="Curved Connector 15">
            <a:extLst>
              <a:ext uri="{FF2B5EF4-FFF2-40B4-BE49-F238E27FC236}">
                <a16:creationId xmlns:a16="http://schemas.microsoft.com/office/drawing/2014/main" id="{843735E9-0FB2-B94E-86B5-4E94DDE145A9}"/>
              </a:ext>
            </a:extLst>
          </p:cNvPr>
          <p:cNvCxnSpPr>
            <a:cxnSpLocks/>
            <a:stCxn id="7" idx="2"/>
            <a:endCxn id="8" idx="0"/>
          </p:cNvCxnSpPr>
          <p:nvPr/>
        </p:nvCxnSpPr>
        <p:spPr>
          <a:xfrm rot="10800000" flipV="1">
            <a:off x="3489955" y="1453340"/>
            <a:ext cx="362068" cy="255225"/>
          </a:xfrm>
          <a:prstGeom prst="curvedConnector2">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7" name="Curved Connector 16">
            <a:extLst>
              <a:ext uri="{FF2B5EF4-FFF2-40B4-BE49-F238E27FC236}">
                <a16:creationId xmlns:a16="http://schemas.microsoft.com/office/drawing/2014/main" id="{804A0495-101E-2142-AA25-5A6E335A65C9}"/>
              </a:ext>
            </a:extLst>
          </p:cNvPr>
          <p:cNvCxnSpPr>
            <a:cxnSpLocks/>
            <a:stCxn id="7" idx="6"/>
            <a:endCxn id="9" idx="0"/>
          </p:cNvCxnSpPr>
          <p:nvPr/>
        </p:nvCxnSpPr>
        <p:spPr>
          <a:xfrm>
            <a:off x="4055566" y="1453341"/>
            <a:ext cx="295082" cy="255296"/>
          </a:xfrm>
          <a:prstGeom prst="curvedConnector2">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18" name="Rounded Rectangle 17">
            <a:extLst>
              <a:ext uri="{FF2B5EF4-FFF2-40B4-BE49-F238E27FC236}">
                <a16:creationId xmlns:a16="http://schemas.microsoft.com/office/drawing/2014/main" id="{983ABF67-2CF7-6440-A9AF-C948166ED919}"/>
              </a:ext>
            </a:extLst>
          </p:cNvPr>
          <p:cNvSpPr/>
          <p:nvPr/>
        </p:nvSpPr>
        <p:spPr>
          <a:xfrm>
            <a:off x="2727079" y="1143963"/>
            <a:ext cx="2396610" cy="1903448"/>
          </a:xfrm>
          <a:prstGeom prst="round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229BCE2E-863F-DE42-8506-13525BE99AFE}"/>
              </a:ext>
            </a:extLst>
          </p:cNvPr>
          <p:cNvSpPr txBox="1"/>
          <p:nvPr/>
        </p:nvSpPr>
        <p:spPr>
          <a:xfrm>
            <a:off x="3502247" y="1131139"/>
            <a:ext cx="1410553" cy="261610"/>
          </a:xfrm>
          <a:prstGeom prst="rect">
            <a:avLst/>
          </a:prstGeom>
          <a:noFill/>
        </p:spPr>
        <p:txBody>
          <a:bodyPr wrap="square" rtlCol="0">
            <a:spAutoFit/>
          </a:bodyPr>
          <a:lstStyle/>
          <a:p>
            <a:r>
              <a:rPr lang="en-US" sz="1100" i="1" dirty="0">
                <a:latin typeface="Times New Roman" panose="02020603050405020304" pitchFamily="18" charset="0"/>
                <a:cs typeface="Times New Roman" panose="02020603050405020304" pitchFamily="18" charset="0"/>
              </a:rPr>
              <a:t>Smith College</a:t>
            </a:r>
          </a:p>
        </p:txBody>
      </p:sp>
      <p:sp>
        <p:nvSpPr>
          <p:cNvPr id="20" name="TextBox 19">
            <a:extLst>
              <a:ext uri="{FF2B5EF4-FFF2-40B4-BE49-F238E27FC236}">
                <a16:creationId xmlns:a16="http://schemas.microsoft.com/office/drawing/2014/main" id="{084E19CD-29BB-234C-81EA-C220166542D4}"/>
              </a:ext>
            </a:extLst>
          </p:cNvPr>
          <p:cNvSpPr txBox="1"/>
          <p:nvPr/>
        </p:nvSpPr>
        <p:spPr>
          <a:xfrm>
            <a:off x="3128151" y="2205759"/>
            <a:ext cx="867688" cy="430887"/>
          </a:xfrm>
          <a:prstGeom prst="rect">
            <a:avLst/>
          </a:prstGeom>
          <a:noFill/>
        </p:spPr>
        <p:txBody>
          <a:bodyPr wrap="square" rtlCol="0">
            <a:spAutoFit/>
          </a:bodyPr>
          <a:lstStyle/>
          <a:p>
            <a:pPr algn="ctr"/>
            <a:r>
              <a:rPr lang="en-US" sz="1100" i="1" dirty="0">
                <a:latin typeface="Times New Roman" panose="02020603050405020304" pitchFamily="18" charset="0"/>
                <a:cs typeface="Times New Roman" panose="02020603050405020304" pitchFamily="18" charset="0"/>
              </a:rPr>
              <a:t>Acceptance Rate</a:t>
            </a:r>
          </a:p>
        </p:txBody>
      </p:sp>
      <p:sp>
        <p:nvSpPr>
          <p:cNvPr id="21" name="TextBox 20">
            <a:extLst>
              <a:ext uri="{FF2B5EF4-FFF2-40B4-BE49-F238E27FC236}">
                <a16:creationId xmlns:a16="http://schemas.microsoft.com/office/drawing/2014/main" id="{12CE432E-12C1-6544-827E-5AEB79695DB8}"/>
              </a:ext>
            </a:extLst>
          </p:cNvPr>
          <p:cNvSpPr txBox="1"/>
          <p:nvPr/>
        </p:nvSpPr>
        <p:spPr>
          <a:xfrm>
            <a:off x="2955471" y="1610081"/>
            <a:ext cx="672116" cy="292388"/>
          </a:xfrm>
          <a:prstGeom prst="rect">
            <a:avLst/>
          </a:prstGeom>
          <a:noFill/>
        </p:spPr>
        <p:txBody>
          <a:bodyPr wrap="square" rtlCol="0">
            <a:spAutoFit/>
          </a:bodyPr>
          <a:lstStyle/>
          <a:p>
            <a:r>
              <a:rPr lang="en-US" sz="1300" i="1" dirty="0">
                <a:latin typeface="Times New Roman" panose="02020603050405020304" pitchFamily="18" charset="0"/>
                <a:cs typeface="Times New Roman" panose="02020603050405020304" pitchFamily="18" charset="0"/>
              </a:rPr>
              <a:t>30%</a:t>
            </a:r>
          </a:p>
        </p:txBody>
      </p:sp>
      <p:sp>
        <p:nvSpPr>
          <p:cNvPr id="26" name="Rounded Rectangle 25">
            <a:extLst>
              <a:ext uri="{FF2B5EF4-FFF2-40B4-BE49-F238E27FC236}">
                <a16:creationId xmlns:a16="http://schemas.microsoft.com/office/drawing/2014/main" id="{E7247AEE-9842-7B4B-8DB1-6A467263EFD2}"/>
              </a:ext>
            </a:extLst>
          </p:cNvPr>
          <p:cNvSpPr/>
          <p:nvPr/>
        </p:nvSpPr>
        <p:spPr>
          <a:xfrm>
            <a:off x="2779427" y="3889109"/>
            <a:ext cx="407226" cy="316885"/>
          </a:xfrm>
          <a:prstGeom prst="roundRect">
            <a:avLst/>
          </a:prstGeom>
          <a:solidFill>
            <a:schemeClr val="bg2"/>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a:t>
            </a:r>
            <a:r>
              <a:rPr lang="en-US" sz="1200" baseline="-25000" dirty="0">
                <a:solidFill>
                  <a:schemeClr val="tx1"/>
                </a:solidFill>
              </a:rPr>
              <a:t>1</a:t>
            </a:r>
          </a:p>
        </p:txBody>
      </p:sp>
      <p:sp>
        <p:nvSpPr>
          <p:cNvPr id="27" name="Rounded Rectangle 26">
            <a:extLst>
              <a:ext uri="{FF2B5EF4-FFF2-40B4-BE49-F238E27FC236}">
                <a16:creationId xmlns:a16="http://schemas.microsoft.com/office/drawing/2014/main" id="{105F37FD-98EE-7749-94CB-54BAF7E5AC4E}"/>
              </a:ext>
            </a:extLst>
          </p:cNvPr>
          <p:cNvSpPr/>
          <p:nvPr/>
        </p:nvSpPr>
        <p:spPr>
          <a:xfrm>
            <a:off x="3606397" y="3922147"/>
            <a:ext cx="407226" cy="316885"/>
          </a:xfrm>
          <a:prstGeom prst="roundRect">
            <a:avLst/>
          </a:prstGeom>
          <a:solidFill>
            <a:schemeClr val="bg2"/>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a:t>
            </a:r>
            <a:r>
              <a:rPr lang="en-US" sz="1200" baseline="-25000" dirty="0">
                <a:solidFill>
                  <a:schemeClr val="tx1"/>
                </a:solidFill>
              </a:rPr>
              <a:t>2</a:t>
            </a:r>
          </a:p>
        </p:txBody>
      </p:sp>
      <p:sp>
        <p:nvSpPr>
          <p:cNvPr id="28" name="Rounded Rectangle 27">
            <a:extLst>
              <a:ext uri="{FF2B5EF4-FFF2-40B4-BE49-F238E27FC236}">
                <a16:creationId xmlns:a16="http://schemas.microsoft.com/office/drawing/2014/main" id="{125D939A-752E-5647-A344-A40253C5F595}"/>
              </a:ext>
            </a:extLst>
          </p:cNvPr>
          <p:cNvSpPr/>
          <p:nvPr/>
        </p:nvSpPr>
        <p:spPr>
          <a:xfrm>
            <a:off x="4444541" y="3883249"/>
            <a:ext cx="407226" cy="316885"/>
          </a:xfrm>
          <a:prstGeom prst="roundRect">
            <a:avLst/>
          </a:prstGeom>
          <a:solidFill>
            <a:schemeClr val="bg2"/>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t</a:t>
            </a:r>
            <a:r>
              <a:rPr lang="en-US" sz="1200" baseline="-25000" dirty="0" err="1">
                <a:solidFill>
                  <a:schemeClr val="tx1"/>
                </a:solidFill>
              </a:rPr>
              <a:t>n</a:t>
            </a:r>
            <a:endParaRPr lang="en-US" sz="1200" baseline="-25000" dirty="0">
              <a:solidFill>
                <a:schemeClr val="tx1"/>
              </a:solidFill>
            </a:endParaRPr>
          </a:p>
        </p:txBody>
      </p:sp>
      <p:sp>
        <p:nvSpPr>
          <p:cNvPr id="29" name="TextBox 28">
            <a:extLst>
              <a:ext uri="{FF2B5EF4-FFF2-40B4-BE49-F238E27FC236}">
                <a16:creationId xmlns:a16="http://schemas.microsoft.com/office/drawing/2014/main" id="{2BBF519B-F782-F440-AFAF-45875D8724BC}"/>
              </a:ext>
            </a:extLst>
          </p:cNvPr>
          <p:cNvSpPr txBox="1"/>
          <p:nvPr/>
        </p:nvSpPr>
        <p:spPr>
          <a:xfrm>
            <a:off x="4132474" y="3805384"/>
            <a:ext cx="436349" cy="369332"/>
          </a:xfrm>
          <a:prstGeom prst="rect">
            <a:avLst/>
          </a:prstGeom>
          <a:noFill/>
        </p:spPr>
        <p:txBody>
          <a:bodyPr wrap="square" rtlCol="0">
            <a:spAutoFit/>
          </a:bodyPr>
          <a:lstStyle/>
          <a:p>
            <a:r>
              <a:rPr lang="en-US" dirty="0"/>
              <a:t>…</a:t>
            </a:r>
          </a:p>
        </p:txBody>
      </p:sp>
      <p:sp>
        <p:nvSpPr>
          <p:cNvPr id="34" name="TextBox 33">
            <a:extLst>
              <a:ext uri="{FF2B5EF4-FFF2-40B4-BE49-F238E27FC236}">
                <a16:creationId xmlns:a16="http://schemas.microsoft.com/office/drawing/2014/main" id="{3418C694-276F-1E47-A1FD-EF94A13EECAD}"/>
              </a:ext>
            </a:extLst>
          </p:cNvPr>
          <p:cNvSpPr txBox="1"/>
          <p:nvPr/>
        </p:nvSpPr>
        <p:spPr>
          <a:xfrm>
            <a:off x="2670678" y="4179147"/>
            <a:ext cx="1198915" cy="584775"/>
          </a:xfrm>
          <a:prstGeom prst="rect">
            <a:avLst/>
          </a:prstGeom>
          <a:noFill/>
        </p:spPr>
        <p:txBody>
          <a:bodyPr wrap="square" rtlCol="0">
            <a:spAutoFit/>
          </a:bodyPr>
          <a:lstStyle/>
          <a:p>
            <a:r>
              <a:rPr lang="en-US" sz="1600" i="1" dirty="0"/>
              <a:t>“Smith College”</a:t>
            </a:r>
          </a:p>
        </p:txBody>
      </p:sp>
      <p:sp>
        <p:nvSpPr>
          <p:cNvPr id="35" name="TextBox 34">
            <a:extLst>
              <a:ext uri="{FF2B5EF4-FFF2-40B4-BE49-F238E27FC236}">
                <a16:creationId xmlns:a16="http://schemas.microsoft.com/office/drawing/2014/main" id="{5B74CF23-012A-C74B-86FE-D861A6FB267A}"/>
              </a:ext>
            </a:extLst>
          </p:cNvPr>
          <p:cNvSpPr txBox="1"/>
          <p:nvPr/>
        </p:nvSpPr>
        <p:spPr>
          <a:xfrm>
            <a:off x="3489380" y="4204997"/>
            <a:ext cx="818033" cy="338554"/>
          </a:xfrm>
          <a:prstGeom prst="rect">
            <a:avLst/>
          </a:prstGeom>
          <a:noFill/>
        </p:spPr>
        <p:txBody>
          <a:bodyPr wrap="square" rtlCol="0">
            <a:spAutoFit/>
          </a:bodyPr>
          <a:lstStyle/>
          <a:p>
            <a:r>
              <a:rPr lang="en-US" sz="1600" i="1" dirty="0"/>
              <a:t>“30%”</a:t>
            </a:r>
          </a:p>
        </p:txBody>
      </p:sp>
      <p:sp>
        <p:nvSpPr>
          <p:cNvPr id="36" name="TextBox 35">
            <a:extLst>
              <a:ext uri="{FF2B5EF4-FFF2-40B4-BE49-F238E27FC236}">
                <a16:creationId xmlns:a16="http://schemas.microsoft.com/office/drawing/2014/main" id="{36A28317-DD8D-1D41-81C4-BD69DF551BD4}"/>
              </a:ext>
            </a:extLst>
          </p:cNvPr>
          <p:cNvSpPr txBox="1"/>
          <p:nvPr/>
        </p:nvSpPr>
        <p:spPr>
          <a:xfrm>
            <a:off x="3078542" y="3492126"/>
            <a:ext cx="969250"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Visual</a:t>
            </a:r>
          </a:p>
        </p:txBody>
      </p:sp>
      <p:sp>
        <p:nvSpPr>
          <p:cNvPr id="37" name="TextBox 36">
            <a:extLst>
              <a:ext uri="{FF2B5EF4-FFF2-40B4-BE49-F238E27FC236}">
                <a16:creationId xmlns:a16="http://schemas.microsoft.com/office/drawing/2014/main" id="{BB9D99B2-FB35-2D45-BDFE-4C75921A9151}"/>
              </a:ext>
            </a:extLst>
          </p:cNvPr>
          <p:cNvSpPr txBox="1"/>
          <p:nvPr/>
        </p:nvSpPr>
        <p:spPr>
          <a:xfrm>
            <a:off x="4112887" y="3478415"/>
            <a:ext cx="969250"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Textual</a:t>
            </a:r>
          </a:p>
        </p:txBody>
      </p:sp>
      <p:cxnSp>
        <p:nvCxnSpPr>
          <p:cNvPr id="38" name="Straight Arrow Connector 37">
            <a:extLst>
              <a:ext uri="{FF2B5EF4-FFF2-40B4-BE49-F238E27FC236}">
                <a16:creationId xmlns:a16="http://schemas.microsoft.com/office/drawing/2014/main" id="{0AECFF5D-E4F3-0F45-B545-711B6867F3F6}"/>
              </a:ext>
            </a:extLst>
          </p:cNvPr>
          <p:cNvCxnSpPr>
            <a:cxnSpLocks/>
          </p:cNvCxnSpPr>
          <p:nvPr/>
        </p:nvCxnSpPr>
        <p:spPr>
          <a:xfrm flipV="1">
            <a:off x="2987974" y="3556423"/>
            <a:ext cx="88234" cy="337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5FFEFEA-184D-D34B-88BD-3DE3D4C41D3B}"/>
              </a:ext>
            </a:extLst>
          </p:cNvPr>
          <p:cNvCxnSpPr>
            <a:cxnSpLocks/>
            <a:stCxn id="26" idx="0"/>
            <a:endCxn id="37" idx="1"/>
          </p:cNvCxnSpPr>
          <p:nvPr/>
        </p:nvCxnSpPr>
        <p:spPr>
          <a:xfrm flipV="1">
            <a:off x="2983040" y="3647692"/>
            <a:ext cx="1129847" cy="241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ounded Rectangle 39">
            <a:extLst>
              <a:ext uri="{FF2B5EF4-FFF2-40B4-BE49-F238E27FC236}">
                <a16:creationId xmlns:a16="http://schemas.microsoft.com/office/drawing/2014/main" id="{912559EB-EF90-F144-A76A-E599A14B8421}"/>
              </a:ext>
            </a:extLst>
          </p:cNvPr>
          <p:cNvSpPr/>
          <p:nvPr/>
        </p:nvSpPr>
        <p:spPr>
          <a:xfrm>
            <a:off x="2670679" y="3188836"/>
            <a:ext cx="2458286" cy="1777187"/>
          </a:xfrm>
          <a:prstGeom prst="round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BB9C0911-2DB4-1A49-9264-12A4DBBEB375}"/>
              </a:ext>
            </a:extLst>
          </p:cNvPr>
          <p:cNvSpPr txBox="1"/>
          <p:nvPr/>
        </p:nvSpPr>
        <p:spPr>
          <a:xfrm>
            <a:off x="3030427" y="4616279"/>
            <a:ext cx="2029888"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Text field features</a:t>
            </a:r>
          </a:p>
        </p:txBody>
      </p:sp>
      <p:sp>
        <p:nvSpPr>
          <p:cNvPr id="42" name="Rounded Rectangle 41">
            <a:extLst>
              <a:ext uri="{FF2B5EF4-FFF2-40B4-BE49-F238E27FC236}">
                <a16:creationId xmlns:a16="http://schemas.microsoft.com/office/drawing/2014/main" id="{1FEEB431-05AA-A44F-8F69-B406F3EAB20D}"/>
              </a:ext>
            </a:extLst>
          </p:cNvPr>
          <p:cNvSpPr/>
          <p:nvPr/>
        </p:nvSpPr>
        <p:spPr>
          <a:xfrm>
            <a:off x="5273485" y="2473620"/>
            <a:ext cx="1433687" cy="1329813"/>
          </a:xfrm>
          <a:prstGeom prst="roundRect">
            <a:avLst/>
          </a:prstGeom>
          <a:solidFill>
            <a:schemeClr val="accent4">
              <a:lumMod val="40000"/>
              <a:lumOff val="60000"/>
              <a:alpha val="71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Graph Attention Network</a:t>
            </a:r>
          </a:p>
        </p:txBody>
      </p:sp>
      <p:sp>
        <p:nvSpPr>
          <p:cNvPr id="62" name="TextBox 61">
            <a:extLst>
              <a:ext uri="{FF2B5EF4-FFF2-40B4-BE49-F238E27FC236}">
                <a16:creationId xmlns:a16="http://schemas.microsoft.com/office/drawing/2014/main" id="{E798FBBA-31C1-054D-A6D3-8CE8615EBB75}"/>
              </a:ext>
            </a:extLst>
          </p:cNvPr>
          <p:cNvSpPr txBox="1"/>
          <p:nvPr/>
        </p:nvSpPr>
        <p:spPr>
          <a:xfrm>
            <a:off x="3890011" y="4903874"/>
            <a:ext cx="3128963"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Web Page Encoder</a:t>
            </a:r>
          </a:p>
        </p:txBody>
      </p:sp>
      <p:sp>
        <p:nvSpPr>
          <p:cNvPr id="64" name="TextBox 63">
            <a:extLst>
              <a:ext uri="{FF2B5EF4-FFF2-40B4-BE49-F238E27FC236}">
                <a16:creationId xmlns:a16="http://schemas.microsoft.com/office/drawing/2014/main" id="{7E9724D3-9581-0048-A9C7-D678EAEF5F09}"/>
              </a:ext>
            </a:extLst>
          </p:cNvPr>
          <p:cNvSpPr txBox="1"/>
          <p:nvPr/>
        </p:nvSpPr>
        <p:spPr>
          <a:xfrm>
            <a:off x="3011224" y="2645965"/>
            <a:ext cx="2117066"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Page layout graph</a:t>
            </a:r>
          </a:p>
        </p:txBody>
      </p:sp>
      <p:cxnSp>
        <p:nvCxnSpPr>
          <p:cNvPr id="66" name="Curved Connector 65">
            <a:extLst>
              <a:ext uri="{FF2B5EF4-FFF2-40B4-BE49-F238E27FC236}">
                <a16:creationId xmlns:a16="http://schemas.microsoft.com/office/drawing/2014/main" id="{D8C290F6-8212-B947-A0B7-C321E80924C3}"/>
              </a:ext>
            </a:extLst>
          </p:cNvPr>
          <p:cNvCxnSpPr>
            <a:cxnSpLocks/>
          </p:cNvCxnSpPr>
          <p:nvPr/>
        </p:nvCxnSpPr>
        <p:spPr>
          <a:xfrm flipV="1">
            <a:off x="1918107" y="2108383"/>
            <a:ext cx="804371" cy="1105873"/>
          </a:xfrm>
          <a:prstGeom prst="curved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a:extLst>
              <a:ext uri="{FF2B5EF4-FFF2-40B4-BE49-F238E27FC236}">
                <a16:creationId xmlns:a16="http://schemas.microsoft.com/office/drawing/2014/main" id="{508A9CBF-E222-5947-AF70-93299FADCEE5}"/>
              </a:ext>
            </a:extLst>
          </p:cNvPr>
          <p:cNvCxnSpPr>
            <a:cxnSpLocks/>
          </p:cNvCxnSpPr>
          <p:nvPr/>
        </p:nvCxnSpPr>
        <p:spPr>
          <a:xfrm>
            <a:off x="1918107" y="3214256"/>
            <a:ext cx="752571" cy="936783"/>
          </a:xfrm>
          <a:prstGeom prst="curved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82A4DB9-AD6B-AF42-A815-B9CA7AFDE340}"/>
              </a:ext>
            </a:extLst>
          </p:cNvPr>
          <p:cNvSpPr txBox="1"/>
          <p:nvPr/>
        </p:nvSpPr>
        <p:spPr>
          <a:xfrm>
            <a:off x="4215475" y="4176132"/>
            <a:ext cx="947416" cy="338554"/>
          </a:xfrm>
          <a:prstGeom prst="rect">
            <a:avLst/>
          </a:prstGeom>
          <a:noFill/>
        </p:spPr>
        <p:txBody>
          <a:bodyPr wrap="square" rtlCol="0">
            <a:spAutoFit/>
          </a:bodyPr>
          <a:lstStyle/>
          <a:p>
            <a:r>
              <a:rPr lang="en-US" sz="1600" i="1" dirty="0"/>
              <a:t>“Tuition”</a:t>
            </a:r>
          </a:p>
        </p:txBody>
      </p:sp>
      <p:cxnSp>
        <p:nvCxnSpPr>
          <p:cNvPr id="49" name="Curved Connector 48">
            <a:extLst>
              <a:ext uri="{FF2B5EF4-FFF2-40B4-BE49-F238E27FC236}">
                <a16:creationId xmlns:a16="http://schemas.microsoft.com/office/drawing/2014/main" id="{D37934C6-C110-0B44-99BA-5909F7DFDD06}"/>
              </a:ext>
            </a:extLst>
          </p:cNvPr>
          <p:cNvCxnSpPr>
            <a:cxnSpLocks/>
            <a:stCxn id="40" idx="3"/>
            <a:endCxn id="42" idx="2"/>
          </p:cNvCxnSpPr>
          <p:nvPr/>
        </p:nvCxnSpPr>
        <p:spPr>
          <a:xfrm flipV="1">
            <a:off x="5128965" y="3803433"/>
            <a:ext cx="861364" cy="273997"/>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3" name="Curved Connector 52">
            <a:extLst>
              <a:ext uri="{FF2B5EF4-FFF2-40B4-BE49-F238E27FC236}">
                <a16:creationId xmlns:a16="http://schemas.microsoft.com/office/drawing/2014/main" id="{5D773609-4192-6642-B2D4-074B65F1BAF0}"/>
              </a:ext>
            </a:extLst>
          </p:cNvPr>
          <p:cNvCxnSpPr>
            <a:cxnSpLocks/>
            <a:stCxn id="18" idx="3"/>
            <a:endCxn id="42" idx="0"/>
          </p:cNvCxnSpPr>
          <p:nvPr/>
        </p:nvCxnSpPr>
        <p:spPr>
          <a:xfrm>
            <a:off x="5123689" y="2095687"/>
            <a:ext cx="866640" cy="377933"/>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5" name="TextBox 124">
            <a:extLst>
              <a:ext uri="{FF2B5EF4-FFF2-40B4-BE49-F238E27FC236}">
                <a16:creationId xmlns:a16="http://schemas.microsoft.com/office/drawing/2014/main" id="{1B2BD8A1-CC58-BF4E-B44B-9D2831388F2A}"/>
              </a:ext>
            </a:extLst>
          </p:cNvPr>
          <p:cNvSpPr txBox="1"/>
          <p:nvPr/>
        </p:nvSpPr>
        <p:spPr>
          <a:xfrm>
            <a:off x="4033716" y="2238571"/>
            <a:ext cx="1410553" cy="307777"/>
          </a:xfrm>
          <a:prstGeom prst="rect">
            <a:avLst/>
          </a:prstGeom>
          <a:noFill/>
        </p:spPr>
        <p:txBody>
          <a:bodyPr wrap="square" rtlCol="0">
            <a:spAutoFit/>
          </a:bodyPr>
          <a:lstStyle/>
          <a:p>
            <a:r>
              <a:rPr lang="en-US" sz="1400" i="1" dirty="0">
                <a:latin typeface="Times New Roman" panose="02020603050405020304" pitchFamily="18" charset="0"/>
                <a:cs typeface="Times New Roman" panose="02020603050405020304" pitchFamily="18" charset="0"/>
              </a:rPr>
              <a:t>Tuition</a:t>
            </a:r>
          </a:p>
        </p:txBody>
      </p:sp>
      <p:sp>
        <p:nvSpPr>
          <p:cNvPr id="126" name="TextBox 125">
            <a:extLst>
              <a:ext uri="{FF2B5EF4-FFF2-40B4-BE49-F238E27FC236}">
                <a16:creationId xmlns:a16="http://schemas.microsoft.com/office/drawing/2014/main" id="{119D5E50-7D3D-8B4B-B080-F7A6838156D8}"/>
              </a:ext>
            </a:extLst>
          </p:cNvPr>
          <p:cNvSpPr txBox="1"/>
          <p:nvPr/>
        </p:nvSpPr>
        <p:spPr>
          <a:xfrm>
            <a:off x="4413427" y="1653633"/>
            <a:ext cx="868380" cy="292388"/>
          </a:xfrm>
          <a:prstGeom prst="rect">
            <a:avLst/>
          </a:prstGeom>
          <a:noFill/>
        </p:spPr>
        <p:txBody>
          <a:bodyPr wrap="square" rtlCol="0">
            <a:spAutoFit/>
          </a:bodyPr>
          <a:lstStyle/>
          <a:p>
            <a:r>
              <a:rPr lang="en-US" sz="1300" i="1" dirty="0">
                <a:latin typeface="Times New Roman" panose="02020603050405020304" pitchFamily="18" charset="0"/>
                <a:cs typeface="Times New Roman" panose="02020603050405020304" pitchFamily="18" charset="0"/>
              </a:rPr>
              <a:t>$53,940</a:t>
            </a:r>
          </a:p>
        </p:txBody>
      </p:sp>
      <p:sp>
        <p:nvSpPr>
          <p:cNvPr id="127" name="Oval 126">
            <a:extLst>
              <a:ext uri="{FF2B5EF4-FFF2-40B4-BE49-F238E27FC236}">
                <a16:creationId xmlns:a16="http://schemas.microsoft.com/office/drawing/2014/main" id="{A3A23FD2-AF12-1A47-86B4-D8F269890F08}"/>
              </a:ext>
            </a:extLst>
          </p:cNvPr>
          <p:cNvSpPr/>
          <p:nvPr/>
        </p:nvSpPr>
        <p:spPr>
          <a:xfrm>
            <a:off x="6902551" y="3036878"/>
            <a:ext cx="228175" cy="224152"/>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28" name="Rectangle 127">
            <a:extLst>
              <a:ext uri="{FF2B5EF4-FFF2-40B4-BE49-F238E27FC236}">
                <a16:creationId xmlns:a16="http://schemas.microsoft.com/office/drawing/2014/main" id="{632BF2F5-782C-1648-BC30-B0F19DB805C3}"/>
              </a:ext>
            </a:extLst>
          </p:cNvPr>
          <p:cNvSpPr/>
          <p:nvPr/>
        </p:nvSpPr>
        <p:spPr>
          <a:xfrm>
            <a:off x="6876765" y="2984302"/>
            <a:ext cx="867086" cy="3210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29" name="Oval 128">
            <a:extLst>
              <a:ext uri="{FF2B5EF4-FFF2-40B4-BE49-F238E27FC236}">
                <a16:creationId xmlns:a16="http://schemas.microsoft.com/office/drawing/2014/main" id="{06DA3FDC-1171-3E4F-B487-95F59D1ECFE6}"/>
              </a:ext>
            </a:extLst>
          </p:cNvPr>
          <p:cNvSpPr/>
          <p:nvPr/>
        </p:nvSpPr>
        <p:spPr>
          <a:xfrm>
            <a:off x="7178137" y="3036878"/>
            <a:ext cx="228175" cy="224152"/>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30" name="Oval 129">
            <a:extLst>
              <a:ext uri="{FF2B5EF4-FFF2-40B4-BE49-F238E27FC236}">
                <a16:creationId xmlns:a16="http://schemas.microsoft.com/office/drawing/2014/main" id="{80BF7479-E014-6740-8A1C-9422953ABC9F}"/>
              </a:ext>
            </a:extLst>
          </p:cNvPr>
          <p:cNvSpPr/>
          <p:nvPr/>
        </p:nvSpPr>
        <p:spPr>
          <a:xfrm>
            <a:off x="7449386" y="3035497"/>
            <a:ext cx="228175" cy="224152"/>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cxnSp>
        <p:nvCxnSpPr>
          <p:cNvPr id="131" name="Curved Connector 130">
            <a:extLst>
              <a:ext uri="{FF2B5EF4-FFF2-40B4-BE49-F238E27FC236}">
                <a16:creationId xmlns:a16="http://schemas.microsoft.com/office/drawing/2014/main" id="{FC5F3315-3034-A146-B160-FE5724430A27}"/>
              </a:ext>
            </a:extLst>
          </p:cNvPr>
          <p:cNvCxnSpPr>
            <a:cxnSpLocks/>
            <a:stCxn id="42" idx="3"/>
            <a:endCxn id="127" idx="2"/>
          </p:cNvCxnSpPr>
          <p:nvPr/>
        </p:nvCxnSpPr>
        <p:spPr>
          <a:xfrm>
            <a:off x="6707172" y="3138527"/>
            <a:ext cx="195379" cy="10427"/>
          </a:xfrm>
          <a:prstGeom prst="curved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D93D35F3-B85A-1A4C-BAFE-7AC304F1528E}"/>
              </a:ext>
            </a:extLst>
          </p:cNvPr>
          <p:cNvSpPr txBox="1"/>
          <p:nvPr/>
        </p:nvSpPr>
        <p:spPr>
          <a:xfrm>
            <a:off x="6651562" y="3271182"/>
            <a:ext cx="1310598" cy="707886"/>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Contextual</a:t>
            </a:r>
          </a:p>
          <a:p>
            <a:pPr algn="ctr"/>
            <a:r>
              <a:rPr lang="en-US" sz="2000" dirty="0">
                <a:latin typeface="Times New Roman" panose="02020603050405020304" pitchFamily="18" charset="0"/>
                <a:cs typeface="Times New Roman" panose="02020603050405020304" pitchFamily="18" charset="0"/>
              </a:rPr>
              <a:t>features</a:t>
            </a:r>
          </a:p>
        </p:txBody>
      </p:sp>
      <p:sp>
        <p:nvSpPr>
          <p:cNvPr id="121" name="Rounded Rectangle 120">
            <a:extLst>
              <a:ext uri="{FF2B5EF4-FFF2-40B4-BE49-F238E27FC236}">
                <a16:creationId xmlns:a16="http://schemas.microsoft.com/office/drawing/2014/main" id="{6F9FF84D-9A0D-1A41-BA64-7FD34A904670}"/>
              </a:ext>
            </a:extLst>
          </p:cNvPr>
          <p:cNvSpPr/>
          <p:nvPr/>
        </p:nvSpPr>
        <p:spPr>
          <a:xfrm>
            <a:off x="8152385" y="884458"/>
            <a:ext cx="4007210" cy="2943308"/>
          </a:xfrm>
          <a:prstGeom prst="roundRect">
            <a:avLst/>
          </a:prstGeom>
          <a:solidFill>
            <a:schemeClr val="bg1"/>
          </a:solidFill>
          <a:ln>
            <a:solidFill>
              <a:schemeClr val="bg2">
                <a:lumMod val="9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22" name="Rounded Rectangle 121">
            <a:extLst>
              <a:ext uri="{FF2B5EF4-FFF2-40B4-BE49-F238E27FC236}">
                <a16:creationId xmlns:a16="http://schemas.microsoft.com/office/drawing/2014/main" id="{8FF30343-4722-CF42-A3E6-97CC1E76E908}"/>
              </a:ext>
            </a:extLst>
          </p:cNvPr>
          <p:cNvSpPr/>
          <p:nvPr/>
        </p:nvSpPr>
        <p:spPr>
          <a:xfrm>
            <a:off x="8249099" y="3932658"/>
            <a:ext cx="3942901" cy="1432882"/>
          </a:xfrm>
          <a:prstGeom prst="roundRect">
            <a:avLst/>
          </a:prstGeom>
          <a:solidFill>
            <a:schemeClr val="bg1"/>
          </a:solidFill>
          <a:ln>
            <a:solidFill>
              <a:schemeClr val="bg2">
                <a:lumMod val="9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23" name="TextBox 122">
            <a:extLst>
              <a:ext uri="{FF2B5EF4-FFF2-40B4-BE49-F238E27FC236}">
                <a16:creationId xmlns:a16="http://schemas.microsoft.com/office/drawing/2014/main" id="{2EC3313F-3A92-4743-B793-6F9494606E57}"/>
              </a:ext>
            </a:extLst>
          </p:cNvPr>
          <p:cNvSpPr txBox="1"/>
          <p:nvPr/>
        </p:nvSpPr>
        <p:spPr>
          <a:xfrm>
            <a:off x="10064755" y="825548"/>
            <a:ext cx="1968285" cy="461665"/>
          </a:xfrm>
          <a:prstGeom prst="rect">
            <a:avLst/>
          </a:prstGeom>
          <a:noFill/>
        </p:spPr>
        <p:txBody>
          <a:bodyPr wrap="square" rtlCol="0">
            <a:spAutoFit/>
          </a:bodyPr>
          <a:lstStyle/>
          <a:p>
            <a:r>
              <a:rPr lang="en-US" sz="2400" u="sng" dirty="0" err="1">
                <a:latin typeface="Times New Roman" panose="02020603050405020304" pitchFamily="18" charset="0"/>
                <a:cs typeface="Times New Roman" panose="02020603050405020304" pitchFamily="18" charset="0"/>
              </a:rPr>
              <a:t>OpenIE</a:t>
            </a:r>
            <a:endParaRPr lang="en-US" sz="2400" u="sng" dirty="0">
              <a:latin typeface="Times New Roman" panose="02020603050405020304" pitchFamily="18" charset="0"/>
              <a:cs typeface="Times New Roman" panose="02020603050405020304" pitchFamily="18" charset="0"/>
            </a:endParaRPr>
          </a:p>
        </p:txBody>
      </p:sp>
      <p:sp>
        <p:nvSpPr>
          <p:cNvPr id="124" name="TextBox 123">
            <a:extLst>
              <a:ext uri="{FF2B5EF4-FFF2-40B4-BE49-F238E27FC236}">
                <a16:creationId xmlns:a16="http://schemas.microsoft.com/office/drawing/2014/main" id="{0D40A5D5-CE5B-C048-BAE0-A8E62BFE528E}"/>
              </a:ext>
            </a:extLst>
          </p:cNvPr>
          <p:cNvSpPr txBox="1"/>
          <p:nvPr/>
        </p:nvSpPr>
        <p:spPr>
          <a:xfrm>
            <a:off x="10059070" y="3863358"/>
            <a:ext cx="1968285" cy="461665"/>
          </a:xfrm>
          <a:prstGeom prst="rect">
            <a:avLst/>
          </a:prstGeom>
          <a:noFill/>
        </p:spPr>
        <p:txBody>
          <a:bodyPr wrap="square" rtlCol="0">
            <a:spAutoFit/>
          </a:bodyPr>
          <a:lstStyle/>
          <a:p>
            <a:r>
              <a:rPr lang="en-US" sz="2400" u="sng" dirty="0" err="1">
                <a:latin typeface="Times New Roman" panose="02020603050405020304" pitchFamily="18" charset="0"/>
                <a:cs typeface="Times New Roman" panose="02020603050405020304" pitchFamily="18" charset="0"/>
              </a:rPr>
              <a:t>ClosedIE</a:t>
            </a:r>
            <a:endParaRPr lang="en-US" sz="2400" u="sng" dirty="0">
              <a:latin typeface="Times New Roman" panose="02020603050405020304" pitchFamily="18" charset="0"/>
              <a:cs typeface="Times New Roman" panose="02020603050405020304" pitchFamily="18" charset="0"/>
            </a:endParaRPr>
          </a:p>
        </p:txBody>
      </p:sp>
      <p:sp>
        <p:nvSpPr>
          <p:cNvPr id="137" name="Rounded Rectangle 136">
            <a:extLst>
              <a:ext uri="{FF2B5EF4-FFF2-40B4-BE49-F238E27FC236}">
                <a16:creationId xmlns:a16="http://schemas.microsoft.com/office/drawing/2014/main" id="{5CFAB28D-E4D8-E64E-A211-FA8A3B2C1ADC}"/>
              </a:ext>
            </a:extLst>
          </p:cNvPr>
          <p:cNvSpPr/>
          <p:nvPr/>
        </p:nvSpPr>
        <p:spPr>
          <a:xfrm>
            <a:off x="9513041" y="4417037"/>
            <a:ext cx="1321562" cy="755578"/>
          </a:xfrm>
          <a:prstGeom prst="roundRect">
            <a:avLst/>
          </a:prstGeom>
          <a:solidFill>
            <a:schemeClr val="accent4">
              <a:lumMod val="40000"/>
              <a:lumOff val="60000"/>
              <a:alpha val="71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Multi-class Classifier</a:t>
            </a:r>
          </a:p>
        </p:txBody>
      </p:sp>
      <p:sp>
        <p:nvSpPr>
          <p:cNvPr id="138" name="Rounded Rectangle 137">
            <a:extLst>
              <a:ext uri="{FF2B5EF4-FFF2-40B4-BE49-F238E27FC236}">
                <a16:creationId xmlns:a16="http://schemas.microsoft.com/office/drawing/2014/main" id="{142A26E9-87E9-C24B-AC0A-177AD896B6F0}"/>
              </a:ext>
            </a:extLst>
          </p:cNvPr>
          <p:cNvSpPr/>
          <p:nvPr/>
        </p:nvSpPr>
        <p:spPr>
          <a:xfrm>
            <a:off x="10973267" y="4514686"/>
            <a:ext cx="1181522" cy="573164"/>
          </a:xfrm>
          <a:prstGeom prst="round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Predicted Relation</a:t>
            </a:r>
          </a:p>
        </p:txBody>
      </p:sp>
      <p:cxnSp>
        <p:nvCxnSpPr>
          <p:cNvPr id="4" name="Straight Arrow Connector 3">
            <a:extLst>
              <a:ext uri="{FF2B5EF4-FFF2-40B4-BE49-F238E27FC236}">
                <a16:creationId xmlns:a16="http://schemas.microsoft.com/office/drawing/2014/main" id="{AD16FFF7-CC95-074C-A59C-1EFD7C5C45B6}"/>
              </a:ext>
            </a:extLst>
          </p:cNvPr>
          <p:cNvCxnSpPr>
            <a:stCxn id="137" idx="3"/>
            <a:endCxn id="138" idx="1"/>
          </p:cNvCxnSpPr>
          <p:nvPr/>
        </p:nvCxnSpPr>
        <p:spPr>
          <a:xfrm>
            <a:off x="10834603" y="4794826"/>
            <a:ext cx="138664" cy="64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1" name="Oval 140">
            <a:extLst>
              <a:ext uri="{FF2B5EF4-FFF2-40B4-BE49-F238E27FC236}">
                <a16:creationId xmlns:a16="http://schemas.microsoft.com/office/drawing/2014/main" id="{B6AD97A2-3916-2C49-B9EE-1637F037CAD8}"/>
              </a:ext>
            </a:extLst>
          </p:cNvPr>
          <p:cNvSpPr/>
          <p:nvPr/>
        </p:nvSpPr>
        <p:spPr>
          <a:xfrm>
            <a:off x="8464431" y="4276698"/>
            <a:ext cx="147318" cy="14964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C1F5E78F-3176-674D-8806-EE7C7F18B019}"/>
              </a:ext>
            </a:extLst>
          </p:cNvPr>
          <p:cNvSpPr/>
          <p:nvPr/>
        </p:nvSpPr>
        <p:spPr>
          <a:xfrm>
            <a:off x="8412328" y="4229441"/>
            <a:ext cx="618735" cy="2441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7E16AB3F-117A-8543-81E0-C9E9D5BC9BA4}"/>
              </a:ext>
            </a:extLst>
          </p:cNvPr>
          <p:cNvSpPr/>
          <p:nvPr/>
        </p:nvSpPr>
        <p:spPr>
          <a:xfrm>
            <a:off x="8657738" y="4276698"/>
            <a:ext cx="147318" cy="14964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08E55435-B08B-2D40-BF2D-B7C9412EC1A7}"/>
              </a:ext>
            </a:extLst>
          </p:cNvPr>
          <p:cNvSpPr/>
          <p:nvPr/>
        </p:nvSpPr>
        <p:spPr>
          <a:xfrm>
            <a:off x="8851045" y="4276698"/>
            <a:ext cx="147318" cy="14964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a:extLst>
              <a:ext uri="{FF2B5EF4-FFF2-40B4-BE49-F238E27FC236}">
                <a16:creationId xmlns:a16="http://schemas.microsoft.com/office/drawing/2014/main" id="{28B30759-8E5A-484F-964E-0C1215278413}"/>
              </a:ext>
            </a:extLst>
          </p:cNvPr>
          <p:cNvSpPr/>
          <p:nvPr/>
        </p:nvSpPr>
        <p:spPr>
          <a:xfrm>
            <a:off x="8464431" y="4656066"/>
            <a:ext cx="147318" cy="14964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189">
            <a:extLst>
              <a:ext uri="{FF2B5EF4-FFF2-40B4-BE49-F238E27FC236}">
                <a16:creationId xmlns:a16="http://schemas.microsoft.com/office/drawing/2014/main" id="{B5941089-A9D5-6542-9681-37A1BA03AFEE}"/>
              </a:ext>
            </a:extLst>
          </p:cNvPr>
          <p:cNvSpPr/>
          <p:nvPr/>
        </p:nvSpPr>
        <p:spPr>
          <a:xfrm>
            <a:off x="8412328" y="4608809"/>
            <a:ext cx="618735" cy="2441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30E05E93-9095-E04A-9580-0046B574B409}"/>
              </a:ext>
            </a:extLst>
          </p:cNvPr>
          <p:cNvSpPr/>
          <p:nvPr/>
        </p:nvSpPr>
        <p:spPr>
          <a:xfrm>
            <a:off x="8657738" y="4656066"/>
            <a:ext cx="147318" cy="14964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7A75EA25-8198-C045-B896-12893D94EE97}"/>
              </a:ext>
            </a:extLst>
          </p:cNvPr>
          <p:cNvSpPr/>
          <p:nvPr/>
        </p:nvSpPr>
        <p:spPr>
          <a:xfrm>
            <a:off x="8851045" y="4656066"/>
            <a:ext cx="147318" cy="14964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a:extLst>
              <a:ext uri="{FF2B5EF4-FFF2-40B4-BE49-F238E27FC236}">
                <a16:creationId xmlns:a16="http://schemas.microsoft.com/office/drawing/2014/main" id="{B6960AFF-1AE3-6E41-9A9D-0971415789FD}"/>
              </a:ext>
            </a:extLst>
          </p:cNvPr>
          <p:cNvSpPr/>
          <p:nvPr/>
        </p:nvSpPr>
        <p:spPr>
          <a:xfrm>
            <a:off x="8465927" y="5038606"/>
            <a:ext cx="147318" cy="149643"/>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193">
            <a:extLst>
              <a:ext uri="{FF2B5EF4-FFF2-40B4-BE49-F238E27FC236}">
                <a16:creationId xmlns:a16="http://schemas.microsoft.com/office/drawing/2014/main" id="{29825124-843B-D146-84D4-082DE0E13519}"/>
              </a:ext>
            </a:extLst>
          </p:cNvPr>
          <p:cNvSpPr/>
          <p:nvPr/>
        </p:nvSpPr>
        <p:spPr>
          <a:xfrm>
            <a:off x="8413824" y="4991349"/>
            <a:ext cx="618735" cy="2441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C0F00C58-EE17-AD46-92DA-A3B1B4040746}"/>
              </a:ext>
            </a:extLst>
          </p:cNvPr>
          <p:cNvSpPr/>
          <p:nvPr/>
        </p:nvSpPr>
        <p:spPr>
          <a:xfrm>
            <a:off x="8659234" y="5038606"/>
            <a:ext cx="147318" cy="149643"/>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95231D60-AD68-264C-A930-8AF928FD4DA4}"/>
              </a:ext>
            </a:extLst>
          </p:cNvPr>
          <p:cNvSpPr/>
          <p:nvPr/>
        </p:nvSpPr>
        <p:spPr>
          <a:xfrm>
            <a:off x="8852541" y="5038606"/>
            <a:ext cx="147318" cy="149643"/>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38AC5529-BCC7-184A-9D47-2BB1CFB7B5FF}"/>
              </a:ext>
            </a:extLst>
          </p:cNvPr>
          <p:cNvSpPr/>
          <p:nvPr/>
        </p:nvSpPr>
        <p:spPr>
          <a:xfrm>
            <a:off x="9099178" y="978477"/>
            <a:ext cx="147318" cy="14964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ectangle 197">
            <a:extLst>
              <a:ext uri="{FF2B5EF4-FFF2-40B4-BE49-F238E27FC236}">
                <a16:creationId xmlns:a16="http://schemas.microsoft.com/office/drawing/2014/main" id="{77ABFDB6-B5F5-594C-B53B-83497DBF9F27}"/>
              </a:ext>
            </a:extLst>
          </p:cNvPr>
          <p:cNvSpPr/>
          <p:nvPr/>
        </p:nvSpPr>
        <p:spPr>
          <a:xfrm>
            <a:off x="9047075" y="931220"/>
            <a:ext cx="618735" cy="2441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id="{D3545733-9073-074B-BEF2-3A78271D3098}"/>
              </a:ext>
            </a:extLst>
          </p:cNvPr>
          <p:cNvSpPr/>
          <p:nvPr/>
        </p:nvSpPr>
        <p:spPr>
          <a:xfrm>
            <a:off x="9292485" y="978477"/>
            <a:ext cx="147318" cy="14964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a:extLst>
              <a:ext uri="{FF2B5EF4-FFF2-40B4-BE49-F238E27FC236}">
                <a16:creationId xmlns:a16="http://schemas.microsoft.com/office/drawing/2014/main" id="{4165B06D-163D-B042-B37A-9F609CB03F05}"/>
              </a:ext>
            </a:extLst>
          </p:cNvPr>
          <p:cNvSpPr/>
          <p:nvPr/>
        </p:nvSpPr>
        <p:spPr>
          <a:xfrm>
            <a:off x="9485792" y="978477"/>
            <a:ext cx="147318" cy="14964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a:extLst>
              <a:ext uri="{FF2B5EF4-FFF2-40B4-BE49-F238E27FC236}">
                <a16:creationId xmlns:a16="http://schemas.microsoft.com/office/drawing/2014/main" id="{3E745AFF-D03C-754F-86B2-5B2513925A07}"/>
              </a:ext>
            </a:extLst>
          </p:cNvPr>
          <p:cNvSpPr/>
          <p:nvPr/>
        </p:nvSpPr>
        <p:spPr>
          <a:xfrm>
            <a:off x="9099178" y="1281732"/>
            <a:ext cx="147318" cy="14964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222">
            <a:extLst>
              <a:ext uri="{FF2B5EF4-FFF2-40B4-BE49-F238E27FC236}">
                <a16:creationId xmlns:a16="http://schemas.microsoft.com/office/drawing/2014/main" id="{1D7C5116-B864-584B-A60D-3D4ECD0FB465}"/>
              </a:ext>
            </a:extLst>
          </p:cNvPr>
          <p:cNvSpPr/>
          <p:nvPr/>
        </p:nvSpPr>
        <p:spPr>
          <a:xfrm>
            <a:off x="9047075" y="1234475"/>
            <a:ext cx="618735" cy="2441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Oval 223">
            <a:extLst>
              <a:ext uri="{FF2B5EF4-FFF2-40B4-BE49-F238E27FC236}">
                <a16:creationId xmlns:a16="http://schemas.microsoft.com/office/drawing/2014/main" id="{BEE53C67-6683-7047-9CEA-0E5E6F8E2A1A}"/>
              </a:ext>
            </a:extLst>
          </p:cNvPr>
          <p:cNvSpPr/>
          <p:nvPr/>
        </p:nvSpPr>
        <p:spPr>
          <a:xfrm>
            <a:off x="9292485" y="1281732"/>
            <a:ext cx="147318" cy="14964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Oval 224">
            <a:extLst>
              <a:ext uri="{FF2B5EF4-FFF2-40B4-BE49-F238E27FC236}">
                <a16:creationId xmlns:a16="http://schemas.microsoft.com/office/drawing/2014/main" id="{3C9C4CE1-F00F-F94D-BA6F-5E26C64416CC}"/>
              </a:ext>
            </a:extLst>
          </p:cNvPr>
          <p:cNvSpPr/>
          <p:nvPr/>
        </p:nvSpPr>
        <p:spPr>
          <a:xfrm>
            <a:off x="9485792" y="1281732"/>
            <a:ext cx="147318" cy="14964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Oval 225">
            <a:extLst>
              <a:ext uri="{FF2B5EF4-FFF2-40B4-BE49-F238E27FC236}">
                <a16:creationId xmlns:a16="http://schemas.microsoft.com/office/drawing/2014/main" id="{0D729D8E-955D-A248-BBBF-A5CA24553199}"/>
              </a:ext>
            </a:extLst>
          </p:cNvPr>
          <p:cNvSpPr/>
          <p:nvPr/>
        </p:nvSpPr>
        <p:spPr>
          <a:xfrm>
            <a:off x="9099178" y="1574897"/>
            <a:ext cx="147318" cy="149643"/>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Rectangle 226">
            <a:extLst>
              <a:ext uri="{FF2B5EF4-FFF2-40B4-BE49-F238E27FC236}">
                <a16:creationId xmlns:a16="http://schemas.microsoft.com/office/drawing/2014/main" id="{8ADEE1BC-0509-FA49-8BDB-7B68F1F6E7DB}"/>
              </a:ext>
            </a:extLst>
          </p:cNvPr>
          <p:cNvSpPr/>
          <p:nvPr/>
        </p:nvSpPr>
        <p:spPr>
          <a:xfrm>
            <a:off x="9047075" y="1527640"/>
            <a:ext cx="618735" cy="2441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Oval 227">
            <a:extLst>
              <a:ext uri="{FF2B5EF4-FFF2-40B4-BE49-F238E27FC236}">
                <a16:creationId xmlns:a16="http://schemas.microsoft.com/office/drawing/2014/main" id="{572F4AC0-F306-9745-BF5A-ED218A8D1950}"/>
              </a:ext>
            </a:extLst>
          </p:cNvPr>
          <p:cNvSpPr/>
          <p:nvPr/>
        </p:nvSpPr>
        <p:spPr>
          <a:xfrm>
            <a:off x="9292485" y="1574897"/>
            <a:ext cx="147318" cy="149643"/>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val 228">
            <a:extLst>
              <a:ext uri="{FF2B5EF4-FFF2-40B4-BE49-F238E27FC236}">
                <a16:creationId xmlns:a16="http://schemas.microsoft.com/office/drawing/2014/main" id="{2B65E440-71C5-9E4B-8A07-1FB2D936470C}"/>
              </a:ext>
            </a:extLst>
          </p:cNvPr>
          <p:cNvSpPr/>
          <p:nvPr/>
        </p:nvSpPr>
        <p:spPr>
          <a:xfrm>
            <a:off x="9485792" y="1574897"/>
            <a:ext cx="147318" cy="149643"/>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a:extLst>
              <a:ext uri="{FF2B5EF4-FFF2-40B4-BE49-F238E27FC236}">
                <a16:creationId xmlns:a16="http://schemas.microsoft.com/office/drawing/2014/main" id="{E5FD2E1F-4980-5B41-A7C6-3A4C51C437A5}"/>
              </a:ext>
            </a:extLst>
          </p:cNvPr>
          <p:cNvSpPr/>
          <p:nvPr/>
        </p:nvSpPr>
        <p:spPr>
          <a:xfrm>
            <a:off x="9176212" y="2987003"/>
            <a:ext cx="147318" cy="14964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ectangle 230">
            <a:extLst>
              <a:ext uri="{FF2B5EF4-FFF2-40B4-BE49-F238E27FC236}">
                <a16:creationId xmlns:a16="http://schemas.microsoft.com/office/drawing/2014/main" id="{38CAF4A7-8239-7D4C-BAEF-37D69950A08D}"/>
              </a:ext>
            </a:extLst>
          </p:cNvPr>
          <p:cNvSpPr/>
          <p:nvPr/>
        </p:nvSpPr>
        <p:spPr>
          <a:xfrm>
            <a:off x="9124109" y="2939746"/>
            <a:ext cx="618735" cy="2441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a:extLst>
              <a:ext uri="{FF2B5EF4-FFF2-40B4-BE49-F238E27FC236}">
                <a16:creationId xmlns:a16="http://schemas.microsoft.com/office/drawing/2014/main" id="{B97C9F1F-A245-4745-8F61-382F00E0CDC8}"/>
              </a:ext>
            </a:extLst>
          </p:cNvPr>
          <p:cNvSpPr/>
          <p:nvPr/>
        </p:nvSpPr>
        <p:spPr>
          <a:xfrm>
            <a:off x="9369519" y="2987003"/>
            <a:ext cx="147318" cy="14964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a:extLst>
              <a:ext uri="{FF2B5EF4-FFF2-40B4-BE49-F238E27FC236}">
                <a16:creationId xmlns:a16="http://schemas.microsoft.com/office/drawing/2014/main" id="{143D0C95-3CFD-5143-BA82-237B28E0E526}"/>
              </a:ext>
            </a:extLst>
          </p:cNvPr>
          <p:cNvSpPr/>
          <p:nvPr/>
        </p:nvSpPr>
        <p:spPr>
          <a:xfrm>
            <a:off x="9562826" y="2987003"/>
            <a:ext cx="147318" cy="14964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Oval 233">
            <a:extLst>
              <a:ext uri="{FF2B5EF4-FFF2-40B4-BE49-F238E27FC236}">
                <a16:creationId xmlns:a16="http://schemas.microsoft.com/office/drawing/2014/main" id="{85A6D855-116C-9440-AA01-F7634E59A6E3}"/>
              </a:ext>
            </a:extLst>
          </p:cNvPr>
          <p:cNvSpPr/>
          <p:nvPr/>
        </p:nvSpPr>
        <p:spPr>
          <a:xfrm>
            <a:off x="9176595" y="3290368"/>
            <a:ext cx="147318" cy="14964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Rectangle 234">
            <a:extLst>
              <a:ext uri="{FF2B5EF4-FFF2-40B4-BE49-F238E27FC236}">
                <a16:creationId xmlns:a16="http://schemas.microsoft.com/office/drawing/2014/main" id="{1559E481-9DBB-A448-937A-210CAE29DD8A}"/>
              </a:ext>
            </a:extLst>
          </p:cNvPr>
          <p:cNvSpPr/>
          <p:nvPr/>
        </p:nvSpPr>
        <p:spPr>
          <a:xfrm>
            <a:off x="9124492" y="3243111"/>
            <a:ext cx="618735" cy="2441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Oval 235">
            <a:extLst>
              <a:ext uri="{FF2B5EF4-FFF2-40B4-BE49-F238E27FC236}">
                <a16:creationId xmlns:a16="http://schemas.microsoft.com/office/drawing/2014/main" id="{D4EE3A76-C0D0-A341-8B26-05BBB235DEC4}"/>
              </a:ext>
            </a:extLst>
          </p:cNvPr>
          <p:cNvSpPr/>
          <p:nvPr/>
        </p:nvSpPr>
        <p:spPr>
          <a:xfrm>
            <a:off x="9369902" y="3290368"/>
            <a:ext cx="147318" cy="14964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Oval 236">
            <a:extLst>
              <a:ext uri="{FF2B5EF4-FFF2-40B4-BE49-F238E27FC236}">
                <a16:creationId xmlns:a16="http://schemas.microsoft.com/office/drawing/2014/main" id="{1548BADE-F15A-1046-9908-7EF36ABA9CCC}"/>
              </a:ext>
            </a:extLst>
          </p:cNvPr>
          <p:cNvSpPr/>
          <p:nvPr/>
        </p:nvSpPr>
        <p:spPr>
          <a:xfrm>
            <a:off x="9563209" y="3290368"/>
            <a:ext cx="147318" cy="14964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Oval 237">
            <a:extLst>
              <a:ext uri="{FF2B5EF4-FFF2-40B4-BE49-F238E27FC236}">
                <a16:creationId xmlns:a16="http://schemas.microsoft.com/office/drawing/2014/main" id="{4BD1DA82-DA55-C444-9C3C-532BD19CBEA1}"/>
              </a:ext>
            </a:extLst>
          </p:cNvPr>
          <p:cNvSpPr/>
          <p:nvPr/>
        </p:nvSpPr>
        <p:spPr>
          <a:xfrm>
            <a:off x="9165407" y="3596738"/>
            <a:ext cx="147318" cy="149643"/>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Rectangle 238">
            <a:extLst>
              <a:ext uri="{FF2B5EF4-FFF2-40B4-BE49-F238E27FC236}">
                <a16:creationId xmlns:a16="http://schemas.microsoft.com/office/drawing/2014/main" id="{819F7CEE-3DB6-5743-AD32-61284702484D}"/>
              </a:ext>
            </a:extLst>
          </p:cNvPr>
          <p:cNvSpPr/>
          <p:nvPr/>
        </p:nvSpPr>
        <p:spPr>
          <a:xfrm>
            <a:off x="9113304" y="3549481"/>
            <a:ext cx="618735" cy="2441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a:extLst>
              <a:ext uri="{FF2B5EF4-FFF2-40B4-BE49-F238E27FC236}">
                <a16:creationId xmlns:a16="http://schemas.microsoft.com/office/drawing/2014/main" id="{356FC449-4BB3-6744-A14E-87EAD02B9CF2}"/>
              </a:ext>
            </a:extLst>
          </p:cNvPr>
          <p:cNvSpPr/>
          <p:nvPr/>
        </p:nvSpPr>
        <p:spPr>
          <a:xfrm>
            <a:off x="9358714" y="3596738"/>
            <a:ext cx="147318" cy="149643"/>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Oval 240">
            <a:extLst>
              <a:ext uri="{FF2B5EF4-FFF2-40B4-BE49-F238E27FC236}">
                <a16:creationId xmlns:a16="http://schemas.microsoft.com/office/drawing/2014/main" id="{D7EB31CE-27F1-D74A-833B-6692F27C6AFA}"/>
              </a:ext>
            </a:extLst>
          </p:cNvPr>
          <p:cNvSpPr/>
          <p:nvPr/>
        </p:nvSpPr>
        <p:spPr>
          <a:xfrm>
            <a:off x="9552021" y="3596738"/>
            <a:ext cx="147318" cy="149643"/>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ight Brace 51">
            <a:extLst>
              <a:ext uri="{FF2B5EF4-FFF2-40B4-BE49-F238E27FC236}">
                <a16:creationId xmlns:a16="http://schemas.microsoft.com/office/drawing/2014/main" id="{5ABFFA4F-8FE4-BB4A-A555-AF4406C44BA3}"/>
              </a:ext>
            </a:extLst>
          </p:cNvPr>
          <p:cNvSpPr/>
          <p:nvPr/>
        </p:nvSpPr>
        <p:spPr>
          <a:xfrm>
            <a:off x="9124609" y="4200134"/>
            <a:ext cx="353416" cy="103537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2" name="Oval 241">
            <a:extLst>
              <a:ext uri="{FF2B5EF4-FFF2-40B4-BE49-F238E27FC236}">
                <a16:creationId xmlns:a16="http://schemas.microsoft.com/office/drawing/2014/main" id="{B4940F31-7550-BD48-B575-28611ACAED7A}"/>
              </a:ext>
            </a:extLst>
          </p:cNvPr>
          <p:cNvSpPr/>
          <p:nvPr/>
        </p:nvSpPr>
        <p:spPr>
          <a:xfrm>
            <a:off x="8906601" y="2294802"/>
            <a:ext cx="147318" cy="149643"/>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Oval 242">
            <a:extLst>
              <a:ext uri="{FF2B5EF4-FFF2-40B4-BE49-F238E27FC236}">
                <a16:creationId xmlns:a16="http://schemas.microsoft.com/office/drawing/2014/main" id="{EC2F45B5-35D5-7049-81FD-47111626A0B9}"/>
              </a:ext>
            </a:extLst>
          </p:cNvPr>
          <p:cNvSpPr/>
          <p:nvPr/>
        </p:nvSpPr>
        <p:spPr>
          <a:xfrm>
            <a:off x="9099908" y="2294802"/>
            <a:ext cx="147318" cy="149643"/>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Rectangle 243">
            <a:extLst>
              <a:ext uri="{FF2B5EF4-FFF2-40B4-BE49-F238E27FC236}">
                <a16:creationId xmlns:a16="http://schemas.microsoft.com/office/drawing/2014/main" id="{083AB503-CBF4-4648-BFEE-AB8F4FADE20D}"/>
              </a:ext>
            </a:extLst>
          </p:cNvPr>
          <p:cNvSpPr/>
          <p:nvPr/>
        </p:nvSpPr>
        <p:spPr>
          <a:xfrm>
            <a:off x="8862026" y="2258689"/>
            <a:ext cx="437907" cy="23119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Oval 245">
            <a:extLst>
              <a:ext uri="{FF2B5EF4-FFF2-40B4-BE49-F238E27FC236}">
                <a16:creationId xmlns:a16="http://schemas.microsoft.com/office/drawing/2014/main" id="{03A3E68C-8A72-7C42-9C75-5189A25DE01D}"/>
              </a:ext>
            </a:extLst>
          </p:cNvPr>
          <p:cNvSpPr/>
          <p:nvPr/>
        </p:nvSpPr>
        <p:spPr>
          <a:xfrm>
            <a:off x="2943455" y="3279528"/>
            <a:ext cx="228175" cy="224152"/>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47" name="Rectangle 246">
            <a:extLst>
              <a:ext uri="{FF2B5EF4-FFF2-40B4-BE49-F238E27FC236}">
                <a16:creationId xmlns:a16="http://schemas.microsoft.com/office/drawing/2014/main" id="{C8EB7B3A-9676-D34D-A1C3-A14B20AC15E9}"/>
              </a:ext>
            </a:extLst>
          </p:cNvPr>
          <p:cNvSpPr/>
          <p:nvPr/>
        </p:nvSpPr>
        <p:spPr>
          <a:xfrm>
            <a:off x="2914138" y="3226785"/>
            <a:ext cx="867086" cy="3210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48" name="Oval 247">
            <a:extLst>
              <a:ext uri="{FF2B5EF4-FFF2-40B4-BE49-F238E27FC236}">
                <a16:creationId xmlns:a16="http://schemas.microsoft.com/office/drawing/2014/main" id="{8DA3BBC1-CA8E-704E-987B-07EBEFD117C2}"/>
              </a:ext>
            </a:extLst>
          </p:cNvPr>
          <p:cNvSpPr/>
          <p:nvPr/>
        </p:nvSpPr>
        <p:spPr>
          <a:xfrm>
            <a:off x="3219041" y="3279528"/>
            <a:ext cx="228175" cy="224152"/>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49" name="Oval 248">
            <a:extLst>
              <a:ext uri="{FF2B5EF4-FFF2-40B4-BE49-F238E27FC236}">
                <a16:creationId xmlns:a16="http://schemas.microsoft.com/office/drawing/2014/main" id="{D9A42058-159D-A740-ABB0-435CD52EA650}"/>
              </a:ext>
            </a:extLst>
          </p:cNvPr>
          <p:cNvSpPr/>
          <p:nvPr/>
        </p:nvSpPr>
        <p:spPr>
          <a:xfrm>
            <a:off x="3502247" y="3279528"/>
            <a:ext cx="228175" cy="224152"/>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50" name="Oval 249">
            <a:extLst>
              <a:ext uri="{FF2B5EF4-FFF2-40B4-BE49-F238E27FC236}">
                <a16:creationId xmlns:a16="http://schemas.microsoft.com/office/drawing/2014/main" id="{6B06973B-B9C2-D149-A108-120F55285CD0}"/>
              </a:ext>
            </a:extLst>
          </p:cNvPr>
          <p:cNvSpPr/>
          <p:nvPr/>
        </p:nvSpPr>
        <p:spPr>
          <a:xfrm>
            <a:off x="4159522" y="3264469"/>
            <a:ext cx="228175" cy="224152"/>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51" name="Rectangle 250">
            <a:extLst>
              <a:ext uri="{FF2B5EF4-FFF2-40B4-BE49-F238E27FC236}">
                <a16:creationId xmlns:a16="http://schemas.microsoft.com/office/drawing/2014/main" id="{7806F6CD-59E1-AE4F-9C93-5B50F426EDBC}"/>
              </a:ext>
            </a:extLst>
          </p:cNvPr>
          <p:cNvSpPr/>
          <p:nvPr/>
        </p:nvSpPr>
        <p:spPr>
          <a:xfrm>
            <a:off x="4101835" y="3223676"/>
            <a:ext cx="867086" cy="3210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52" name="Oval 251">
            <a:extLst>
              <a:ext uri="{FF2B5EF4-FFF2-40B4-BE49-F238E27FC236}">
                <a16:creationId xmlns:a16="http://schemas.microsoft.com/office/drawing/2014/main" id="{1C45EF75-A9A0-FB4D-98F5-8820763EC1D7}"/>
              </a:ext>
            </a:extLst>
          </p:cNvPr>
          <p:cNvSpPr/>
          <p:nvPr/>
        </p:nvSpPr>
        <p:spPr>
          <a:xfrm>
            <a:off x="4435108" y="3264469"/>
            <a:ext cx="228175" cy="224152"/>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53" name="Oval 252">
            <a:extLst>
              <a:ext uri="{FF2B5EF4-FFF2-40B4-BE49-F238E27FC236}">
                <a16:creationId xmlns:a16="http://schemas.microsoft.com/office/drawing/2014/main" id="{7B74E596-4BE2-194E-870C-39E54DA7E159}"/>
              </a:ext>
            </a:extLst>
          </p:cNvPr>
          <p:cNvSpPr/>
          <p:nvPr/>
        </p:nvSpPr>
        <p:spPr>
          <a:xfrm>
            <a:off x="4706357" y="3263088"/>
            <a:ext cx="228175" cy="224152"/>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cxnSp>
        <p:nvCxnSpPr>
          <p:cNvPr id="254" name="Curved Connector 253">
            <a:extLst>
              <a:ext uri="{FF2B5EF4-FFF2-40B4-BE49-F238E27FC236}">
                <a16:creationId xmlns:a16="http://schemas.microsoft.com/office/drawing/2014/main" id="{13BE4A3E-7CBD-2C4D-A064-75C7EAE46E18}"/>
              </a:ext>
            </a:extLst>
          </p:cNvPr>
          <p:cNvCxnSpPr>
            <a:cxnSpLocks/>
            <a:stCxn id="128" idx="3"/>
            <a:endCxn id="121" idx="1"/>
          </p:cNvCxnSpPr>
          <p:nvPr/>
        </p:nvCxnSpPr>
        <p:spPr>
          <a:xfrm flipV="1">
            <a:off x="7743851" y="2356112"/>
            <a:ext cx="408534" cy="788713"/>
          </a:xfrm>
          <a:prstGeom prst="curved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5" name="Curved Connector 254">
            <a:extLst>
              <a:ext uri="{FF2B5EF4-FFF2-40B4-BE49-F238E27FC236}">
                <a16:creationId xmlns:a16="http://schemas.microsoft.com/office/drawing/2014/main" id="{453A0809-618C-AC41-9921-0CE8EAA2352B}"/>
              </a:ext>
            </a:extLst>
          </p:cNvPr>
          <p:cNvCxnSpPr>
            <a:cxnSpLocks/>
            <a:stCxn id="128" idx="3"/>
            <a:endCxn id="122" idx="1"/>
          </p:cNvCxnSpPr>
          <p:nvPr/>
        </p:nvCxnSpPr>
        <p:spPr>
          <a:xfrm>
            <a:off x="7743851" y="3144825"/>
            <a:ext cx="505248" cy="1504274"/>
          </a:xfrm>
          <a:prstGeom prst="curved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56" name="TextBox 255">
            <a:extLst>
              <a:ext uri="{FF2B5EF4-FFF2-40B4-BE49-F238E27FC236}">
                <a16:creationId xmlns:a16="http://schemas.microsoft.com/office/drawing/2014/main" id="{9D8059A1-D5B6-BC4B-9C1E-0E8235AC4AC6}"/>
              </a:ext>
            </a:extLst>
          </p:cNvPr>
          <p:cNvSpPr txBox="1"/>
          <p:nvPr/>
        </p:nvSpPr>
        <p:spPr>
          <a:xfrm>
            <a:off x="8152385" y="1614266"/>
            <a:ext cx="871903" cy="246221"/>
          </a:xfrm>
          <a:prstGeom prst="rect">
            <a:avLst/>
          </a:prstGeom>
          <a:noFill/>
          <a:ln>
            <a:solidFill>
              <a:schemeClr val="bg2">
                <a:lumMod val="50000"/>
              </a:schemeClr>
            </a:solidFill>
            <a:prstDash val="dash"/>
          </a:ln>
        </p:spPr>
        <p:txBody>
          <a:bodyPr wrap="square" lIns="0" tIns="0" rIns="0" bIns="0" rtlCol="0">
            <a:spAutoFit/>
          </a:bodyPr>
          <a:lstStyle/>
          <a:p>
            <a:r>
              <a:rPr lang="en-US" sz="1600" i="1" dirty="0">
                <a:latin typeface="Times New Roman" panose="02020603050405020304" pitchFamily="18" charset="0"/>
                <a:cs typeface="Times New Roman" panose="02020603050405020304" pitchFamily="18" charset="0"/>
              </a:rPr>
              <a:t>“Tuition”</a:t>
            </a:r>
          </a:p>
        </p:txBody>
      </p:sp>
      <p:sp>
        <p:nvSpPr>
          <p:cNvPr id="257" name="TextBox 256">
            <a:extLst>
              <a:ext uri="{FF2B5EF4-FFF2-40B4-BE49-F238E27FC236}">
                <a16:creationId xmlns:a16="http://schemas.microsoft.com/office/drawing/2014/main" id="{99004D7B-A815-C24A-95E8-DA99722130C6}"/>
              </a:ext>
            </a:extLst>
          </p:cNvPr>
          <p:cNvSpPr txBox="1"/>
          <p:nvPr/>
        </p:nvSpPr>
        <p:spPr>
          <a:xfrm>
            <a:off x="7918314" y="1064923"/>
            <a:ext cx="1340043" cy="523220"/>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Candidate relation</a:t>
            </a:r>
          </a:p>
        </p:txBody>
      </p:sp>
      <p:sp>
        <p:nvSpPr>
          <p:cNvPr id="258" name="TextBox 257">
            <a:extLst>
              <a:ext uri="{FF2B5EF4-FFF2-40B4-BE49-F238E27FC236}">
                <a16:creationId xmlns:a16="http://schemas.microsoft.com/office/drawing/2014/main" id="{6560A857-8FFF-664E-8A81-003C382126C6}"/>
              </a:ext>
            </a:extLst>
          </p:cNvPr>
          <p:cNvSpPr txBox="1"/>
          <p:nvPr/>
        </p:nvSpPr>
        <p:spPr>
          <a:xfrm>
            <a:off x="8176852" y="3033628"/>
            <a:ext cx="929580" cy="246221"/>
          </a:xfrm>
          <a:prstGeom prst="rect">
            <a:avLst/>
          </a:prstGeom>
          <a:noFill/>
          <a:ln>
            <a:solidFill>
              <a:schemeClr val="bg2">
                <a:lumMod val="50000"/>
              </a:schemeClr>
            </a:solidFill>
            <a:prstDash val="dash"/>
          </a:ln>
        </p:spPr>
        <p:txBody>
          <a:bodyPr wrap="square" lIns="0" tIns="0" rIns="0" bIns="0" rtlCol="0">
            <a:spAutoFit/>
          </a:bodyPr>
          <a:lstStyle/>
          <a:p>
            <a:r>
              <a:rPr lang="en-US" sz="1600" i="1" dirty="0">
                <a:latin typeface="Times New Roman" panose="02020603050405020304" pitchFamily="18" charset="0"/>
                <a:cs typeface="Times New Roman" panose="02020603050405020304" pitchFamily="18" charset="0"/>
              </a:rPr>
              <a:t>“$53,940”</a:t>
            </a:r>
          </a:p>
        </p:txBody>
      </p:sp>
      <p:sp>
        <p:nvSpPr>
          <p:cNvPr id="259" name="TextBox 258">
            <a:extLst>
              <a:ext uri="{FF2B5EF4-FFF2-40B4-BE49-F238E27FC236}">
                <a16:creationId xmlns:a16="http://schemas.microsoft.com/office/drawing/2014/main" id="{C1E55E61-FF4C-724C-8912-AE4835EA464A}"/>
              </a:ext>
            </a:extLst>
          </p:cNvPr>
          <p:cNvSpPr txBox="1"/>
          <p:nvPr/>
        </p:nvSpPr>
        <p:spPr>
          <a:xfrm>
            <a:off x="7987946" y="3248795"/>
            <a:ext cx="1340043" cy="523220"/>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Candidate object</a:t>
            </a:r>
          </a:p>
        </p:txBody>
      </p:sp>
      <p:sp>
        <p:nvSpPr>
          <p:cNvPr id="264" name="TextBox 263">
            <a:extLst>
              <a:ext uri="{FF2B5EF4-FFF2-40B4-BE49-F238E27FC236}">
                <a16:creationId xmlns:a16="http://schemas.microsoft.com/office/drawing/2014/main" id="{6A437620-10A9-B546-B32B-DE6413ADB78B}"/>
              </a:ext>
            </a:extLst>
          </p:cNvPr>
          <p:cNvSpPr txBox="1"/>
          <p:nvPr/>
        </p:nvSpPr>
        <p:spPr>
          <a:xfrm>
            <a:off x="7864777" y="2109976"/>
            <a:ext cx="1340043" cy="523220"/>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Pairwise features</a:t>
            </a:r>
          </a:p>
        </p:txBody>
      </p:sp>
      <p:cxnSp>
        <p:nvCxnSpPr>
          <p:cNvPr id="84" name="Straight Arrow Connector 83">
            <a:extLst>
              <a:ext uri="{FF2B5EF4-FFF2-40B4-BE49-F238E27FC236}">
                <a16:creationId xmlns:a16="http://schemas.microsoft.com/office/drawing/2014/main" id="{6DFBC118-D78B-0149-B4FF-D13CA59B8C88}"/>
              </a:ext>
            </a:extLst>
          </p:cNvPr>
          <p:cNvCxnSpPr>
            <a:stCxn id="258" idx="0"/>
          </p:cNvCxnSpPr>
          <p:nvPr/>
        </p:nvCxnSpPr>
        <p:spPr>
          <a:xfrm flipV="1">
            <a:off x="8641642" y="2558440"/>
            <a:ext cx="0" cy="475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5" name="Straight Arrow Connector 264">
            <a:extLst>
              <a:ext uri="{FF2B5EF4-FFF2-40B4-BE49-F238E27FC236}">
                <a16:creationId xmlns:a16="http://schemas.microsoft.com/office/drawing/2014/main" id="{8D45290F-C9E7-9E49-9547-FC5E19C00C7E}"/>
              </a:ext>
            </a:extLst>
          </p:cNvPr>
          <p:cNvCxnSpPr>
            <a:cxnSpLocks/>
            <a:stCxn id="256" idx="2"/>
          </p:cNvCxnSpPr>
          <p:nvPr/>
        </p:nvCxnSpPr>
        <p:spPr>
          <a:xfrm>
            <a:off x="8588337" y="1860487"/>
            <a:ext cx="23412" cy="338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65B31F72-E3CE-BE49-8364-D252564AF09E}"/>
              </a:ext>
            </a:extLst>
          </p:cNvPr>
          <p:cNvPicPr>
            <a:picLocks noChangeAspect="1"/>
          </p:cNvPicPr>
          <p:nvPr/>
        </p:nvPicPr>
        <p:blipFill rotWithShape="1">
          <a:blip r:embed="rId2"/>
          <a:srcRect t="2" r="56163" b="11152"/>
          <a:stretch/>
        </p:blipFill>
        <p:spPr>
          <a:xfrm>
            <a:off x="76001" y="2572803"/>
            <a:ext cx="2024948" cy="156315"/>
          </a:xfrm>
          <a:prstGeom prst="rect">
            <a:avLst/>
          </a:prstGeom>
        </p:spPr>
      </p:pic>
      <p:pic>
        <p:nvPicPr>
          <p:cNvPr id="119" name="Picture 118">
            <a:extLst>
              <a:ext uri="{FF2B5EF4-FFF2-40B4-BE49-F238E27FC236}">
                <a16:creationId xmlns:a16="http://schemas.microsoft.com/office/drawing/2014/main" id="{64A2BAC0-CFEE-8E4A-85C0-9585F0665553}"/>
              </a:ext>
            </a:extLst>
          </p:cNvPr>
          <p:cNvPicPr>
            <a:picLocks noChangeAspect="1"/>
          </p:cNvPicPr>
          <p:nvPr/>
        </p:nvPicPr>
        <p:blipFill>
          <a:blip r:embed="rId3"/>
          <a:stretch>
            <a:fillRect/>
          </a:stretch>
        </p:blipFill>
        <p:spPr>
          <a:xfrm>
            <a:off x="85291" y="2729118"/>
            <a:ext cx="2015658" cy="1027986"/>
          </a:xfrm>
          <a:prstGeom prst="rect">
            <a:avLst/>
          </a:prstGeom>
          <a:ln w="6350">
            <a:solidFill>
              <a:schemeClr val="tx1"/>
            </a:solidFill>
          </a:ln>
        </p:spPr>
      </p:pic>
      <p:sp>
        <p:nvSpPr>
          <p:cNvPr id="146" name="TextBox 145">
            <a:extLst>
              <a:ext uri="{FF2B5EF4-FFF2-40B4-BE49-F238E27FC236}">
                <a16:creationId xmlns:a16="http://schemas.microsoft.com/office/drawing/2014/main" id="{0B223F66-435B-214E-B6B5-831011DE69A6}"/>
              </a:ext>
            </a:extLst>
          </p:cNvPr>
          <p:cNvSpPr txBox="1"/>
          <p:nvPr/>
        </p:nvSpPr>
        <p:spPr>
          <a:xfrm>
            <a:off x="8331647" y="3940431"/>
            <a:ext cx="929580" cy="246221"/>
          </a:xfrm>
          <a:prstGeom prst="rect">
            <a:avLst/>
          </a:prstGeom>
          <a:noFill/>
          <a:ln>
            <a:solidFill>
              <a:schemeClr val="bg2">
                <a:lumMod val="50000"/>
              </a:schemeClr>
            </a:solidFill>
            <a:prstDash val="dash"/>
          </a:ln>
        </p:spPr>
        <p:txBody>
          <a:bodyPr wrap="square" lIns="0" tIns="0" rIns="0" bIns="0" rtlCol="0">
            <a:spAutoFit/>
          </a:bodyPr>
          <a:lstStyle/>
          <a:p>
            <a:r>
              <a:rPr lang="en-US" sz="1600" i="1" dirty="0">
                <a:latin typeface="Times New Roman" panose="02020603050405020304" pitchFamily="18" charset="0"/>
                <a:cs typeface="Times New Roman" panose="02020603050405020304" pitchFamily="18" charset="0"/>
              </a:rPr>
              <a:t>“$53,940”</a:t>
            </a:r>
          </a:p>
        </p:txBody>
      </p:sp>
    </p:spTree>
    <p:extLst>
      <p:ext uri="{BB962C8B-B14F-4D97-AF65-F5344CB8AC3E}">
        <p14:creationId xmlns:p14="http://schemas.microsoft.com/office/powerpoint/2010/main" val="14310883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4CEBD8D0-0A62-AF40-A8D0-C64DFABE71C1}"/>
              </a:ext>
            </a:extLst>
          </p:cNvPr>
          <p:cNvSpPr/>
          <p:nvPr/>
        </p:nvSpPr>
        <p:spPr>
          <a:xfrm>
            <a:off x="2291175" y="925543"/>
            <a:ext cx="5670986" cy="4439996"/>
          </a:xfrm>
          <a:prstGeom prst="roundRect">
            <a:avLst/>
          </a:prstGeom>
          <a:solidFill>
            <a:schemeClr val="bg1"/>
          </a:solidFill>
          <a:ln w="12700">
            <a:solidFill>
              <a:schemeClr val="bg2">
                <a:lumMod val="9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B27E5B6-A438-614B-A753-D4BE5B8B35B8}"/>
              </a:ext>
            </a:extLst>
          </p:cNvPr>
          <p:cNvSpPr/>
          <p:nvPr/>
        </p:nvSpPr>
        <p:spPr>
          <a:xfrm>
            <a:off x="2840894" y="1154054"/>
            <a:ext cx="2236806" cy="152656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86AF10D-BCF0-F44E-956F-05FF73FD9A32}"/>
              </a:ext>
            </a:extLst>
          </p:cNvPr>
          <p:cNvSpPr/>
          <p:nvPr/>
        </p:nvSpPr>
        <p:spPr>
          <a:xfrm>
            <a:off x="3852023" y="1369205"/>
            <a:ext cx="203543" cy="168272"/>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D2994DA-0644-5349-AC71-4E999F57712E}"/>
              </a:ext>
            </a:extLst>
          </p:cNvPr>
          <p:cNvSpPr/>
          <p:nvPr/>
        </p:nvSpPr>
        <p:spPr>
          <a:xfrm>
            <a:off x="3388183" y="1708566"/>
            <a:ext cx="203543" cy="168272"/>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3F9C7C16-CC9F-DB42-89E0-A281AB8C7C45}"/>
              </a:ext>
            </a:extLst>
          </p:cNvPr>
          <p:cNvSpPr/>
          <p:nvPr/>
        </p:nvSpPr>
        <p:spPr>
          <a:xfrm>
            <a:off x="4248876" y="1708637"/>
            <a:ext cx="203543" cy="168272"/>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A1FFAD6-40E3-8448-AB3C-886378BDEC60}"/>
              </a:ext>
            </a:extLst>
          </p:cNvPr>
          <p:cNvSpPr/>
          <p:nvPr/>
        </p:nvSpPr>
        <p:spPr>
          <a:xfrm>
            <a:off x="3390475" y="2125434"/>
            <a:ext cx="203543" cy="168272"/>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E12DBFBB-D5C3-B645-A8D8-75DF9F8D6BD0}"/>
              </a:ext>
            </a:extLst>
          </p:cNvPr>
          <p:cNvSpPr/>
          <p:nvPr/>
        </p:nvSpPr>
        <p:spPr>
          <a:xfrm>
            <a:off x="4245370" y="2125434"/>
            <a:ext cx="203543" cy="168272"/>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Curved Connector 11">
            <a:extLst>
              <a:ext uri="{FF2B5EF4-FFF2-40B4-BE49-F238E27FC236}">
                <a16:creationId xmlns:a16="http://schemas.microsoft.com/office/drawing/2014/main" id="{55D961FB-7771-F749-9237-5C37DACE1FF0}"/>
              </a:ext>
            </a:extLst>
          </p:cNvPr>
          <p:cNvCxnSpPr>
            <a:cxnSpLocks/>
            <a:stCxn id="8" idx="6"/>
            <a:endCxn id="9" idx="2"/>
          </p:cNvCxnSpPr>
          <p:nvPr/>
        </p:nvCxnSpPr>
        <p:spPr>
          <a:xfrm>
            <a:off x="3591726" y="1792702"/>
            <a:ext cx="657150" cy="71"/>
          </a:xfrm>
          <a:prstGeom prst="curvedConnector3">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31339BA-7F41-8041-96CB-E7374285654A}"/>
              </a:ext>
            </a:extLst>
          </p:cNvPr>
          <p:cNvCxnSpPr>
            <a:stCxn id="10" idx="6"/>
            <a:endCxn id="11" idx="2"/>
          </p:cNvCxnSpPr>
          <p:nvPr/>
        </p:nvCxnSpPr>
        <p:spPr>
          <a:xfrm>
            <a:off x="3594018" y="2209570"/>
            <a:ext cx="651352" cy="0"/>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C301BA0-FDAB-C244-A388-2F107D8AFE2F}"/>
              </a:ext>
            </a:extLst>
          </p:cNvPr>
          <p:cNvCxnSpPr>
            <a:stCxn id="8" idx="4"/>
            <a:endCxn id="10" idx="0"/>
          </p:cNvCxnSpPr>
          <p:nvPr/>
        </p:nvCxnSpPr>
        <p:spPr>
          <a:xfrm>
            <a:off x="3489955" y="1876838"/>
            <a:ext cx="2292" cy="248596"/>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6D89BB4-C003-AE47-A591-515A0DB06100}"/>
              </a:ext>
            </a:extLst>
          </p:cNvPr>
          <p:cNvCxnSpPr>
            <a:cxnSpLocks/>
            <a:stCxn id="9" idx="4"/>
            <a:endCxn id="11" idx="0"/>
          </p:cNvCxnSpPr>
          <p:nvPr/>
        </p:nvCxnSpPr>
        <p:spPr>
          <a:xfrm flipH="1">
            <a:off x="4347142" y="1876909"/>
            <a:ext cx="3506" cy="248525"/>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6" name="Curved Connector 15">
            <a:extLst>
              <a:ext uri="{FF2B5EF4-FFF2-40B4-BE49-F238E27FC236}">
                <a16:creationId xmlns:a16="http://schemas.microsoft.com/office/drawing/2014/main" id="{843735E9-0FB2-B94E-86B5-4E94DDE145A9}"/>
              </a:ext>
            </a:extLst>
          </p:cNvPr>
          <p:cNvCxnSpPr>
            <a:cxnSpLocks/>
            <a:stCxn id="7" idx="2"/>
            <a:endCxn id="8" idx="0"/>
          </p:cNvCxnSpPr>
          <p:nvPr/>
        </p:nvCxnSpPr>
        <p:spPr>
          <a:xfrm rot="10800000" flipV="1">
            <a:off x="3489955" y="1453340"/>
            <a:ext cx="362068" cy="255225"/>
          </a:xfrm>
          <a:prstGeom prst="curvedConnector2">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7" name="Curved Connector 16">
            <a:extLst>
              <a:ext uri="{FF2B5EF4-FFF2-40B4-BE49-F238E27FC236}">
                <a16:creationId xmlns:a16="http://schemas.microsoft.com/office/drawing/2014/main" id="{804A0495-101E-2142-AA25-5A6E335A65C9}"/>
              </a:ext>
            </a:extLst>
          </p:cNvPr>
          <p:cNvCxnSpPr>
            <a:cxnSpLocks/>
            <a:stCxn id="7" idx="6"/>
            <a:endCxn id="9" idx="0"/>
          </p:cNvCxnSpPr>
          <p:nvPr/>
        </p:nvCxnSpPr>
        <p:spPr>
          <a:xfrm>
            <a:off x="4055566" y="1453341"/>
            <a:ext cx="295082" cy="255296"/>
          </a:xfrm>
          <a:prstGeom prst="curvedConnector2">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18" name="Rounded Rectangle 17">
            <a:extLst>
              <a:ext uri="{FF2B5EF4-FFF2-40B4-BE49-F238E27FC236}">
                <a16:creationId xmlns:a16="http://schemas.microsoft.com/office/drawing/2014/main" id="{983ABF67-2CF7-6440-A9AF-C948166ED919}"/>
              </a:ext>
            </a:extLst>
          </p:cNvPr>
          <p:cNvSpPr/>
          <p:nvPr/>
        </p:nvSpPr>
        <p:spPr>
          <a:xfrm>
            <a:off x="2727079" y="1143963"/>
            <a:ext cx="2396610" cy="1903448"/>
          </a:xfrm>
          <a:prstGeom prst="round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229BCE2E-863F-DE42-8506-13525BE99AFE}"/>
              </a:ext>
            </a:extLst>
          </p:cNvPr>
          <p:cNvSpPr txBox="1"/>
          <p:nvPr/>
        </p:nvSpPr>
        <p:spPr>
          <a:xfrm>
            <a:off x="3502247" y="1131139"/>
            <a:ext cx="1410553" cy="261610"/>
          </a:xfrm>
          <a:prstGeom prst="rect">
            <a:avLst/>
          </a:prstGeom>
          <a:noFill/>
        </p:spPr>
        <p:txBody>
          <a:bodyPr wrap="square" rtlCol="0">
            <a:spAutoFit/>
          </a:bodyPr>
          <a:lstStyle/>
          <a:p>
            <a:r>
              <a:rPr lang="en-US" sz="1100" i="1" dirty="0">
                <a:latin typeface="Times New Roman" panose="02020603050405020304" pitchFamily="18" charset="0"/>
                <a:cs typeface="Times New Roman" panose="02020603050405020304" pitchFamily="18" charset="0"/>
              </a:rPr>
              <a:t>Smith College</a:t>
            </a:r>
          </a:p>
        </p:txBody>
      </p:sp>
      <p:sp>
        <p:nvSpPr>
          <p:cNvPr id="20" name="TextBox 19">
            <a:extLst>
              <a:ext uri="{FF2B5EF4-FFF2-40B4-BE49-F238E27FC236}">
                <a16:creationId xmlns:a16="http://schemas.microsoft.com/office/drawing/2014/main" id="{084E19CD-29BB-234C-81EA-C220166542D4}"/>
              </a:ext>
            </a:extLst>
          </p:cNvPr>
          <p:cNvSpPr txBox="1"/>
          <p:nvPr/>
        </p:nvSpPr>
        <p:spPr>
          <a:xfrm>
            <a:off x="3128151" y="2205759"/>
            <a:ext cx="867688" cy="430887"/>
          </a:xfrm>
          <a:prstGeom prst="rect">
            <a:avLst/>
          </a:prstGeom>
          <a:noFill/>
        </p:spPr>
        <p:txBody>
          <a:bodyPr wrap="square" rtlCol="0">
            <a:spAutoFit/>
          </a:bodyPr>
          <a:lstStyle/>
          <a:p>
            <a:pPr algn="ctr"/>
            <a:r>
              <a:rPr lang="en-US" sz="1100" i="1" dirty="0">
                <a:latin typeface="Times New Roman" panose="02020603050405020304" pitchFamily="18" charset="0"/>
                <a:cs typeface="Times New Roman" panose="02020603050405020304" pitchFamily="18" charset="0"/>
              </a:rPr>
              <a:t>Acceptance Rate</a:t>
            </a:r>
          </a:p>
        </p:txBody>
      </p:sp>
      <p:sp>
        <p:nvSpPr>
          <p:cNvPr id="21" name="TextBox 20">
            <a:extLst>
              <a:ext uri="{FF2B5EF4-FFF2-40B4-BE49-F238E27FC236}">
                <a16:creationId xmlns:a16="http://schemas.microsoft.com/office/drawing/2014/main" id="{12CE432E-12C1-6544-827E-5AEB79695DB8}"/>
              </a:ext>
            </a:extLst>
          </p:cNvPr>
          <p:cNvSpPr txBox="1"/>
          <p:nvPr/>
        </p:nvSpPr>
        <p:spPr>
          <a:xfrm>
            <a:off x="2955471" y="1610081"/>
            <a:ext cx="672116" cy="292388"/>
          </a:xfrm>
          <a:prstGeom prst="rect">
            <a:avLst/>
          </a:prstGeom>
          <a:noFill/>
        </p:spPr>
        <p:txBody>
          <a:bodyPr wrap="square" rtlCol="0">
            <a:spAutoFit/>
          </a:bodyPr>
          <a:lstStyle/>
          <a:p>
            <a:r>
              <a:rPr lang="en-US" sz="1300" i="1" dirty="0">
                <a:latin typeface="Times New Roman" panose="02020603050405020304" pitchFamily="18" charset="0"/>
                <a:cs typeface="Times New Roman" panose="02020603050405020304" pitchFamily="18" charset="0"/>
              </a:rPr>
              <a:t>30%</a:t>
            </a:r>
          </a:p>
        </p:txBody>
      </p:sp>
      <p:sp>
        <p:nvSpPr>
          <p:cNvPr id="26" name="Rounded Rectangle 25">
            <a:extLst>
              <a:ext uri="{FF2B5EF4-FFF2-40B4-BE49-F238E27FC236}">
                <a16:creationId xmlns:a16="http://schemas.microsoft.com/office/drawing/2014/main" id="{E7247AEE-9842-7B4B-8DB1-6A467263EFD2}"/>
              </a:ext>
            </a:extLst>
          </p:cNvPr>
          <p:cNvSpPr/>
          <p:nvPr/>
        </p:nvSpPr>
        <p:spPr>
          <a:xfrm>
            <a:off x="2779427" y="3889109"/>
            <a:ext cx="407226" cy="316885"/>
          </a:xfrm>
          <a:prstGeom prst="roundRect">
            <a:avLst/>
          </a:prstGeom>
          <a:solidFill>
            <a:schemeClr val="bg2"/>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a:t>
            </a:r>
            <a:r>
              <a:rPr lang="en-US" sz="1200" baseline="-25000" dirty="0">
                <a:solidFill>
                  <a:schemeClr val="tx1"/>
                </a:solidFill>
              </a:rPr>
              <a:t>1</a:t>
            </a:r>
          </a:p>
        </p:txBody>
      </p:sp>
      <p:sp>
        <p:nvSpPr>
          <p:cNvPr id="27" name="Rounded Rectangle 26">
            <a:extLst>
              <a:ext uri="{FF2B5EF4-FFF2-40B4-BE49-F238E27FC236}">
                <a16:creationId xmlns:a16="http://schemas.microsoft.com/office/drawing/2014/main" id="{105F37FD-98EE-7749-94CB-54BAF7E5AC4E}"/>
              </a:ext>
            </a:extLst>
          </p:cNvPr>
          <p:cNvSpPr/>
          <p:nvPr/>
        </p:nvSpPr>
        <p:spPr>
          <a:xfrm>
            <a:off x="3606397" y="3922147"/>
            <a:ext cx="407226" cy="316885"/>
          </a:xfrm>
          <a:prstGeom prst="roundRect">
            <a:avLst/>
          </a:prstGeom>
          <a:solidFill>
            <a:schemeClr val="bg2"/>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a:t>
            </a:r>
            <a:r>
              <a:rPr lang="en-US" sz="1200" baseline="-25000" dirty="0">
                <a:solidFill>
                  <a:schemeClr val="tx1"/>
                </a:solidFill>
              </a:rPr>
              <a:t>2</a:t>
            </a:r>
          </a:p>
        </p:txBody>
      </p:sp>
      <p:sp>
        <p:nvSpPr>
          <p:cNvPr id="28" name="Rounded Rectangle 27">
            <a:extLst>
              <a:ext uri="{FF2B5EF4-FFF2-40B4-BE49-F238E27FC236}">
                <a16:creationId xmlns:a16="http://schemas.microsoft.com/office/drawing/2014/main" id="{125D939A-752E-5647-A344-A40253C5F595}"/>
              </a:ext>
            </a:extLst>
          </p:cNvPr>
          <p:cNvSpPr/>
          <p:nvPr/>
        </p:nvSpPr>
        <p:spPr>
          <a:xfrm>
            <a:off x="4444541" y="3883249"/>
            <a:ext cx="407226" cy="316885"/>
          </a:xfrm>
          <a:prstGeom prst="roundRect">
            <a:avLst/>
          </a:prstGeom>
          <a:solidFill>
            <a:schemeClr val="bg2"/>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t</a:t>
            </a:r>
            <a:r>
              <a:rPr lang="en-US" sz="1200" baseline="-25000" dirty="0" err="1">
                <a:solidFill>
                  <a:schemeClr val="tx1"/>
                </a:solidFill>
              </a:rPr>
              <a:t>n</a:t>
            </a:r>
            <a:endParaRPr lang="en-US" sz="1200" baseline="-25000" dirty="0">
              <a:solidFill>
                <a:schemeClr val="tx1"/>
              </a:solidFill>
            </a:endParaRPr>
          </a:p>
        </p:txBody>
      </p:sp>
      <p:sp>
        <p:nvSpPr>
          <p:cNvPr id="29" name="TextBox 28">
            <a:extLst>
              <a:ext uri="{FF2B5EF4-FFF2-40B4-BE49-F238E27FC236}">
                <a16:creationId xmlns:a16="http://schemas.microsoft.com/office/drawing/2014/main" id="{2BBF519B-F782-F440-AFAF-45875D8724BC}"/>
              </a:ext>
            </a:extLst>
          </p:cNvPr>
          <p:cNvSpPr txBox="1"/>
          <p:nvPr/>
        </p:nvSpPr>
        <p:spPr>
          <a:xfrm>
            <a:off x="4132474" y="3805384"/>
            <a:ext cx="436349" cy="369332"/>
          </a:xfrm>
          <a:prstGeom prst="rect">
            <a:avLst/>
          </a:prstGeom>
          <a:noFill/>
        </p:spPr>
        <p:txBody>
          <a:bodyPr wrap="square" rtlCol="0">
            <a:spAutoFit/>
          </a:bodyPr>
          <a:lstStyle/>
          <a:p>
            <a:r>
              <a:rPr lang="en-US" dirty="0"/>
              <a:t>…</a:t>
            </a:r>
          </a:p>
        </p:txBody>
      </p:sp>
      <p:sp>
        <p:nvSpPr>
          <p:cNvPr id="34" name="TextBox 33">
            <a:extLst>
              <a:ext uri="{FF2B5EF4-FFF2-40B4-BE49-F238E27FC236}">
                <a16:creationId xmlns:a16="http://schemas.microsoft.com/office/drawing/2014/main" id="{3418C694-276F-1E47-A1FD-EF94A13EECAD}"/>
              </a:ext>
            </a:extLst>
          </p:cNvPr>
          <p:cNvSpPr txBox="1"/>
          <p:nvPr/>
        </p:nvSpPr>
        <p:spPr>
          <a:xfrm>
            <a:off x="2670678" y="4179147"/>
            <a:ext cx="1198915" cy="584775"/>
          </a:xfrm>
          <a:prstGeom prst="rect">
            <a:avLst/>
          </a:prstGeom>
          <a:noFill/>
        </p:spPr>
        <p:txBody>
          <a:bodyPr wrap="square" rtlCol="0">
            <a:spAutoFit/>
          </a:bodyPr>
          <a:lstStyle/>
          <a:p>
            <a:r>
              <a:rPr lang="en-US" sz="1600" i="1" dirty="0"/>
              <a:t>“Smith College”</a:t>
            </a:r>
          </a:p>
        </p:txBody>
      </p:sp>
      <p:sp>
        <p:nvSpPr>
          <p:cNvPr id="35" name="TextBox 34">
            <a:extLst>
              <a:ext uri="{FF2B5EF4-FFF2-40B4-BE49-F238E27FC236}">
                <a16:creationId xmlns:a16="http://schemas.microsoft.com/office/drawing/2014/main" id="{5B74CF23-012A-C74B-86FE-D861A6FB267A}"/>
              </a:ext>
            </a:extLst>
          </p:cNvPr>
          <p:cNvSpPr txBox="1"/>
          <p:nvPr/>
        </p:nvSpPr>
        <p:spPr>
          <a:xfrm>
            <a:off x="3489380" y="4204997"/>
            <a:ext cx="818033" cy="338554"/>
          </a:xfrm>
          <a:prstGeom prst="rect">
            <a:avLst/>
          </a:prstGeom>
          <a:noFill/>
        </p:spPr>
        <p:txBody>
          <a:bodyPr wrap="square" rtlCol="0">
            <a:spAutoFit/>
          </a:bodyPr>
          <a:lstStyle/>
          <a:p>
            <a:r>
              <a:rPr lang="en-US" sz="1600" i="1" dirty="0"/>
              <a:t>“30%”</a:t>
            </a:r>
          </a:p>
        </p:txBody>
      </p:sp>
      <p:sp>
        <p:nvSpPr>
          <p:cNvPr id="36" name="TextBox 35">
            <a:extLst>
              <a:ext uri="{FF2B5EF4-FFF2-40B4-BE49-F238E27FC236}">
                <a16:creationId xmlns:a16="http://schemas.microsoft.com/office/drawing/2014/main" id="{36A28317-DD8D-1D41-81C4-BD69DF551BD4}"/>
              </a:ext>
            </a:extLst>
          </p:cNvPr>
          <p:cNvSpPr txBox="1"/>
          <p:nvPr/>
        </p:nvSpPr>
        <p:spPr>
          <a:xfrm>
            <a:off x="3078542" y="3492126"/>
            <a:ext cx="969250"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Visual</a:t>
            </a:r>
          </a:p>
        </p:txBody>
      </p:sp>
      <p:sp>
        <p:nvSpPr>
          <p:cNvPr id="37" name="TextBox 36">
            <a:extLst>
              <a:ext uri="{FF2B5EF4-FFF2-40B4-BE49-F238E27FC236}">
                <a16:creationId xmlns:a16="http://schemas.microsoft.com/office/drawing/2014/main" id="{BB9D99B2-FB35-2D45-BDFE-4C75921A9151}"/>
              </a:ext>
            </a:extLst>
          </p:cNvPr>
          <p:cNvSpPr txBox="1"/>
          <p:nvPr/>
        </p:nvSpPr>
        <p:spPr>
          <a:xfrm>
            <a:off x="4112887" y="3478415"/>
            <a:ext cx="969250"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Textual</a:t>
            </a:r>
          </a:p>
        </p:txBody>
      </p:sp>
      <p:cxnSp>
        <p:nvCxnSpPr>
          <p:cNvPr id="38" name="Straight Arrow Connector 37">
            <a:extLst>
              <a:ext uri="{FF2B5EF4-FFF2-40B4-BE49-F238E27FC236}">
                <a16:creationId xmlns:a16="http://schemas.microsoft.com/office/drawing/2014/main" id="{0AECFF5D-E4F3-0F45-B545-711B6867F3F6}"/>
              </a:ext>
            </a:extLst>
          </p:cNvPr>
          <p:cNvCxnSpPr>
            <a:cxnSpLocks/>
          </p:cNvCxnSpPr>
          <p:nvPr/>
        </p:nvCxnSpPr>
        <p:spPr>
          <a:xfrm flipV="1">
            <a:off x="2987974" y="3556423"/>
            <a:ext cx="88234" cy="337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5FFEFEA-184D-D34B-88BD-3DE3D4C41D3B}"/>
              </a:ext>
            </a:extLst>
          </p:cNvPr>
          <p:cNvCxnSpPr>
            <a:cxnSpLocks/>
            <a:stCxn id="26" idx="0"/>
            <a:endCxn id="37" idx="1"/>
          </p:cNvCxnSpPr>
          <p:nvPr/>
        </p:nvCxnSpPr>
        <p:spPr>
          <a:xfrm flipV="1">
            <a:off x="2983040" y="3647692"/>
            <a:ext cx="1129847" cy="241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ounded Rectangle 39">
            <a:extLst>
              <a:ext uri="{FF2B5EF4-FFF2-40B4-BE49-F238E27FC236}">
                <a16:creationId xmlns:a16="http://schemas.microsoft.com/office/drawing/2014/main" id="{912559EB-EF90-F144-A76A-E599A14B8421}"/>
              </a:ext>
            </a:extLst>
          </p:cNvPr>
          <p:cNvSpPr/>
          <p:nvPr/>
        </p:nvSpPr>
        <p:spPr>
          <a:xfrm>
            <a:off x="2670679" y="3188836"/>
            <a:ext cx="2458286" cy="1777187"/>
          </a:xfrm>
          <a:prstGeom prst="round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BB9C0911-2DB4-1A49-9264-12A4DBBEB375}"/>
              </a:ext>
            </a:extLst>
          </p:cNvPr>
          <p:cNvSpPr txBox="1"/>
          <p:nvPr/>
        </p:nvSpPr>
        <p:spPr>
          <a:xfrm>
            <a:off x="3030427" y="4616279"/>
            <a:ext cx="2029888"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Text field features</a:t>
            </a:r>
          </a:p>
        </p:txBody>
      </p:sp>
      <p:sp>
        <p:nvSpPr>
          <p:cNvPr id="42" name="Rounded Rectangle 41">
            <a:extLst>
              <a:ext uri="{FF2B5EF4-FFF2-40B4-BE49-F238E27FC236}">
                <a16:creationId xmlns:a16="http://schemas.microsoft.com/office/drawing/2014/main" id="{1FEEB431-05AA-A44F-8F69-B406F3EAB20D}"/>
              </a:ext>
            </a:extLst>
          </p:cNvPr>
          <p:cNvSpPr/>
          <p:nvPr/>
        </p:nvSpPr>
        <p:spPr>
          <a:xfrm>
            <a:off x="5273485" y="2473620"/>
            <a:ext cx="1433687" cy="1329813"/>
          </a:xfrm>
          <a:prstGeom prst="roundRect">
            <a:avLst/>
          </a:prstGeom>
          <a:solidFill>
            <a:schemeClr val="accent4">
              <a:lumMod val="40000"/>
              <a:lumOff val="60000"/>
              <a:alpha val="71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Graph Attention Network</a:t>
            </a:r>
          </a:p>
        </p:txBody>
      </p:sp>
      <p:sp>
        <p:nvSpPr>
          <p:cNvPr id="62" name="TextBox 61">
            <a:extLst>
              <a:ext uri="{FF2B5EF4-FFF2-40B4-BE49-F238E27FC236}">
                <a16:creationId xmlns:a16="http://schemas.microsoft.com/office/drawing/2014/main" id="{E798FBBA-31C1-054D-A6D3-8CE8615EBB75}"/>
              </a:ext>
            </a:extLst>
          </p:cNvPr>
          <p:cNvSpPr txBox="1"/>
          <p:nvPr/>
        </p:nvSpPr>
        <p:spPr>
          <a:xfrm>
            <a:off x="3890011" y="4903874"/>
            <a:ext cx="3128963"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Web Page Encoder</a:t>
            </a:r>
          </a:p>
        </p:txBody>
      </p:sp>
      <p:sp>
        <p:nvSpPr>
          <p:cNvPr id="64" name="TextBox 63">
            <a:extLst>
              <a:ext uri="{FF2B5EF4-FFF2-40B4-BE49-F238E27FC236}">
                <a16:creationId xmlns:a16="http://schemas.microsoft.com/office/drawing/2014/main" id="{7E9724D3-9581-0048-A9C7-D678EAEF5F09}"/>
              </a:ext>
            </a:extLst>
          </p:cNvPr>
          <p:cNvSpPr txBox="1"/>
          <p:nvPr/>
        </p:nvSpPr>
        <p:spPr>
          <a:xfrm>
            <a:off x="3011224" y="2645965"/>
            <a:ext cx="2117066"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Page layout graph</a:t>
            </a:r>
          </a:p>
        </p:txBody>
      </p:sp>
      <p:cxnSp>
        <p:nvCxnSpPr>
          <p:cNvPr id="66" name="Curved Connector 65">
            <a:extLst>
              <a:ext uri="{FF2B5EF4-FFF2-40B4-BE49-F238E27FC236}">
                <a16:creationId xmlns:a16="http://schemas.microsoft.com/office/drawing/2014/main" id="{D8C290F6-8212-B947-A0B7-C321E80924C3}"/>
              </a:ext>
            </a:extLst>
          </p:cNvPr>
          <p:cNvCxnSpPr>
            <a:cxnSpLocks/>
          </p:cNvCxnSpPr>
          <p:nvPr/>
        </p:nvCxnSpPr>
        <p:spPr>
          <a:xfrm flipV="1">
            <a:off x="1918107" y="2108383"/>
            <a:ext cx="804371" cy="1105873"/>
          </a:xfrm>
          <a:prstGeom prst="curved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a:extLst>
              <a:ext uri="{FF2B5EF4-FFF2-40B4-BE49-F238E27FC236}">
                <a16:creationId xmlns:a16="http://schemas.microsoft.com/office/drawing/2014/main" id="{508A9CBF-E222-5947-AF70-93299FADCEE5}"/>
              </a:ext>
            </a:extLst>
          </p:cNvPr>
          <p:cNvCxnSpPr>
            <a:cxnSpLocks/>
          </p:cNvCxnSpPr>
          <p:nvPr/>
        </p:nvCxnSpPr>
        <p:spPr>
          <a:xfrm>
            <a:off x="1918107" y="3214256"/>
            <a:ext cx="752571" cy="936783"/>
          </a:xfrm>
          <a:prstGeom prst="curved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82A4DB9-AD6B-AF42-A815-B9CA7AFDE340}"/>
              </a:ext>
            </a:extLst>
          </p:cNvPr>
          <p:cNvSpPr txBox="1"/>
          <p:nvPr/>
        </p:nvSpPr>
        <p:spPr>
          <a:xfrm>
            <a:off x="4215475" y="4176132"/>
            <a:ext cx="947416" cy="338554"/>
          </a:xfrm>
          <a:prstGeom prst="rect">
            <a:avLst/>
          </a:prstGeom>
          <a:noFill/>
        </p:spPr>
        <p:txBody>
          <a:bodyPr wrap="square" rtlCol="0">
            <a:spAutoFit/>
          </a:bodyPr>
          <a:lstStyle/>
          <a:p>
            <a:r>
              <a:rPr lang="en-US" sz="1600" i="1" dirty="0"/>
              <a:t>“Tuition”</a:t>
            </a:r>
          </a:p>
        </p:txBody>
      </p:sp>
      <p:cxnSp>
        <p:nvCxnSpPr>
          <p:cNvPr id="49" name="Curved Connector 48">
            <a:extLst>
              <a:ext uri="{FF2B5EF4-FFF2-40B4-BE49-F238E27FC236}">
                <a16:creationId xmlns:a16="http://schemas.microsoft.com/office/drawing/2014/main" id="{D37934C6-C110-0B44-99BA-5909F7DFDD06}"/>
              </a:ext>
            </a:extLst>
          </p:cNvPr>
          <p:cNvCxnSpPr>
            <a:cxnSpLocks/>
            <a:stCxn id="40" idx="3"/>
            <a:endCxn id="42" idx="2"/>
          </p:cNvCxnSpPr>
          <p:nvPr/>
        </p:nvCxnSpPr>
        <p:spPr>
          <a:xfrm flipV="1">
            <a:off x="5128965" y="3803433"/>
            <a:ext cx="861364" cy="273997"/>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3" name="Curved Connector 52">
            <a:extLst>
              <a:ext uri="{FF2B5EF4-FFF2-40B4-BE49-F238E27FC236}">
                <a16:creationId xmlns:a16="http://schemas.microsoft.com/office/drawing/2014/main" id="{5D773609-4192-6642-B2D4-074B65F1BAF0}"/>
              </a:ext>
            </a:extLst>
          </p:cNvPr>
          <p:cNvCxnSpPr>
            <a:cxnSpLocks/>
            <a:stCxn id="18" idx="3"/>
            <a:endCxn id="42" idx="0"/>
          </p:cNvCxnSpPr>
          <p:nvPr/>
        </p:nvCxnSpPr>
        <p:spPr>
          <a:xfrm>
            <a:off x="5123689" y="2095687"/>
            <a:ext cx="866640" cy="377933"/>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5" name="TextBox 124">
            <a:extLst>
              <a:ext uri="{FF2B5EF4-FFF2-40B4-BE49-F238E27FC236}">
                <a16:creationId xmlns:a16="http://schemas.microsoft.com/office/drawing/2014/main" id="{1B2BD8A1-CC58-BF4E-B44B-9D2831388F2A}"/>
              </a:ext>
            </a:extLst>
          </p:cNvPr>
          <p:cNvSpPr txBox="1"/>
          <p:nvPr/>
        </p:nvSpPr>
        <p:spPr>
          <a:xfrm>
            <a:off x="4033716" y="2238571"/>
            <a:ext cx="1410553" cy="307777"/>
          </a:xfrm>
          <a:prstGeom prst="rect">
            <a:avLst/>
          </a:prstGeom>
          <a:noFill/>
        </p:spPr>
        <p:txBody>
          <a:bodyPr wrap="square" rtlCol="0">
            <a:spAutoFit/>
          </a:bodyPr>
          <a:lstStyle/>
          <a:p>
            <a:r>
              <a:rPr lang="en-US" sz="1400" i="1" dirty="0">
                <a:latin typeface="Times New Roman" panose="02020603050405020304" pitchFamily="18" charset="0"/>
                <a:cs typeface="Times New Roman" panose="02020603050405020304" pitchFamily="18" charset="0"/>
              </a:rPr>
              <a:t>Tuition</a:t>
            </a:r>
          </a:p>
        </p:txBody>
      </p:sp>
      <p:sp>
        <p:nvSpPr>
          <p:cNvPr id="126" name="TextBox 125">
            <a:extLst>
              <a:ext uri="{FF2B5EF4-FFF2-40B4-BE49-F238E27FC236}">
                <a16:creationId xmlns:a16="http://schemas.microsoft.com/office/drawing/2014/main" id="{119D5E50-7D3D-8B4B-B080-F7A6838156D8}"/>
              </a:ext>
            </a:extLst>
          </p:cNvPr>
          <p:cNvSpPr txBox="1"/>
          <p:nvPr/>
        </p:nvSpPr>
        <p:spPr>
          <a:xfrm>
            <a:off x="4413427" y="1653633"/>
            <a:ext cx="868380" cy="292388"/>
          </a:xfrm>
          <a:prstGeom prst="rect">
            <a:avLst/>
          </a:prstGeom>
          <a:noFill/>
        </p:spPr>
        <p:txBody>
          <a:bodyPr wrap="square" rtlCol="0">
            <a:spAutoFit/>
          </a:bodyPr>
          <a:lstStyle/>
          <a:p>
            <a:r>
              <a:rPr lang="en-US" sz="1300" i="1" dirty="0">
                <a:latin typeface="Times New Roman" panose="02020603050405020304" pitchFamily="18" charset="0"/>
                <a:cs typeface="Times New Roman" panose="02020603050405020304" pitchFamily="18" charset="0"/>
              </a:rPr>
              <a:t>$53,940</a:t>
            </a:r>
          </a:p>
        </p:txBody>
      </p:sp>
      <p:sp>
        <p:nvSpPr>
          <p:cNvPr id="127" name="Oval 126">
            <a:extLst>
              <a:ext uri="{FF2B5EF4-FFF2-40B4-BE49-F238E27FC236}">
                <a16:creationId xmlns:a16="http://schemas.microsoft.com/office/drawing/2014/main" id="{A3A23FD2-AF12-1A47-86B4-D8F269890F08}"/>
              </a:ext>
            </a:extLst>
          </p:cNvPr>
          <p:cNvSpPr/>
          <p:nvPr/>
        </p:nvSpPr>
        <p:spPr>
          <a:xfrm>
            <a:off x="6902551" y="3036878"/>
            <a:ext cx="228175" cy="224152"/>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28" name="Rectangle 127">
            <a:extLst>
              <a:ext uri="{FF2B5EF4-FFF2-40B4-BE49-F238E27FC236}">
                <a16:creationId xmlns:a16="http://schemas.microsoft.com/office/drawing/2014/main" id="{632BF2F5-782C-1648-BC30-B0F19DB805C3}"/>
              </a:ext>
            </a:extLst>
          </p:cNvPr>
          <p:cNvSpPr/>
          <p:nvPr/>
        </p:nvSpPr>
        <p:spPr>
          <a:xfrm>
            <a:off x="6876765" y="2984302"/>
            <a:ext cx="867086" cy="3210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29" name="Oval 128">
            <a:extLst>
              <a:ext uri="{FF2B5EF4-FFF2-40B4-BE49-F238E27FC236}">
                <a16:creationId xmlns:a16="http://schemas.microsoft.com/office/drawing/2014/main" id="{06DA3FDC-1171-3E4F-B487-95F59D1ECFE6}"/>
              </a:ext>
            </a:extLst>
          </p:cNvPr>
          <p:cNvSpPr/>
          <p:nvPr/>
        </p:nvSpPr>
        <p:spPr>
          <a:xfrm>
            <a:off x="7178137" y="3036878"/>
            <a:ext cx="228175" cy="224152"/>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30" name="Oval 129">
            <a:extLst>
              <a:ext uri="{FF2B5EF4-FFF2-40B4-BE49-F238E27FC236}">
                <a16:creationId xmlns:a16="http://schemas.microsoft.com/office/drawing/2014/main" id="{80BF7479-E014-6740-8A1C-9422953ABC9F}"/>
              </a:ext>
            </a:extLst>
          </p:cNvPr>
          <p:cNvSpPr/>
          <p:nvPr/>
        </p:nvSpPr>
        <p:spPr>
          <a:xfrm>
            <a:off x="7449386" y="3035497"/>
            <a:ext cx="228175" cy="224152"/>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cxnSp>
        <p:nvCxnSpPr>
          <p:cNvPr id="131" name="Curved Connector 130">
            <a:extLst>
              <a:ext uri="{FF2B5EF4-FFF2-40B4-BE49-F238E27FC236}">
                <a16:creationId xmlns:a16="http://schemas.microsoft.com/office/drawing/2014/main" id="{FC5F3315-3034-A146-B160-FE5724430A27}"/>
              </a:ext>
            </a:extLst>
          </p:cNvPr>
          <p:cNvCxnSpPr>
            <a:cxnSpLocks/>
            <a:stCxn id="42" idx="3"/>
            <a:endCxn id="127" idx="2"/>
          </p:cNvCxnSpPr>
          <p:nvPr/>
        </p:nvCxnSpPr>
        <p:spPr>
          <a:xfrm>
            <a:off x="6707172" y="3138527"/>
            <a:ext cx="195379" cy="10427"/>
          </a:xfrm>
          <a:prstGeom prst="curved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D93D35F3-B85A-1A4C-BAFE-7AC304F1528E}"/>
              </a:ext>
            </a:extLst>
          </p:cNvPr>
          <p:cNvSpPr txBox="1"/>
          <p:nvPr/>
        </p:nvSpPr>
        <p:spPr>
          <a:xfrm>
            <a:off x="6651562" y="3271182"/>
            <a:ext cx="1310598" cy="707886"/>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Contextual</a:t>
            </a:r>
          </a:p>
          <a:p>
            <a:pPr algn="ctr"/>
            <a:r>
              <a:rPr lang="en-US" sz="2000" dirty="0">
                <a:latin typeface="Times New Roman" panose="02020603050405020304" pitchFamily="18" charset="0"/>
                <a:cs typeface="Times New Roman" panose="02020603050405020304" pitchFamily="18" charset="0"/>
              </a:rPr>
              <a:t>features</a:t>
            </a:r>
          </a:p>
        </p:txBody>
      </p:sp>
      <p:sp>
        <p:nvSpPr>
          <p:cNvPr id="121" name="Rounded Rectangle 120">
            <a:extLst>
              <a:ext uri="{FF2B5EF4-FFF2-40B4-BE49-F238E27FC236}">
                <a16:creationId xmlns:a16="http://schemas.microsoft.com/office/drawing/2014/main" id="{6F9FF84D-9A0D-1A41-BA64-7FD34A904670}"/>
              </a:ext>
            </a:extLst>
          </p:cNvPr>
          <p:cNvSpPr/>
          <p:nvPr/>
        </p:nvSpPr>
        <p:spPr>
          <a:xfrm>
            <a:off x="8152385" y="884458"/>
            <a:ext cx="4007210" cy="2943308"/>
          </a:xfrm>
          <a:prstGeom prst="roundRect">
            <a:avLst/>
          </a:prstGeom>
          <a:solidFill>
            <a:schemeClr val="bg1"/>
          </a:solidFill>
          <a:ln>
            <a:solidFill>
              <a:schemeClr val="bg2">
                <a:lumMod val="9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22" name="Rounded Rectangle 121">
            <a:extLst>
              <a:ext uri="{FF2B5EF4-FFF2-40B4-BE49-F238E27FC236}">
                <a16:creationId xmlns:a16="http://schemas.microsoft.com/office/drawing/2014/main" id="{8FF30343-4722-CF42-A3E6-97CC1E76E908}"/>
              </a:ext>
            </a:extLst>
          </p:cNvPr>
          <p:cNvSpPr/>
          <p:nvPr/>
        </p:nvSpPr>
        <p:spPr>
          <a:xfrm>
            <a:off x="8249099" y="3932658"/>
            <a:ext cx="3942901" cy="1432882"/>
          </a:xfrm>
          <a:prstGeom prst="roundRect">
            <a:avLst/>
          </a:prstGeom>
          <a:solidFill>
            <a:schemeClr val="bg1"/>
          </a:solidFill>
          <a:ln>
            <a:solidFill>
              <a:schemeClr val="bg2">
                <a:lumMod val="9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23" name="TextBox 122">
            <a:extLst>
              <a:ext uri="{FF2B5EF4-FFF2-40B4-BE49-F238E27FC236}">
                <a16:creationId xmlns:a16="http://schemas.microsoft.com/office/drawing/2014/main" id="{2EC3313F-3A92-4743-B793-6F9494606E57}"/>
              </a:ext>
            </a:extLst>
          </p:cNvPr>
          <p:cNvSpPr txBox="1"/>
          <p:nvPr/>
        </p:nvSpPr>
        <p:spPr>
          <a:xfrm>
            <a:off x="10064755" y="825548"/>
            <a:ext cx="1968285" cy="461665"/>
          </a:xfrm>
          <a:prstGeom prst="rect">
            <a:avLst/>
          </a:prstGeom>
          <a:noFill/>
        </p:spPr>
        <p:txBody>
          <a:bodyPr wrap="square" rtlCol="0">
            <a:spAutoFit/>
          </a:bodyPr>
          <a:lstStyle/>
          <a:p>
            <a:r>
              <a:rPr lang="en-US" sz="2400" u="sng" dirty="0" err="1">
                <a:latin typeface="Times New Roman" panose="02020603050405020304" pitchFamily="18" charset="0"/>
                <a:cs typeface="Times New Roman" panose="02020603050405020304" pitchFamily="18" charset="0"/>
              </a:rPr>
              <a:t>OpenIE</a:t>
            </a:r>
            <a:endParaRPr lang="en-US" sz="2400" u="sng" dirty="0">
              <a:latin typeface="Times New Roman" panose="02020603050405020304" pitchFamily="18" charset="0"/>
              <a:cs typeface="Times New Roman" panose="02020603050405020304" pitchFamily="18" charset="0"/>
            </a:endParaRPr>
          </a:p>
        </p:txBody>
      </p:sp>
      <p:sp>
        <p:nvSpPr>
          <p:cNvPr id="124" name="TextBox 123">
            <a:extLst>
              <a:ext uri="{FF2B5EF4-FFF2-40B4-BE49-F238E27FC236}">
                <a16:creationId xmlns:a16="http://schemas.microsoft.com/office/drawing/2014/main" id="{0D40A5D5-CE5B-C048-BAE0-A8E62BFE528E}"/>
              </a:ext>
            </a:extLst>
          </p:cNvPr>
          <p:cNvSpPr txBox="1"/>
          <p:nvPr/>
        </p:nvSpPr>
        <p:spPr>
          <a:xfrm>
            <a:off x="10059070" y="3863358"/>
            <a:ext cx="1968285" cy="461665"/>
          </a:xfrm>
          <a:prstGeom prst="rect">
            <a:avLst/>
          </a:prstGeom>
          <a:noFill/>
        </p:spPr>
        <p:txBody>
          <a:bodyPr wrap="square" rtlCol="0">
            <a:spAutoFit/>
          </a:bodyPr>
          <a:lstStyle/>
          <a:p>
            <a:r>
              <a:rPr lang="en-US" sz="2400" u="sng" dirty="0" err="1">
                <a:latin typeface="Times New Roman" panose="02020603050405020304" pitchFamily="18" charset="0"/>
                <a:cs typeface="Times New Roman" panose="02020603050405020304" pitchFamily="18" charset="0"/>
              </a:rPr>
              <a:t>ClosedIE</a:t>
            </a:r>
            <a:endParaRPr lang="en-US" sz="2400" u="sng" dirty="0">
              <a:latin typeface="Times New Roman" panose="02020603050405020304" pitchFamily="18" charset="0"/>
              <a:cs typeface="Times New Roman" panose="02020603050405020304" pitchFamily="18" charset="0"/>
            </a:endParaRPr>
          </a:p>
        </p:txBody>
      </p:sp>
      <p:sp>
        <p:nvSpPr>
          <p:cNvPr id="135" name="Rounded Rectangle 134">
            <a:extLst>
              <a:ext uri="{FF2B5EF4-FFF2-40B4-BE49-F238E27FC236}">
                <a16:creationId xmlns:a16="http://schemas.microsoft.com/office/drawing/2014/main" id="{0F2A1BD5-36AD-E943-99DD-70AE84CCE1EC}"/>
              </a:ext>
            </a:extLst>
          </p:cNvPr>
          <p:cNvSpPr/>
          <p:nvPr/>
        </p:nvSpPr>
        <p:spPr>
          <a:xfrm>
            <a:off x="9469141" y="2015299"/>
            <a:ext cx="1191228" cy="712575"/>
          </a:xfrm>
          <a:prstGeom prst="roundRect">
            <a:avLst/>
          </a:prstGeom>
          <a:solidFill>
            <a:schemeClr val="accent4">
              <a:lumMod val="40000"/>
              <a:lumOff val="60000"/>
              <a:alpha val="71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Binary Classifier</a:t>
            </a:r>
          </a:p>
        </p:txBody>
      </p:sp>
      <p:sp>
        <p:nvSpPr>
          <p:cNvPr id="136" name="Rounded Rectangle 135">
            <a:extLst>
              <a:ext uri="{FF2B5EF4-FFF2-40B4-BE49-F238E27FC236}">
                <a16:creationId xmlns:a16="http://schemas.microsoft.com/office/drawing/2014/main" id="{F4BC020E-68FE-2849-B625-07564FC80041}"/>
              </a:ext>
            </a:extLst>
          </p:cNvPr>
          <p:cNvSpPr/>
          <p:nvPr/>
        </p:nvSpPr>
        <p:spPr>
          <a:xfrm>
            <a:off x="10834603" y="1689969"/>
            <a:ext cx="1292969" cy="1332285"/>
          </a:xfrm>
          <a:prstGeom prst="round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Yes/No Relation Prediction</a:t>
            </a:r>
          </a:p>
        </p:txBody>
      </p:sp>
      <p:sp>
        <p:nvSpPr>
          <p:cNvPr id="137" name="Rounded Rectangle 136">
            <a:extLst>
              <a:ext uri="{FF2B5EF4-FFF2-40B4-BE49-F238E27FC236}">
                <a16:creationId xmlns:a16="http://schemas.microsoft.com/office/drawing/2014/main" id="{5CFAB28D-E4D8-E64E-A211-FA8A3B2C1ADC}"/>
              </a:ext>
            </a:extLst>
          </p:cNvPr>
          <p:cNvSpPr/>
          <p:nvPr/>
        </p:nvSpPr>
        <p:spPr>
          <a:xfrm>
            <a:off x="9513041" y="4417037"/>
            <a:ext cx="1321562" cy="755578"/>
          </a:xfrm>
          <a:prstGeom prst="roundRect">
            <a:avLst/>
          </a:prstGeom>
          <a:solidFill>
            <a:schemeClr val="accent4">
              <a:lumMod val="40000"/>
              <a:lumOff val="60000"/>
              <a:alpha val="71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Multi-class Classifier</a:t>
            </a:r>
          </a:p>
        </p:txBody>
      </p:sp>
      <p:sp>
        <p:nvSpPr>
          <p:cNvPr id="138" name="Rounded Rectangle 137">
            <a:extLst>
              <a:ext uri="{FF2B5EF4-FFF2-40B4-BE49-F238E27FC236}">
                <a16:creationId xmlns:a16="http://schemas.microsoft.com/office/drawing/2014/main" id="{142A26E9-87E9-C24B-AC0A-177AD896B6F0}"/>
              </a:ext>
            </a:extLst>
          </p:cNvPr>
          <p:cNvSpPr/>
          <p:nvPr/>
        </p:nvSpPr>
        <p:spPr>
          <a:xfrm>
            <a:off x="10973267" y="4514686"/>
            <a:ext cx="1181522" cy="573164"/>
          </a:xfrm>
          <a:prstGeom prst="round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Predicted Relation</a:t>
            </a:r>
          </a:p>
        </p:txBody>
      </p:sp>
      <p:cxnSp>
        <p:nvCxnSpPr>
          <p:cNvPr id="4" name="Straight Arrow Connector 3">
            <a:extLst>
              <a:ext uri="{FF2B5EF4-FFF2-40B4-BE49-F238E27FC236}">
                <a16:creationId xmlns:a16="http://schemas.microsoft.com/office/drawing/2014/main" id="{AD16FFF7-CC95-074C-A59C-1EFD7C5C45B6}"/>
              </a:ext>
            </a:extLst>
          </p:cNvPr>
          <p:cNvCxnSpPr>
            <a:stCxn id="137" idx="3"/>
            <a:endCxn id="138" idx="1"/>
          </p:cNvCxnSpPr>
          <p:nvPr/>
        </p:nvCxnSpPr>
        <p:spPr>
          <a:xfrm>
            <a:off x="10834603" y="4794826"/>
            <a:ext cx="138664" cy="64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740EAE57-66A9-3E4B-B048-4801C6541119}"/>
              </a:ext>
            </a:extLst>
          </p:cNvPr>
          <p:cNvCxnSpPr>
            <a:cxnSpLocks/>
            <a:stCxn id="135" idx="3"/>
            <a:endCxn id="136" idx="1"/>
          </p:cNvCxnSpPr>
          <p:nvPr/>
        </p:nvCxnSpPr>
        <p:spPr>
          <a:xfrm flipV="1">
            <a:off x="10660369" y="2356112"/>
            <a:ext cx="174234" cy="154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1" name="Oval 140">
            <a:extLst>
              <a:ext uri="{FF2B5EF4-FFF2-40B4-BE49-F238E27FC236}">
                <a16:creationId xmlns:a16="http://schemas.microsoft.com/office/drawing/2014/main" id="{B6AD97A2-3916-2C49-B9EE-1637F037CAD8}"/>
              </a:ext>
            </a:extLst>
          </p:cNvPr>
          <p:cNvSpPr/>
          <p:nvPr/>
        </p:nvSpPr>
        <p:spPr>
          <a:xfrm>
            <a:off x="8464431" y="4276698"/>
            <a:ext cx="147318" cy="14964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C1F5E78F-3176-674D-8806-EE7C7F18B019}"/>
              </a:ext>
            </a:extLst>
          </p:cNvPr>
          <p:cNvSpPr/>
          <p:nvPr/>
        </p:nvSpPr>
        <p:spPr>
          <a:xfrm>
            <a:off x="8412328" y="4229441"/>
            <a:ext cx="618735" cy="2441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7E16AB3F-117A-8543-81E0-C9E9D5BC9BA4}"/>
              </a:ext>
            </a:extLst>
          </p:cNvPr>
          <p:cNvSpPr/>
          <p:nvPr/>
        </p:nvSpPr>
        <p:spPr>
          <a:xfrm>
            <a:off x="8657738" y="4276698"/>
            <a:ext cx="147318" cy="14964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08E55435-B08B-2D40-BF2D-B7C9412EC1A7}"/>
              </a:ext>
            </a:extLst>
          </p:cNvPr>
          <p:cNvSpPr/>
          <p:nvPr/>
        </p:nvSpPr>
        <p:spPr>
          <a:xfrm>
            <a:off x="8851045" y="4276698"/>
            <a:ext cx="147318" cy="14964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a:extLst>
              <a:ext uri="{FF2B5EF4-FFF2-40B4-BE49-F238E27FC236}">
                <a16:creationId xmlns:a16="http://schemas.microsoft.com/office/drawing/2014/main" id="{28B30759-8E5A-484F-964E-0C1215278413}"/>
              </a:ext>
            </a:extLst>
          </p:cNvPr>
          <p:cNvSpPr/>
          <p:nvPr/>
        </p:nvSpPr>
        <p:spPr>
          <a:xfrm>
            <a:off x="8464431" y="4656066"/>
            <a:ext cx="147318" cy="14964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189">
            <a:extLst>
              <a:ext uri="{FF2B5EF4-FFF2-40B4-BE49-F238E27FC236}">
                <a16:creationId xmlns:a16="http://schemas.microsoft.com/office/drawing/2014/main" id="{B5941089-A9D5-6542-9681-37A1BA03AFEE}"/>
              </a:ext>
            </a:extLst>
          </p:cNvPr>
          <p:cNvSpPr/>
          <p:nvPr/>
        </p:nvSpPr>
        <p:spPr>
          <a:xfrm>
            <a:off x="8412328" y="4608809"/>
            <a:ext cx="618735" cy="2441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30E05E93-9095-E04A-9580-0046B574B409}"/>
              </a:ext>
            </a:extLst>
          </p:cNvPr>
          <p:cNvSpPr/>
          <p:nvPr/>
        </p:nvSpPr>
        <p:spPr>
          <a:xfrm>
            <a:off x="8657738" y="4656066"/>
            <a:ext cx="147318" cy="14964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7A75EA25-8198-C045-B896-12893D94EE97}"/>
              </a:ext>
            </a:extLst>
          </p:cNvPr>
          <p:cNvSpPr/>
          <p:nvPr/>
        </p:nvSpPr>
        <p:spPr>
          <a:xfrm>
            <a:off x="8851045" y="4656066"/>
            <a:ext cx="147318" cy="14964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a:extLst>
              <a:ext uri="{FF2B5EF4-FFF2-40B4-BE49-F238E27FC236}">
                <a16:creationId xmlns:a16="http://schemas.microsoft.com/office/drawing/2014/main" id="{B6960AFF-1AE3-6E41-9A9D-0971415789FD}"/>
              </a:ext>
            </a:extLst>
          </p:cNvPr>
          <p:cNvSpPr/>
          <p:nvPr/>
        </p:nvSpPr>
        <p:spPr>
          <a:xfrm>
            <a:off x="8465927" y="5038606"/>
            <a:ext cx="147318" cy="149643"/>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193">
            <a:extLst>
              <a:ext uri="{FF2B5EF4-FFF2-40B4-BE49-F238E27FC236}">
                <a16:creationId xmlns:a16="http://schemas.microsoft.com/office/drawing/2014/main" id="{29825124-843B-D146-84D4-082DE0E13519}"/>
              </a:ext>
            </a:extLst>
          </p:cNvPr>
          <p:cNvSpPr/>
          <p:nvPr/>
        </p:nvSpPr>
        <p:spPr>
          <a:xfrm>
            <a:off x="8413824" y="4991349"/>
            <a:ext cx="618735" cy="2441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C0F00C58-EE17-AD46-92DA-A3B1B4040746}"/>
              </a:ext>
            </a:extLst>
          </p:cNvPr>
          <p:cNvSpPr/>
          <p:nvPr/>
        </p:nvSpPr>
        <p:spPr>
          <a:xfrm>
            <a:off x="8659234" y="5038606"/>
            <a:ext cx="147318" cy="149643"/>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95231D60-AD68-264C-A930-8AF928FD4DA4}"/>
              </a:ext>
            </a:extLst>
          </p:cNvPr>
          <p:cNvSpPr/>
          <p:nvPr/>
        </p:nvSpPr>
        <p:spPr>
          <a:xfrm>
            <a:off x="8852541" y="5038606"/>
            <a:ext cx="147318" cy="149643"/>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38AC5529-BCC7-184A-9D47-2BB1CFB7B5FF}"/>
              </a:ext>
            </a:extLst>
          </p:cNvPr>
          <p:cNvSpPr/>
          <p:nvPr/>
        </p:nvSpPr>
        <p:spPr>
          <a:xfrm>
            <a:off x="9099178" y="978477"/>
            <a:ext cx="147318" cy="14964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ectangle 197">
            <a:extLst>
              <a:ext uri="{FF2B5EF4-FFF2-40B4-BE49-F238E27FC236}">
                <a16:creationId xmlns:a16="http://schemas.microsoft.com/office/drawing/2014/main" id="{77ABFDB6-B5F5-594C-B53B-83497DBF9F27}"/>
              </a:ext>
            </a:extLst>
          </p:cNvPr>
          <p:cNvSpPr/>
          <p:nvPr/>
        </p:nvSpPr>
        <p:spPr>
          <a:xfrm>
            <a:off x="9047075" y="931220"/>
            <a:ext cx="618735" cy="2441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id="{D3545733-9073-074B-BEF2-3A78271D3098}"/>
              </a:ext>
            </a:extLst>
          </p:cNvPr>
          <p:cNvSpPr/>
          <p:nvPr/>
        </p:nvSpPr>
        <p:spPr>
          <a:xfrm>
            <a:off x="9292485" y="978477"/>
            <a:ext cx="147318" cy="14964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a:extLst>
              <a:ext uri="{FF2B5EF4-FFF2-40B4-BE49-F238E27FC236}">
                <a16:creationId xmlns:a16="http://schemas.microsoft.com/office/drawing/2014/main" id="{4165B06D-163D-B042-B37A-9F609CB03F05}"/>
              </a:ext>
            </a:extLst>
          </p:cNvPr>
          <p:cNvSpPr/>
          <p:nvPr/>
        </p:nvSpPr>
        <p:spPr>
          <a:xfrm>
            <a:off x="9485792" y="978477"/>
            <a:ext cx="147318" cy="14964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a:extLst>
              <a:ext uri="{FF2B5EF4-FFF2-40B4-BE49-F238E27FC236}">
                <a16:creationId xmlns:a16="http://schemas.microsoft.com/office/drawing/2014/main" id="{3E745AFF-D03C-754F-86B2-5B2513925A07}"/>
              </a:ext>
            </a:extLst>
          </p:cNvPr>
          <p:cNvSpPr/>
          <p:nvPr/>
        </p:nvSpPr>
        <p:spPr>
          <a:xfrm>
            <a:off x="9099178" y="1281732"/>
            <a:ext cx="147318" cy="14964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222">
            <a:extLst>
              <a:ext uri="{FF2B5EF4-FFF2-40B4-BE49-F238E27FC236}">
                <a16:creationId xmlns:a16="http://schemas.microsoft.com/office/drawing/2014/main" id="{1D7C5116-B864-584B-A60D-3D4ECD0FB465}"/>
              </a:ext>
            </a:extLst>
          </p:cNvPr>
          <p:cNvSpPr/>
          <p:nvPr/>
        </p:nvSpPr>
        <p:spPr>
          <a:xfrm>
            <a:off x="9047075" y="1234475"/>
            <a:ext cx="618735" cy="2441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Oval 223">
            <a:extLst>
              <a:ext uri="{FF2B5EF4-FFF2-40B4-BE49-F238E27FC236}">
                <a16:creationId xmlns:a16="http://schemas.microsoft.com/office/drawing/2014/main" id="{BEE53C67-6683-7047-9CEA-0E5E6F8E2A1A}"/>
              </a:ext>
            </a:extLst>
          </p:cNvPr>
          <p:cNvSpPr/>
          <p:nvPr/>
        </p:nvSpPr>
        <p:spPr>
          <a:xfrm>
            <a:off x="9292485" y="1281732"/>
            <a:ext cx="147318" cy="14964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Oval 224">
            <a:extLst>
              <a:ext uri="{FF2B5EF4-FFF2-40B4-BE49-F238E27FC236}">
                <a16:creationId xmlns:a16="http://schemas.microsoft.com/office/drawing/2014/main" id="{3C9C4CE1-F00F-F94D-BA6F-5E26C64416CC}"/>
              </a:ext>
            </a:extLst>
          </p:cNvPr>
          <p:cNvSpPr/>
          <p:nvPr/>
        </p:nvSpPr>
        <p:spPr>
          <a:xfrm>
            <a:off x="9485792" y="1281732"/>
            <a:ext cx="147318" cy="14964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Oval 225">
            <a:extLst>
              <a:ext uri="{FF2B5EF4-FFF2-40B4-BE49-F238E27FC236}">
                <a16:creationId xmlns:a16="http://schemas.microsoft.com/office/drawing/2014/main" id="{0D729D8E-955D-A248-BBBF-A5CA24553199}"/>
              </a:ext>
            </a:extLst>
          </p:cNvPr>
          <p:cNvSpPr/>
          <p:nvPr/>
        </p:nvSpPr>
        <p:spPr>
          <a:xfrm>
            <a:off x="9099178" y="1574897"/>
            <a:ext cx="147318" cy="149643"/>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Rectangle 226">
            <a:extLst>
              <a:ext uri="{FF2B5EF4-FFF2-40B4-BE49-F238E27FC236}">
                <a16:creationId xmlns:a16="http://schemas.microsoft.com/office/drawing/2014/main" id="{8ADEE1BC-0509-FA49-8BDB-7B68F1F6E7DB}"/>
              </a:ext>
            </a:extLst>
          </p:cNvPr>
          <p:cNvSpPr/>
          <p:nvPr/>
        </p:nvSpPr>
        <p:spPr>
          <a:xfrm>
            <a:off x="9047075" y="1527640"/>
            <a:ext cx="618735" cy="2441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Oval 227">
            <a:extLst>
              <a:ext uri="{FF2B5EF4-FFF2-40B4-BE49-F238E27FC236}">
                <a16:creationId xmlns:a16="http://schemas.microsoft.com/office/drawing/2014/main" id="{572F4AC0-F306-9745-BF5A-ED218A8D1950}"/>
              </a:ext>
            </a:extLst>
          </p:cNvPr>
          <p:cNvSpPr/>
          <p:nvPr/>
        </p:nvSpPr>
        <p:spPr>
          <a:xfrm>
            <a:off x="9292485" y="1574897"/>
            <a:ext cx="147318" cy="149643"/>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val 228">
            <a:extLst>
              <a:ext uri="{FF2B5EF4-FFF2-40B4-BE49-F238E27FC236}">
                <a16:creationId xmlns:a16="http://schemas.microsoft.com/office/drawing/2014/main" id="{2B65E440-71C5-9E4B-8A07-1FB2D936470C}"/>
              </a:ext>
            </a:extLst>
          </p:cNvPr>
          <p:cNvSpPr/>
          <p:nvPr/>
        </p:nvSpPr>
        <p:spPr>
          <a:xfrm>
            <a:off x="9485792" y="1574897"/>
            <a:ext cx="147318" cy="149643"/>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a:extLst>
              <a:ext uri="{FF2B5EF4-FFF2-40B4-BE49-F238E27FC236}">
                <a16:creationId xmlns:a16="http://schemas.microsoft.com/office/drawing/2014/main" id="{E5FD2E1F-4980-5B41-A7C6-3A4C51C437A5}"/>
              </a:ext>
            </a:extLst>
          </p:cNvPr>
          <p:cNvSpPr/>
          <p:nvPr/>
        </p:nvSpPr>
        <p:spPr>
          <a:xfrm>
            <a:off x="9176212" y="2987003"/>
            <a:ext cx="147318" cy="14964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ectangle 230">
            <a:extLst>
              <a:ext uri="{FF2B5EF4-FFF2-40B4-BE49-F238E27FC236}">
                <a16:creationId xmlns:a16="http://schemas.microsoft.com/office/drawing/2014/main" id="{38CAF4A7-8239-7D4C-BAEF-37D69950A08D}"/>
              </a:ext>
            </a:extLst>
          </p:cNvPr>
          <p:cNvSpPr/>
          <p:nvPr/>
        </p:nvSpPr>
        <p:spPr>
          <a:xfrm>
            <a:off x="9124109" y="2939746"/>
            <a:ext cx="618735" cy="2441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a:extLst>
              <a:ext uri="{FF2B5EF4-FFF2-40B4-BE49-F238E27FC236}">
                <a16:creationId xmlns:a16="http://schemas.microsoft.com/office/drawing/2014/main" id="{B97C9F1F-A245-4745-8F61-382F00E0CDC8}"/>
              </a:ext>
            </a:extLst>
          </p:cNvPr>
          <p:cNvSpPr/>
          <p:nvPr/>
        </p:nvSpPr>
        <p:spPr>
          <a:xfrm>
            <a:off x="9369519" y="2987003"/>
            <a:ext cx="147318" cy="14964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a:extLst>
              <a:ext uri="{FF2B5EF4-FFF2-40B4-BE49-F238E27FC236}">
                <a16:creationId xmlns:a16="http://schemas.microsoft.com/office/drawing/2014/main" id="{143D0C95-3CFD-5143-BA82-237B28E0E526}"/>
              </a:ext>
            </a:extLst>
          </p:cNvPr>
          <p:cNvSpPr/>
          <p:nvPr/>
        </p:nvSpPr>
        <p:spPr>
          <a:xfrm>
            <a:off x="9562826" y="2987003"/>
            <a:ext cx="147318" cy="149643"/>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Oval 233">
            <a:extLst>
              <a:ext uri="{FF2B5EF4-FFF2-40B4-BE49-F238E27FC236}">
                <a16:creationId xmlns:a16="http://schemas.microsoft.com/office/drawing/2014/main" id="{85A6D855-116C-9440-AA01-F7634E59A6E3}"/>
              </a:ext>
            </a:extLst>
          </p:cNvPr>
          <p:cNvSpPr/>
          <p:nvPr/>
        </p:nvSpPr>
        <p:spPr>
          <a:xfrm>
            <a:off x="9176595" y="3290368"/>
            <a:ext cx="147318" cy="14964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Rectangle 234">
            <a:extLst>
              <a:ext uri="{FF2B5EF4-FFF2-40B4-BE49-F238E27FC236}">
                <a16:creationId xmlns:a16="http://schemas.microsoft.com/office/drawing/2014/main" id="{1559E481-9DBB-A448-937A-210CAE29DD8A}"/>
              </a:ext>
            </a:extLst>
          </p:cNvPr>
          <p:cNvSpPr/>
          <p:nvPr/>
        </p:nvSpPr>
        <p:spPr>
          <a:xfrm>
            <a:off x="9124492" y="3243111"/>
            <a:ext cx="618735" cy="2441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Oval 235">
            <a:extLst>
              <a:ext uri="{FF2B5EF4-FFF2-40B4-BE49-F238E27FC236}">
                <a16:creationId xmlns:a16="http://schemas.microsoft.com/office/drawing/2014/main" id="{D4EE3A76-C0D0-A341-8B26-05BBB235DEC4}"/>
              </a:ext>
            </a:extLst>
          </p:cNvPr>
          <p:cNvSpPr/>
          <p:nvPr/>
        </p:nvSpPr>
        <p:spPr>
          <a:xfrm>
            <a:off x="9369902" y="3290368"/>
            <a:ext cx="147318" cy="14964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Oval 236">
            <a:extLst>
              <a:ext uri="{FF2B5EF4-FFF2-40B4-BE49-F238E27FC236}">
                <a16:creationId xmlns:a16="http://schemas.microsoft.com/office/drawing/2014/main" id="{1548BADE-F15A-1046-9908-7EF36ABA9CCC}"/>
              </a:ext>
            </a:extLst>
          </p:cNvPr>
          <p:cNvSpPr/>
          <p:nvPr/>
        </p:nvSpPr>
        <p:spPr>
          <a:xfrm>
            <a:off x="9563209" y="3290368"/>
            <a:ext cx="147318" cy="14964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Oval 237">
            <a:extLst>
              <a:ext uri="{FF2B5EF4-FFF2-40B4-BE49-F238E27FC236}">
                <a16:creationId xmlns:a16="http://schemas.microsoft.com/office/drawing/2014/main" id="{4BD1DA82-DA55-C444-9C3C-532BD19CBEA1}"/>
              </a:ext>
            </a:extLst>
          </p:cNvPr>
          <p:cNvSpPr/>
          <p:nvPr/>
        </p:nvSpPr>
        <p:spPr>
          <a:xfrm>
            <a:off x="9165407" y="3596738"/>
            <a:ext cx="147318" cy="149643"/>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Rectangle 238">
            <a:extLst>
              <a:ext uri="{FF2B5EF4-FFF2-40B4-BE49-F238E27FC236}">
                <a16:creationId xmlns:a16="http://schemas.microsoft.com/office/drawing/2014/main" id="{819F7CEE-3DB6-5743-AD32-61284702484D}"/>
              </a:ext>
            </a:extLst>
          </p:cNvPr>
          <p:cNvSpPr/>
          <p:nvPr/>
        </p:nvSpPr>
        <p:spPr>
          <a:xfrm>
            <a:off x="9113304" y="3549481"/>
            <a:ext cx="618735" cy="2441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a:extLst>
              <a:ext uri="{FF2B5EF4-FFF2-40B4-BE49-F238E27FC236}">
                <a16:creationId xmlns:a16="http://schemas.microsoft.com/office/drawing/2014/main" id="{356FC449-4BB3-6744-A14E-87EAD02B9CF2}"/>
              </a:ext>
            </a:extLst>
          </p:cNvPr>
          <p:cNvSpPr/>
          <p:nvPr/>
        </p:nvSpPr>
        <p:spPr>
          <a:xfrm>
            <a:off x="9358714" y="3596738"/>
            <a:ext cx="147318" cy="149643"/>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Oval 240">
            <a:extLst>
              <a:ext uri="{FF2B5EF4-FFF2-40B4-BE49-F238E27FC236}">
                <a16:creationId xmlns:a16="http://schemas.microsoft.com/office/drawing/2014/main" id="{D7EB31CE-27F1-D74A-833B-6692F27C6AFA}"/>
              </a:ext>
            </a:extLst>
          </p:cNvPr>
          <p:cNvSpPr/>
          <p:nvPr/>
        </p:nvSpPr>
        <p:spPr>
          <a:xfrm>
            <a:off x="9552021" y="3596738"/>
            <a:ext cx="147318" cy="149643"/>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ight Brace 51">
            <a:extLst>
              <a:ext uri="{FF2B5EF4-FFF2-40B4-BE49-F238E27FC236}">
                <a16:creationId xmlns:a16="http://schemas.microsoft.com/office/drawing/2014/main" id="{5ABFFA4F-8FE4-BB4A-A555-AF4406C44BA3}"/>
              </a:ext>
            </a:extLst>
          </p:cNvPr>
          <p:cNvSpPr/>
          <p:nvPr/>
        </p:nvSpPr>
        <p:spPr>
          <a:xfrm>
            <a:off x="9124609" y="4200134"/>
            <a:ext cx="353416" cy="103537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2" name="Oval 241">
            <a:extLst>
              <a:ext uri="{FF2B5EF4-FFF2-40B4-BE49-F238E27FC236}">
                <a16:creationId xmlns:a16="http://schemas.microsoft.com/office/drawing/2014/main" id="{B4940F31-7550-BD48-B575-28611ACAED7A}"/>
              </a:ext>
            </a:extLst>
          </p:cNvPr>
          <p:cNvSpPr/>
          <p:nvPr/>
        </p:nvSpPr>
        <p:spPr>
          <a:xfrm>
            <a:off x="8906601" y="2294802"/>
            <a:ext cx="147318" cy="149643"/>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Oval 242">
            <a:extLst>
              <a:ext uri="{FF2B5EF4-FFF2-40B4-BE49-F238E27FC236}">
                <a16:creationId xmlns:a16="http://schemas.microsoft.com/office/drawing/2014/main" id="{EC2F45B5-35D5-7049-81FD-47111626A0B9}"/>
              </a:ext>
            </a:extLst>
          </p:cNvPr>
          <p:cNvSpPr/>
          <p:nvPr/>
        </p:nvSpPr>
        <p:spPr>
          <a:xfrm>
            <a:off x="9099908" y="2294802"/>
            <a:ext cx="147318" cy="149643"/>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Rectangle 243">
            <a:extLst>
              <a:ext uri="{FF2B5EF4-FFF2-40B4-BE49-F238E27FC236}">
                <a16:creationId xmlns:a16="http://schemas.microsoft.com/office/drawing/2014/main" id="{083AB503-CBF4-4648-BFEE-AB8F4FADE20D}"/>
              </a:ext>
            </a:extLst>
          </p:cNvPr>
          <p:cNvSpPr/>
          <p:nvPr/>
        </p:nvSpPr>
        <p:spPr>
          <a:xfrm>
            <a:off x="8862026" y="2258689"/>
            <a:ext cx="437907" cy="23119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Oval 245">
            <a:extLst>
              <a:ext uri="{FF2B5EF4-FFF2-40B4-BE49-F238E27FC236}">
                <a16:creationId xmlns:a16="http://schemas.microsoft.com/office/drawing/2014/main" id="{03A3E68C-8A72-7C42-9C75-5189A25DE01D}"/>
              </a:ext>
            </a:extLst>
          </p:cNvPr>
          <p:cNvSpPr/>
          <p:nvPr/>
        </p:nvSpPr>
        <p:spPr>
          <a:xfrm>
            <a:off x="2943455" y="3279528"/>
            <a:ext cx="228175" cy="224152"/>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47" name="Rectangle 246">
            <a:extLst>
              <a:ext uri="{FF2B5EF4-FFF2-40B4-BE49-F238E27FC236}">
                <a16:creationId xmlns:a16="http://schemas.microsoft.com/office/drawing/2014/main" id="{C8EB7B3A-9676-D34D-A1C3-A14B20AC15E9}"/>
              </a:ext>
            </a:extLst>
          </p:cNvPr>
          <p:cNvSpPr/>
          <p:nvPr/>
        </p:nvSpPr>
        <p:spPr>
          <a:xfrm>
            <a:off x="2914138" y="3226785"/>
            <a:ext cx="867086" cy="3210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48" name="Oval 247">
            <a:extLst>
              <a:ext uri="{FF2B5EF4-FFF2-40B4-BE49-F238E27FC236}">
                <a16:creationId xmlns:a16="http://schemas.microsoft.com/office/drawing/2014/main" id="{8DA3BBC1-CA8E-704E-987B-07EBEFD117C2}"/>
              </a:ext>
            </a:extLst>
          </p:cNvPr>
          <p:cNvSpPr/>
          <p:nvPr/>
        </p:nvSpPr>
        <p:spPr>
          <a:xfrm>
            <a:off x="3219041" y="3279528"/>
            <a:ext cx="228175" cy="224152"/>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49" name="Oval 248">
            <a:extLst>
              <a:ext uri="{FF2B5EF4-FFF2-40B4-BE49-F238E27FC236}">
                <a16:creationId xmlns:a16="http://schemas.microsoft.com/office/drawing/2014/main" id="{D9A42058-159D-A740-ABB0-435CD52EA650}"/>
              </a:ext>
            </a:extLst>
          </p:cNvPr>
          <p:cNvSpPr/>
          <p:nvPr/>
        </p:nvSpPr>
        <p:spPr>
          <a:xfrm>
            <a:off x="3502247" y="3279528"/>
            <a:ext cx="228175" cy="224152"/>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50" name="Oval 249">
            <a:extLst>
              <a:ext uri="{FF2B5EF4-FFF2-40B4-BE49-F238E27FC236}">
                <a16:creationId xmlns:a16="http://schemas.microsoft.com/office/drawing/2014/main" id="{6B06973B-B9C2-D149-A108-120F55285CD0}"/>
              </a:ext>
            </a:extLst>
          </p:cNvPr>
          <p:cNvSpPr/>
          <p:nvPr/>
        </p:nvSpPr>
        <p:spPr>
          <a:xfrm>
            <a:off x="4159522" y="3264469"/>
            <a:ext cx="228175" cy="224152"/>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51" name="Rectangle 250">
            <a:extLst>
              <a:ext uri="{FF2B5EF4-FFF2-40B4-BE49-F238E27FC236}">
                <a16:creationId xmlns:a16="http://schemas.microsoft.com/office/drawing/2014/main" id="{7806F6CD-59E1-AE4F-9C93-5B50F426EDBC}"/>
              </a:ext>
            </a:extLst>
          </p:cNvPr>
          <p:cNvSpPr/>
          <p:nvPr/>
        </p:nvSpPr>
        <p:spPr>
          <a:xfrm>
            <a:off x="4101835" y="3223676"/>
            <a:ext cx="867086" cy="32104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52" name="Oval 251">
            <a:extLst>
              <a:ext uri="{FF2B5EF4-FFF2-40B4-BE49-F238E27FC236}">
                <a16:creationId xmlns:a16="http://schemas.microsoft.com/office/drawing/2014/main" id="{1C45EF75-A9A0-FB4D-98F5-8820763EC1D7}"/>
              </a:ext>
            </a:extLst>
          </p:cNvPr>
          <p:cNvSpPr/>
          <p:nvPr/>
        </p:nvSpPr>
        <p:spPr>
          <a:xfrm>
            <a:off x="4435108" y="3264469"/>
            <a:ext cx="228175" cy="224152"/>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53" name="Oval 252">
            <a:extLst>
              <a:ext uri="{FF2B5EF4-FFF2-40B4-BE49-F238E27FC236}">
                <a16:creationId xmlns:a16="http://schemas.microsoft.com/office/drawing/2014/main" id="{7B74E596-4BE2-194E-870C-39E54DA7E159}"/>
              </a:ext>
            </a:extLst>
          </p:cNvPr>
          <p:cNvSpPr/>
          <p:nvPr/>
        </p:nvSpPr>
        <p:spPr>
          <a:xfrm>
            <a:off x="4706357" y="3263088"/>
            <a:ext cx="228175" cy="224152"/>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cxnSp>
        <p:nvCxnSpPr>
          <p:cNvPr id="254" name="Curved Connector 253">
            <a:extLst>
              <a:ext uri="{FF2B5EF4-FFF2-40B4-BE49-F238E27FC236}">
                <a16:creationId xmlns:a16="http://schemas.microsoft.com/office/drawing/2014/main" id="{13BE4A3E-7CBD-2C4D-A064-75C7EAE46E18}"/>
              </a:ext>
            </a:extLst>
          </p:cNvPr>
          <p:cNvCxnSpPr>
            <a:cxnSpLocks/>
            <a:stCxn id="128" idx="3"/>
            <a:endCxn id="121" idx="1"/>
          </p:cNvCxnSpPr>
          <p:nvPr/>
        </p:nvCxnSpPr>
        <p:spPr>
          <a:xfrm flipV="1">
            <a:off x="7743851" y="2356112"/>
            <a:ext cx="408534" cy="788713"/>
          </a:xfrm>
          <a:prstGeom prst="curved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5" name="Curved Connector 254">
            <a:extLst>
              <a:ext uri="{FF2B5EF4-FFF2-40B4-BE49-F238E27FC236}">
                <a16:creationId xmlns:a16="http://schemas.microsoft.com/office/drawing/2014/main" id="{453A0809-618C-AC41-9921-0CE8EAA2352B}"/>
              </a:ext>
            </a:extLst>
          </p:cNvPr>
          <p:cNvCxnSpPr>
            <a:cxnSpLocks/>
            <a:stCxn id="128" idx="3"/>
            <a:endCxn id="122" idx="1"/>
          </p:cNvCxnSpPr>
          <p:nvPr/>
        </p:nvCxnSpPr>
        <p:spPr>
          <a:xfrm>
            <a:off x="7743851" y="3144825"/>
            <a:ext cx="505248" cy="1504274"/>
          </a:xfrm>
          <a:prstGeom prst="curved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56" name="TextBox 255">
            <a:extLst>
              <a:ext uri="{FF2B5EF4-FFF2-40B4-BE49-F238E27FC236}">
                <a16:creationId xmlns:a16="http://schemas.microsoft.com/office/drawing/2014/main" id="{9D8059A1-D5B6-BC4B-9C1E-0E8235AC4AC6}"/>
              </a:ext>
            </a:extLst>
          </p:cNvPr>
          <p:cNvSpPr txBox="1"/>
          <p:nvPr/>
        </p:nvSpPr>
        <p:spPr>
          <a:xfrm>
            <a:off x="8152385" y="1614266"/>
            <a:ext cx="871903" cy="246221"/>
          </a:xfrm>
          <a:prstGeom prst="rect">
            <a:avLst/>
          </a:prstGeom>
          <a:noFill/>
          <a:ln>
            <a:solidFill>
              <a:schemeClr val="bg2">
                <a:lumMod val="50000"/>
              </a:schemeClr>
            </a:solidFill>
            <a:prstDash val="dash"/>
          </a:ln>
        </p:spPr>
        <p:txBody>
          <a:bodyPr wrap="square" lIns="0" tIns="0" rIns="0" bIns="0" rtlCol="0">
            <a:spAutoFit/>
          </a:bodyPr>
          <a:lstStyle/>
          <a:p>
            <a:r>
              <a:rPr lang="en-US" sz="1600" i="1" dirty="0">
                <a:latin typeface="Times New Roman" panose="02020603050405020304" pitchFamily="18" charset="0"/>
                <a:cs typeface="Times New Roman" panose="02020603050405020304" pitchFamily="18" charset="0"/>
              </a:rPr>
              <a:t>“Tuition”</a:t>
            </a:r>
          </a:p>
        </p:txBody>
      </p:sp>
      <p:sp>
        <p:nvSpPr>
          <p:cNvPr id="257" name="TextBox 256">
            <a:extLst>
              <a:ext uri="{FF2B5EF4-FFF2-40B4-BE49-F238E27FC236}">
                <a16:creationId xmlns:a16="http://schemas.microsoft.com/office/drawing/2014/main" id="{99004D7B-A815-C24A-95E8-DA99722130C6}"/>
              </a:ext>
            </a:extLst>
          </p:cNvPr>
          <p:cNvSpPr txBox="1"/>
          <p:nvPr/>
        </p:nvSpPr>
        <p:spPr>
          <a:xfrm>
            <a:off x="7918314" y="1064923"/>
            <a:ext cx="1340043" cy="523220"/>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Candidate relation</a:t>
            </a:r>
          </a:p>
        </p:txBody>
      </p:sp>
      <p:sp>
        <p:nvSpPr>
          <p:cNvPr id="258" name="TextBox 257">
            <a:extLst>
              <a:ext uri="{FF2B5EF4-FFF2-40B4-BE49-F238E27FC236}">
                <a16:creationId xmlns:a16="http://schemas.microsoft.com/office/drawing/2014/main" id="{6560A857-8FFF-664E-8A81-003C382126C6}"/>
              </a:ext>
            </a:extLst>
          </p:cNvPr>
          <p:cNvSpPr txBox="1"/>
          <p:nvPr/>
        </p:nvSpPr>
        <p:spPr>
          <a:xfrm>
            <a:off x="8176852" y="3033628"/>
            <a:ext cx="929580" cy="246221"/>
          </a:xfrm>
          <a:prstGeom prst="rect">
            <a:avLst/>
          </a:prstGeom>
          <a:noFill/>
          <a:ln>
            <a:solidFill>
              <a:schemeClr val="bg2">
                <a:lumMod val="50000"/>
              </a:schemeClr>
            </a:solidFill>
            <a:prstDash val="dash"/>
          </a:ln>
        </p:spPr>
        <p:txBody>
          <a:bodyPr wrap="square" lIns="0" tIns="0" rIns="0" bIns="0" rtlCol="0">
            <a:spAutoFit/>
          </a:bodyPr>
          <a:lstStyle/>
          <a:p>
            <a:r>
              <a:rPr lang="en-US" sz="1600" i="1" dirty="0">
                <a:latin typeface="Times New Roman" panose="02020603050405020304" pitchFamily="18" charset="0"/>
                <a:cs typeface="Times New Roman" panose="02020603050405020304" pitchFamily="18" charset="0"/>
              </a:rPr>
              <a:t>“$53,940”</a:t>
            </a:r>
          </a:p>
        </p:txBody>
      </p:sp>
      <p:sp>
        <p:nvSpPr>
          <p:cNvPr id="259" name="TextBox 258">
            <a:extLst>
              <a:ext uri="{FF2B5EF4-FFF2-40B4-BE49-F238E27FC236}">
                <a16:creationId xmlns:a16="http://schemas.microsoft.com/office/drawing/2014/main" id="{C1E55E61-FF4C-724C-8912-AE4835EA464A}"/>
              </a:ext>
            </a:extLst>
          </p:cNvPr>
          <p:cNvSpPr txBox="1"/>
          <p:nvPr/>
        </p:nvSpPr>
        <p:spPr>
          <a:xfrm>
            <a:off x="7987946" y="3248795"/>
            <a:ext cx="1340043" cy="523220"/>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Candidate object</a:t>
            </a:r>
          </a:p>
        </p:txBody>
      </p:sp>
      <p:cxnSp>
        <p:nvCxnSpPr>
          <p:cNvPr id="260" name="Curved Connector 259">
            <a:extLst>
              <a:ext uri="{FF2B5EF4-FFF2-40B4-BE49-F238E27FC236}">
                <a16:creationId xmlns:a16="http://schemas.microsoft.com/office/drawing/2014/main" id="{44FB466F-4776-6C43-AAC4-04B6EDAEFC61}"/>
              </a:ext>
            </a:extLst>
          </p:cNvPr>
          <p:cNvCxnSpPr>
            <a:cxnSpLocks/>
            <a:stCxn id="231" idx="0"/>
            <a:endCxn id="135" idx="2"/>
          </p:cNvCxnSpPr>
          <p:nvPr/>
        </p:nvCxnSpPr>
        <p:spPr>
          <a:xfrm rot="5400000" flipH="1" flipV="1">
            <a:off x="9643180" y="2518171"/>
            <a:ext cx="211872" cy="631278"/>
          </a:xfrm>
          <a:prstGeom prst="curved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1" name="Curved Connector 260">
            <a:extLst>
              <a:ext uri="{FF2B5EF4-FFF2-40B4-BE49-F238E27FC236}">
                <a16:creationId xmlns:a16="http://schemas.microsoft.com/office/drawing/2014/main" id="{424A43FC-48EE-8F4D-AABC-B0305AB72959}"/>
              </a:ext>
            </a:extLst>
          </p:cNvPr>
          <p:cNvCxnSpPr>
            <a:cxnSpLocks/>
            <a:stCxn id="227" idx="2"/>
            <a:endCxn id="135" idx="0"/>
          </p:cNvCxnSpPr>
          <p:nvPr/>
        </p:nvCxnSpPr>
        <p:spPr>
          <a:xfrm rot="16200000" flipH="1">
            <a:off x="9588847" y="1539391"/>
            <a:ext cx="243504" cy="708312"/>
          </a:xfrm>
          <a:prstGeom prst="curved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2" name="Curved Connector 261">
            <a:extLst>
              <a:ext uri="{FF2B5EF4-FFF2-40B4-BE49-F238E27FC236}">
                <a16:creationId xmlns:a16="http://schemas.microsoft.com/office/drawing/2014/main" id="{D1439AFE-DA73-EE4E-858D-0086B8C19C2A}"/>
              </a:ext>
            </a:extLst>
          </p:cNvPr>
          <p:cNvCxnSpPr>
            <a:cxnSpLocks/>
            <a:stCxn id="244" idx="3"/>
            <a:endCxn id="135" idx="1"/>
          </p:cNvCxnSpPr>
          <p:nvPr/>
        </p:nvCxnSpPr>
        <p:spPr>
          <a:xfrm flipV="1">
            <a:off x="9299933" y="2371587"/>
            <a:ext cx="169208" cy="2701"/>
          </a:xfrm>
          <a:prstGeom prst="curved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4" name="TextBox 263">
            <a:extLst>
              <a:ext uri="{FF2B5EF4-FFF2-40B4-BE49-F238E27FC236}">
                <a16:creationId xmlns:a16="http://schemas.microsoft.com/office/drawing/2014/main" id="{6A437620-10A9-B546-B32B-DE6413ADB78B}"/>
              </a:ext>
            </a:extLst>
          </p:cNvPr>
          <p:cNvSpPr txBox="1"/>
          <p:nvPr/>
        </p:nvSpPr>
        <p:spPr>
          <a:xfrm>
            <a:off x="7864777" y="2109976"/>
            <a:ext cx="1340043" cy="523220"/>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Pairwise features</a:t>
            </a:r>
          </a:p>
        </p:txBody>
      </p:sp>
      <p:cxnSp>
        <p:nvCxnSpPr>
          <p:cNvPr id="84" name="Straight Arrow Connector 83">
            <a:extLst>
              <a:ext uri="{FF2B5EF4-FFF2-40B4-BE49-F238E27FC236}">
                <a16:creationId xmlns:a16="http://schemas.microsoft.com/office/drawing/2014/main" id="{6DFBC118-D78B-0149-B4FF-D13CA59B8C88}"/>
              </a:ext>
            </a:extLst>
          </p:cNvPr>
          <p:cNvCxnSpPr>
            <a:stCxn id="258" idx="0"/>
          </p:cNvCxnSpPr>
          <p:nvPr/>
        </p:nvCxnSpPr>
        <p:spPr>
          <a:xfrm flipV="1">
            <a:off x="8641642" y="2558440"/>
            <a:ext cx="0" cy="4751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5" name="Straight Arrow Connector 264">
            <a:extLst>
              <a:ext uri="{FF2B5EF4-FFF2-40B4-BE49-F238E27FC236}">
                <a16:creationId xmlns:a16="http://schemas.microsoft.com/office/drawing/2014/main" id="{8D45290F-C9E7-9E49-9547-FC5E19C00C7E}"/>
              </a:ext>
            </a:extLst>
          </p:cNvPr>
          <p:cNvCxnSpPr>
            <a:cxnSpLocks/>
            <a:stCxn id="256" idx="2"/>
          </p:cNvCxnSpPr>
          <p:nvPr/>
        </p:nvCxnSpPr>
        <p:spPr>
          <a:xfrm>
            <a:off x="8588337" y="1860487"/>
            <a:ext cx="23412" cy="338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8" name="Picture 117">
            <a:extLst>
              <a:ext uri="{FF2B5EF4-FFF2-40B4-BE49-F238E27FC236}">
                <a16:creationId xmlns:a16="http://schemas.microsoft.com/office/drawing/2014/main" id="{65B31F72-E3CE-BE49-8364-D252564AF09E}"/>
              </a:ext>
            </a:extLst>
          </p:cNvPr>
          <p:cNvPicPr>
            <a:picLocks noChangeAspect="1"/>
          </p:cNvPicPr>
          <p:nvPr/>
        </p:nvPicPr>
        <p:blipFill rotWithShape="1">
          <a:blip r:embed="rId2"/>
          <a:srcRect t="2" r="56163" b="11152"/>
          <a:stretch/>
        </p:blipFill>
        <p:spPr>
          <a:xfrm>
            <a:off x="76001" y="2572803"/>
            <a:ext cx="2024948" cy="156315"/>
          </a:xfrm>
          <a:prstGeom prst="rect">
            <a:avLst/>
          </a:prstGeom>
        </p:spPr>
      </p:pic>
      <p:pic>
        <p:nvPicPr>
          <p:cNvPr id="119" name="Picture 118">
            <a:extLst>
              <a:ext uri="{FF2B5EF4-FFF2-40B4-BE49-F238E27FC236}">
                <a16:creationId xmlns:a16="http://schemas.microsoft.com/office/drawing/2014/main" id="{64A2BAC0-CFEE-8E4A-85C0-9585F0665553}"/>
              </a:ext>
            </a:extLst>
          </p:cNvPr>
          <p:cNvPicPr>
            <a:picLocks noChangeAspect="1"/>
          </p:cNvPicPr>
          <p:nvPr/>
        </p:nvPicPr>
        <p:blipFill>
          <a:blip r:embed="rId3"/>
          <a:stretch>
            <a:fillRect/>
          </a:stretch>
        </p:blipFill>
        <p:spPr>
          <a:xfrm>
            <a:off x="85291" y="2729118"/>
            <a:ext cx="2015658" cy="1027986"/>
          </a:xfrm>
          <a:prstGeom prst="rect">
            <a:avLst/>
          </a:prstGeom>
          <a:ln w="6350">
            <a:solidFill>
              <a:schemeClr val="tx1"/>
            </a:solidFill>
          </a:ln>
        </p:spPr>
      </p:pic>
      <p:sp>
        <p:nvSpPr>
          <p:cNvPr id="146" name="TextBox 145">
            <a:extLst>
              <a:ext uri="{FF2B5EF4-FFF2-40B4-BE49-F238E27FC236}">
                <a16:creationId xmlns:a16="http://schemas.microsoft.com/office/drawing/2014/main" id="{0B223F66-435B-214E-B6B5-831011DE69A6}"/>
              </a:ext>
            </a:extLst>
          </p:cNvPr>
          <p:cNvSpPr txBox="1"/>
          <p:nvPr/>
        </p:nvSpPr>
        <p:spPr>
          <a:xfrm>
            <a:off x="8331647" y="3940431"/>
            <a:ext cx="929580" cy="246221"/>
          </a:xfrm>
          <a:prstGeom prst="rect">
            <a:avLst/>
          </a:prstGeom>
          <a:noFill/>
          <a:ln>
            <a:solidFill>
              <a:schemeClr val="bg2">
                <a:lumMod val="50000"/>
              </a:schemeClr>
            </a:solidFill>
            <a:prstDash val="dash"/>
          </a:ln>
        </p:spPr>
        <p:txBody>
          <a:bodyPr wrap="square" lIns="0" tIns="0" rIns="0" bIns="0" rtlCol="0">
            <a:spAutoFit/>
          </a:bodyPr>
          <a:lstStyle/>
          <a:p>
            <a:r>
              <a:rPr lang="en-US" sz="1600" i="1" dirty="0">
                <a:latin typeface="Times New Roman" panose="02020603050405020304" pitchFamily="18" charset="0"/>
                <a:cs typeface="Times New Roman" panose="02020603050405020304" pitchFamily="18" charset="0"/>
              </a:rPr>
              <a:t>“$53,940”</a:t>
            </a:r>
          </a:p>
        </p:txBody>
      </p:sp>
    </p:spTree>
    <p:extLst>
      <p:ext uri="{BB962C8B-B14F-4D97-AF65-F5344CB8AC3E}">
        <p14:creationId xmlns:p14="http://schemas.microsoft.com/office/powerpoint/2010/main" val="39515623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38D22-922F-F443-839A-68AC4D1E114E}"/>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E03ACCD1-AB28-7041-B7F6-FAE6051C0C9E}"/>
              </a:ext>
            </a:extLst>
          </p:cNvPr>
          <p:cNvSpPr>
            <a:spLocks noGrp="1"/>
          </p:cNvSpPr>
          <p:nvPr>
            <p:ph idx="1"/>
          </p:nvPr>
        </p:nvSpPr>
        <p:spPr>
          <a:xfrm>
            <a:off x="1209159" y="1696750"/>
            <a:ext cx="9915523" cy="4704050"/>
          </a:xfrm>
        </p:spPr>
        <p:txBody>
          <a:bodyPr>
            <a:normAutofit fontScale="77500" lnSpcReduction="20000"/>
          </a:bodyPr>
          <a:lstStyle/>
          <a:p>
            <a:r>
              <a:rPr lang="en-US" dirty="0"/>
              <a:t>Semi-structured websites are a rich source of data for KB population</a:t>
            </a:r>
          </a:p>
          <a:p>
            <a:pPr marL="228600" lvl="1" indent="0">
              <a:buNone/>
            </a:pPr>
            <a:endParaRPr lang="en-US" dirty="0"/>
          </a:p>
          <a:p>
            <a:r>
              <a:rPr lang="en-US" dirty="0"/>
              <a:t>Previous extraction methods required learning a new model for each website targeted for extraction</a:t>
            </a:r>
          </a:p>
          <a:p>
            <a:pPr lvl="1"/>
            <a:endParaRPr lang="en-US" dirty="0"/>
          </a:p>
          <a:p>
            <a:r>
              <a:rPr lang="en-US" dirty="0"/>
              <a:t>We introduce a method for learning a single model that can extract from arbitrary semi-structured websites</a:t>
            </a:r>
          </a:p>
          <a:p>
            <a:pPr lvl="1"/>
            <a:r>
              <a:rPr lang="en-US" dirty="0"/>
              <a:t>Build rich representation of textual, visual, layout features of a webpage with GNN</a:t>
            </a:r>
          </a:p>
          <a:p>
            <a:pPr lvl="1"/>
            <a:r>
              <a:rPr lang="en-US" sz="3100" b="1" dirty="0"/>
              <a:t>Pre-training task to help generalization</a:t>
            </a:r>
          </a:p>
          <a:p>
            <a:pPr lvl="1"/>
            <a:endParaRPr lang="en-US" dirty="0"/>
          </a:p>
          <a:p>
            <a:r>
              <a:rPr lang="en-US" dirty="0" err="1"/>
              <a:t>OpenIE</a:t>
            </a:r>
            <a:r>
              <a:rPr lang="en-US" dirty="0"/>
              <a:t> extractions from never-before-seen websites in never-before-seen subject domains</a:t>
            </a:r>
          </a:p>
          <a:p>
            <a:pPr lvl="1"/>
            <a:endParaRPr lang="en-US" dirty="0"/>
          </a:p>
          <a:p>
            <a:pPr lvl="1"/>
            <a:endParaRPr lang="en-US" dirty="0"/>
          </a:p>
        </p:txBody>
      </p:sp>
    </p:spTree>
    <p:extLst>
      <p:ext uri="{BB962C8B-B14F-4D97-AF65-F5344CB8AC3E}">
        <p14:creationId xmlns:p14="http://schemas.microsoft.com/office/powerpoint/2010/main" val="32630696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EC823-D3DD-5542-B812-F46F26D3BC4F}"/>
              </a:ext>
            </a:extLst>
          </p:cNvPr>
          <p:cNvSpPr>
            <a:spLocks noGrp="1"/>
          </p:cNvSpPr>
          <p:nvPr>
            <p:ph type="title"/>
          </p:nvPr>
        </p:nvSpPr>
        <p:spPr/>
        <p:txBody>
          <a:bodyPr/>
          <a:lstStyle/>
          <a:p>
            <a:r>
              <a:rPr lang="en-US" dirty="0"/>
              <a:t>Training</a:t>
            </a:r>
          </a:p>
        </p:txBody>
      </p:sp>
      <p:sp>
        <p:nvSpPr>
          <p:cNvPr id="3" name="Content Placeholder 2">
            <a:extLst>
              <a:ext uri="{FF2B5EF4-FFF2-40B4-BE49-F238E27FC236}">
                <a16:creationId xmlns:a16="http://schemas.microsoft.com/office/drawing/2014/main" id="{A7ED82BF-634E-974D-84E1-3D5F8F496156}"/>
              </a:ext>
            </a:extLst>
          </p:cNvPr>
          <p:cNvSpPr>
            <a:spLocks noGrp="1"/>
          </p:cNvSpPr>
          <p:nvPr>
            <p:ph idx="1"/>
          </p:nvPr>
        </p:nvSpPr>
        <p:spPr/>
        <p:txBody>
          <a:bodyPr/>
          <a:lstStyle/>
          <a:p>
            <a:r>
              <a:rPr lang="en-US" dirty="0"/>
              <a:t>Labeled dataset is relatively small (7-20 websites)</a:t>
            </a:r>
          </a:p>
          <a:p>
            <a:r>
              <a:rPr lang="en-US" dirty="0"/>
              <a:t>Pre-training task</a:t>
            </a:r>
          </a:p>
          <a:p>
            <a:pPr lvl="1"/>
            <a:r>
              <a:rPr lang="en-US" dirty="0"/>
              <a:t>3-way classification (relation string, object string, other)</a:t>
            </a:r>
          </a:p>
          <a:p>
            <a:r>
              <a:rPr lang="en-US" dirty="0"/>
              <a:t>Freeze GAT weights after pre-training</a:t>
            </a:r>
          </a:p>
          <a:p>
            <a:r>
              <a:rPr lang="en-US" dirty="0"/>
              <a:t>Train final classification layers on IE task</a:t>
            </a:r>
          </a:p>
          <a:p>
            <a:endParaRPr lang="en-US" dirty="0"/>
          </a:p>
        </p:txBody>
      </p:sp>
    </p:spTree>
    <p:extLst>
      <p:ext uri="{BB962C8B-B14F-4D97-AF65-F5344CB8AC3E}">
        <p14:creationId xmlns:p14="http://schemas.microsoft.com/office/powerpoint/2010/main" val="27101963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lh6.googleusercontent.com/yregCtG-yh6XWkd2mAxxd9iYts4pMWxMnLzp2I8rdgrq4lPqTzg0oP2mNR_3U40-3tGNmNUbD59MG1YmK3x7Y_ASO759gteg9GHUkKCyvaQ35uKi6bMqj90SRpyn27b-jpSjuSoAt5Y">
            <a:extLst>
              <a:ext uri="{FF2B5EF4-FFF2-40B4-BE49-F238E27FC236}">
                <a16:creationId xmlns:a16="http://schemas.microsoft.com/office/drawing/2014/main" id="{705A451F-5D90-154A-B41F-F025930FB2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11338"/>
            <a:ext cx="12192000" cy="323373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757DB56-DE2B-0247-A9DA-53A7524DB7B0}"/>
              </a:ext>
            </a:extLst>
          </p:cNvPr>
          <p:cNvSpPr/>
          <p:nvPr/>
        </p:nvSpPr>
        <p:spPr>
          <a:xfrm>
            <a:off x="135454" y="4238784"/>
            <a:ext cx="12056546" cy="393177"/>
          </a:xfrm>
          <a:prstGeom prst="rect">
            <a:avLst/>
          </a:prstGeom>
          <a:noFill/>
          <a:ln w="635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16F337E-549D-544B-96D4-B448F051E349}"/>
              </a:ext>
            </a:extLst>
          </p:cNvPr>
          <p:cNvSpPr txBox="1"/>
          <p:nvPr/>
        </p:nvSpPr>
        <p:spPr>
          <a:xfrm>
            <a:off x="2263515" y="5546361"/>
            <a:ext cx="8304551" cy="1077218"/>
          </a:xfrm>
          <a:prstGeom prst="rect">
            <a:avLst/>
          </a:prstGeom>
          <a:noFill/>
        </p:spPr>
        <p:txBody>
          <a:bodyPr wrap="square" rtlCol="0">
            <a:spAutoFit/>
          </a:bodyPr>
          <a:lstStyle/>
          <a:p>
            <a:r>
              <a:rPr lang="en-US" sz="3200" dirty="0" err="1"/>
              <a:t>OpenIE</a:t>
            </a:r>
            <a:r>
              <a:rPr lang="en-US" sz="3200" dirty="0"/>
              <a:t> training on 2 subject domains</a:t>
            </a:r>
          </a:p>
          <a:p>
            <a:r>
              <a:rPr lang="en-US" sz="3200" dirty="0"/>
              <a:t>Extract from 3rd (unseen) domain</a:t>
            </a:r>
          </a:p>
        </p:txBody>
      </p:sp>
    </p:spTree>
    <p:extLst>
      <p:ext uri="{BB962C8B-B14F-4D97-AF65-F5344CB8AC3E}">
        <p14:creationId xmlns:p14="http://schemas.microsoft.com/office/powerpoint/2010/main" val="29787186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lh6.googleusercontent.com/yregCtG-yh6XWkd2mAxxd9iYts4pMWxMnLzp2I8rdgrq4lPqTzg0oP2mNR_3U40-3tGNmNUbD59MG1YmK3x7Y_ASO759gteg9GHUkKCyvaQ35uKi6bMqj90SRpyn27b-jpSjuSoAt5Y">
            <a:extLst>
              <a:ext uri="{FF2B5EF4-FFF2-40B4-BE49-F238E27FC236}">
                <a16:creationId xmlns:a16="http://schemas.microsoft.com/office/drawing/2014/main" id="{705A451F-5D90-154A-B41F-F025930FB2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11338"/>
            <a:ext cx="12192000" cy="323373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757DB56-DE2B-0247-A9DA-53A7524DB7B0}"/>
              </a:ext>
            </a:extLst>
          </p:cNvPr>
          <p:cNvSpPr/>
          <p:nvPr/>
        </p:nvSpPr>
        <p:spPr>
          <a:xfrm>
            <a:off x="10430655" y="2724777"/>
            <a:ext cx="724525" cy="393177"/>
          </a:xfrm>
          <a:prstGeom prst="rect">
            <a:avLst/>
          </a:prstGeom>
          <a:noFill/>
          <a:ln w="635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CBBBE07-D63F-3841-9570-76976846E14C}"/>
              </a:ext>
            </a:extLst>
          </p:cNvPr>
          <p:cNvSpPr txBox="1"/>
          <p:nvPr/>
        </p:nvSpPr>
        <p:spPr>
          <a:xfrm>
            <a:off x="1499016" y="5741233"/>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316F337E-549D-544B-96D4-B448F051E349}"/>
              </a:ext>
            </a:extLst>
          </p:cNvPr>
          <p:cNvSpPr txBox="1"/>
          <p:nvPr/>
        </p:nvSpPr>
        <p:spPr>
          <a:xfrm>
            <a:off x="1261672" y="5531474"/>
            <a:ext cx="9668656" cy="1077218"/>
          </a:xfrm>
          <a:prstGeom prst="rect">
            <a:avLst/>
          </a:prstGeom>
          <a:noFill/>
        </p:spPr>
        <p:txBody>
          <a:bodyPr wrap="square" rtlCol="0">
            <a:spAutoFit/>
          </a:bodyPr>
          <a:lstStyle/>
          <a:p>
            <a:r>
              <a:rPr lang="en-US" sz="3200" dirty="0"/>
              <a:t>With zero prior knowledge of University domain, more accurate than baselines with domain-specific knowledge</a:t>
            </a:r>
          </a:p>
        </p:txBody>
      </p:sp>
      <p:sp>
        <p:nvSpPr>
          <p:cNvPr id="7" name="Rectangle 6">
            <a:extLst>
              <a:ext uri="{FF2B5EF4-FFF2-40B4-BE49-F238E27FC236}">
                <a16:creationId xmlns:a16="http://schemas.microsoft.com/office/drawing/2014/main" id="{BFC57B88-F54D-3149-978A-32903BCA7291}"/>
              </a:ext>
            </a:extLst>
          </p:cNvPr>
          <p:cNvSpPr/>
          <p:nvPr/>
        </p:nvSpPr>
        <p:spPr>
          <a:xfrm>
            <a:off x="10433153" y="4271263"/>
            <a:ext cx="724525" cy="645511"/>
          </a:xfrm>
          <a:prstGeom prst="rect">
            <a:avLst/>
          </a:prstGeom>
          <a:noFill/>
          <a:ln w="635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00023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95BDDFA-2165-D740-973C-D70F38BC98D9}"/>
              </a:ext>
            </a:extLst>
          </p:cNvPr>
          <p:cNvPicPr>
            <a:picLocks noChangeAspect="1"/>
          </p:cNvPicPr>
          <p:nvPr/>
        </p:nvPicPr>
        <p:blipFill>
          <a:blip r:embed="rId2"/>
          <a:stretch>
            <a:fillRect/>
          </a:stretch>
        </p:blipFill>
        <p:spPr>
          <a:xfrm>
            <a:off x="276796" y="559216"/>
            <a:ext cx="5614338" cy="4712362"/>
          </a:xfrm>
          <a:prstGeom prst="rect">
            <a:avLst/>
          </a:prstGeom>
        </p:spPr>
      </p:pic>
      <p:sp>
        <p:nvSpPr>
          <p:cNvPr id="4" name="Rectangle 3">
            <a:extLst>
              <a:ext uri="{FF2B5EF4-FFF2-40B4-BE49-F238E27FC236}">
                <a16:creationId xmlns:a16="http://schemas.microsoft.com/office/drawing/2014/main" id="{A3BE3B06-F8E3-2B42-8619-8A6F8D4F762A}"/>
              </a:ext>
            </a:extLst>
          </p:cNvPr>
          <p:cNvSpPr/>
          <p:nvPr/>
        </p:nvSpPr>
        <p:spPr>
          <a:xfrm>
            <a:off x="3730052" y="2522220"/>
            <a:ext cx="2026171" cy="393177"/>
          </a:xfrm>
          <a:prstGeom prst="rect">
            <a:avLst/>
          </a:prstGeom>
          <a:noFill/>
          <a:ln w="635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A334C1A-FBB1-2B43-95AB-6E01AC597FE8}"/>
              </a:ext>
            </a:extLst>
          </p:cNvPr>
          <p:cNvSpPr txBox="1"/>
          <p:nvPr/>
        </p:nvSpPr>
        <p:spPr>
          <a:xfrm>
            <a:off x="3255364" y="5864893"/>
            <a:ext cx="9668656" cy="584775"/>
          </a:xfrm>
          <a:prstGeom prst="rect">
            <a:avLst/>
          </a:prstGeom>
          <a:noFill/>
        </p:spPr>
        <p:txBody>
          <a:bodyPr wrap="square" rtlCol="0">
            <a:spAutoFit/>
          </a:bodyPr>
          <a:lstStyle/>
          <a:p>
            <a:r>
              <a:rPr lang="en-US" sz="3200" dirty="0"/>
              <a:t>Pre-training contributes 5 pts of F1</a:t>
            </a:r>
          </a:p>
        </p:txBody>
      </p:sp>
    </p:spTree>
    <p:extLst>
      <p:ext uri="{BB962C8B-B14F-4D97-AF65-F5344CB8AC3E}">
        <p14:creationId xmlns:p14="http://schemas.microsoft.com/office/powerpoint/2010/main" val="19824741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s://lh6.googleusercontent.com/6O15nS6zZ-xx0BytQ56Wzw3J7cREAk0ZboLC19ib0iJlQJleZBkFNhsiv1Y4jLtrts_lAONLph2he0-OkygTslh0W2Yq9Hr3H-Ncc6BBbWTmGNido1bYMlqOLcJmOm4OkYoTERrxMRQ">
            <a:extLst>
              <a:ext uri="{FF2B5EF4-FFF2-40B4-BE49-F238E27FC236}">
                <a16:creationId xmlns:a16="http://schemas.microsoft.com/office/drawing/2014/main" id="{8C4ACFAD-AAF8-E541-A1A8-5BFA58E39B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09625"/>
            <a:ext cx="12192000" cy="5237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07906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60A4D-9EF3-174D-8F03-5C66468B890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6961E5F-A14A-6A47-AA26-05DD098BDE42}"/>
              </a:ext>
            </a:extLst>
          </p:cNvPr>
          <p:cNvSpPr>
            <a:spLocks noGrp="1"/>
          </p:cNvSpPr>
          <p:nvPr>
            <p:ph idx="1"/>
          </p:nvPr>
        </p:nvSpPr>
        <p:spPr/>
        <p:txBody>
          <a:bodyPr/>
          <a:lstStyle/>
          <a:p>
            <a:r>
              <a:rPr lang="en-US" dirty="0"/>
              <a:t>Our graph neural network model combines visual, textual, and layout features of a website</a:t>
            </a:r>
          </a:p>
          <a:p>
            <a:r>
              <a:rPr lang="en-US" dirty="0"/>
              <a:t>Pre-training on a simplified IE task produces better generalization</a:t>
            </a:r>
          </a:p>
          <a:p>
            <a:r>
              <a:rPr lang="en-US" dirty="0"/>
              <a:t>Our method can extract </a:t>
            </a:r>
            <a:r>
              <a:rPr lang="en-US" dirty="0" err="1"/>
              <a:t>OpenIE</a:t>
            </a:r>
            <a:r>
              <a:rPr lang="en-US" dirty="0"/>
              <a:t> triples from never-before-seen websites and subject domains</a:t>
            </a:r>
          </a:p>
        </p:txBody>
      </p:sp>
    </p:spTree>
    <p:extLst>
      <p:ext uri="{BB962C8B-B14F-4D97-AF65-F5344CB8AC3E}">
        <p14:creationId xmlns:p14="http://schemas.microsoft.com/office/powerpoint/2010/main" val="380168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ounded Rectangle 72">
            <a:extLst>
              <a:ext uri="{FF2B5EF4-FFF2-40B4-BE49-F238E27FC236}">
                <a16:creationId xmlns:a16="http://schemas.microsoft.com/office/drawing/2014/main" id="{20E5E704-45D6-6A45-9227-7BEBC5114B74}"/>
              </a:ext>
            </a:extLst>
          </p:cNvPr>
          <p:cNvSpPr/>
          <p:nvPr/>
        </p:nvSpPr>
        <p:spPr>
          <a:xfrm>
            <a:off x="3439252" y="2037284"/>
            <a:ext cx="4637581" cy="2093025"/>
          </a:xfrm>
          <a:prstGeom prst="roundRect">
            <a:avLst/>
          </a:prstGeom>
          <a:solidFill>
            <a:schemeClr val="tx2">
              <a:lumMod val="40000"/>
              <a:lumOff val="60000"/>
              <a:alpha val="13000"/>
            </a:schemeClr>
          </a:solidFill>
          <a:ln w="3175">
            <a:solidFill>
              <a:schemeClr val="bg2">
                <a:lumMod val="9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349D11D6-02BC-3D48-A1BB-7E613B0C9B36}"/>
              </a:ext>
            </a:extLst>
          </p:cNvPr>
          <p:cNvSpPr/>
          <p:nvPr/>
        </p:nvSpPr>
        <p:spPr>
          <a:xfrm>
            <a:off x="3920107" y="2764519"/>
            <a:ext cx="867086" cy="31883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ECCC0FA2-9227-7748-9BFA-80BB0C947361}"/>
              </a:ext>
            </a:extLst>
          </p:cNvPr>
          <p:cNvSpPr/>
          <p:nvPr/>
        </p:nvSpPr>
        <p:spPr>
          <a:xfrm>
            <a:off x="4781274" y="2767679"/>
            <a:ext cx="867086" cy="3156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Curved Connector 3">
            <a:extLst>
              <a:ext uri="{FF2B5EF4-FFF2-40B4-BE49-F238E27FC236}">
                <a16:creationId xmlns:a16="http://schemas.microsoft.com/office/drawing/2014/main" id="{2CF9F83A-3E5E-EF44-AAFB-DF90B1057217}"/>
              </a:ext>
            </a:extLst>
          </p:cNvPr>
          <p:cNvCxnSpPr>
            <a:cxnSpLocks/>
          </p:cNvCxnSpPr>
          <p:nvPr/>
        </p:nvCxnSpPr>
        <p:spPr>
          <a:xfrm rot="5400000" flipH="1" flipV="1">
            <a:off x="6380333" y="2942801"/>
            <a:ext cx="198267" cy="899097"/>
          </a:xfrm>
          <a:prstGeom prst="curvedConnector2">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411F8E8E-E541-8445-86F1-701ADEDD12C3}"/>
              </a:ext>
            </a:extLst>
          </p:cNvPr>
          <p:cNvSpPr/>
          <p:nvPr/>
        </p:nvSpPr>
        <p:spPr>
          <a:xfrm>
            <a:off x="5946791" y="2557321"/>
            <a:ext cx="1744942" cy="152656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FE9E024E-AD48-5B47-A78D-6E6026A76815}"/>
              </a:ext>
            </a:extLst>
          </p:cNvPr>
          <p:cNvSpPr/>
          <p:nvPr/>
        </p:nvSpPr>
        <p:spPr>
          <a:xfrm>
            <a:off x="6695812" y="2749810"/>
            <a:ext cx="203543" cy="168272"/>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09EC6FD-269E-4846-AA79-58374865AB0E}"/>
              </a:ext>
            </a:extLst>
          </p:cNvPr>
          <p:cNvSpPr/>
          <p:nvPr/>
        </p:nvSpPr>
        <p:spPr>
          <a:xfrm>
            <a:off x="6395042" y="3139663"/>
            <a:ext cx="203543" cy="168272"/>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02A09D72-360E-D74A-BDB4-E03CAC957A92}"/>
              </a:ext>
            </a:extLst>
          </p:cNvPr>
          <p:cNvSpPr/>
          <p:nvPr/>
        </p:nvSpPr>
        <p:spPr>
          <a:xfrm>
            <a:off x="7007307" y="3136537"/>
            <a:ext cx="203543" cy="168272"/>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14D0601-E09D-D640-86F7-1AAA8A93AF9B}"/>
              </a:ext>
            </a:extLst>
          </p:cNvPr>
          <p:cNvSpPr/>
          <p:nvPr/>
        </p:nvSpPr>
        <p:spPr>
          <a:xfrm>
            <a:off x="6404973" y="3519174"/>
            <a:ext cx="203543" cy="168272"/>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29C22BDF-E22F-A44C-BD4E-B6C23F1944D6}"/>
              </a:ext>
            </a:extLst>
          </p:cNvPr>
          <p:cNvSpPr/>
          <p:nvPr/>
        </p:nvSpPr>
        <p:spPr>
          <a:xfrm>
            <a:off x="7011569" y="3532596"/>
            <a:ext cx="203543" cy="168272"/>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Curved Connector 10">
            <a:extLst>
              <a:ext uri="{FF2B5EF4-FFF2-40B4-BE49-F238E27FC236}">
                <a16:creationId xmlns:a16="http://schemas.microsoft.com/office/drawing/2014/main" id="{F78F58BB-D83C-5F40-9D7A-E4BF03C092D9}"/>
              </a:ext>
            </a:extLst>
          </p:cNvPr>
          <p:cNvCxnSpPr>
            <a:cxnSpLocks/>
            <a:stCxn id="7" idx="6"/>
            <a:endCxn id="8" idx="2"/>
          </p:cNvCxnSpPr>
          <p:nvPr/>
        </p:nvCxnSpPr>
        <p:spPr>
          <a:xfrm flipV="1">
            <a:off x="6598585" y="3220673"/>
            <a:ext cx="408722" cy="3126"/>
          </a:xfrm>
          <a:prstGeom prst="curvedConnector3">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DC6B98B-99F0-7E46-8761-53B5CFF900CD}"/>
              </a:ext>
            </a:extLst>
          </p:cNvPr>
          <p:cNvCxnSpPr>
            <a:stCxn id="9" idx="6"/>
            <a:endCxn id="10" idx="2"/>
          </p:cNvCxnSpPr>
          <p:nvPr/>
        </p:nvCxnSpPr>
        <p:spPr>
          <a:xfrm>
            <a:off x="6608516" y="3603310"/>
            <a:ext cx="403053" cy="13422"/>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EE9DF7C-6967-614F-93B6-370992D2D904}"/>
              </a:ext>
            </a:extLst>
          </p:cNvPr>
          <p:cNvCxnSpPr>
            <a:stCxn id="7" idx="4"/>
            <a:endCxn id="9" idx="0"/>
          </p:cNvCxnSpPr>
          <p:nvPr/>
        </p:nvCxnSpPr>
        <p:spPr>
          <a:xfrm>
            <a:off x="6496814" y="3307935"/>
            <a:ext cx="9931" cy="211239"/>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6A9FB4D-E5C0-B44D-96D5-704D23BA5868}"/>
              </a:ext>
            </a:extLst>
          </p:cNvPr>
          <p:cNvCxnSpPr>
            <a:cxnSpLocks/>
            <a:stCxn id="8" idx="4"/>
            <a:endCxn id="10" idx="0"/>
          </p:cNvCxnSpPr>
          <p:nvPr/>
        </p:nvCxnSpPr>
        <p:spPr>
          <a:xfrm>
            <a:off x="7109079" y="3304809"/>
            <a:ext cx="4262" cy="227787"/>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18A18B72-006E-E140-A9EA-DC14C549FD8A}"/>
              </a:ext>
            </a:extLst>
          </p:cNvPr>
          <p:cNvCxnSpPr>
            <a:cxnSpLocks/>
            <a:stCxn id="6" idx="2"/>
            <a:endCxn id="7" idx="0"/>
          </p:cNvCxnSpPr>
          <p:nvPr/>
        </p:nvCxnSpPr>
        <p:spPr>
          <a:xfrm rot="10800000" flipV="1">
            <a:off x="6496814" y="2833945"/>
            <a:ext cx="198998" cy="305717"/>
          </a:xfrm>
          <a:prstGeom prst="curvedConnector2">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6" name="Curved Connector 15">
            <a:extLst>
              <a:ext uri="{FF2B5EF4-FFF2-40B4-BE49-F238E27FC236}">
                <a16:creationId xmlns:a16="http://schemas.microsoft.com/office/drawing/2014/main" id="{CA5E7169-F0F9-3547-B332-0054CF472958}"/>
              </a:ext>
            </a:extLst>
          </p:cNvPr>
          <p:cNvCxnSpPr>
            <a:cxnSpLocks/>
            <a:stCxn id="6" idx="6"/>
            <a:endCxn id="8" idx="0"/>
          </p:cNvCxnSpPr>
          <p:nvPr/>
        </p:nvCxnSpPr>
        <p:spPr>
          <a:xfrm>
            <a:off x="6899355" y="2833946"/>
            <a:ext cx="209724" cy="302591"/>
          </a:xfrm>
          <a:prstGeom prst="curvedConnector2">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5496570-8844-D84C-A739-54599037D6EC}"/>
              </a:ext>
            </a:extLst>
          </p:cNvPr>
          <p:cNvSpPr txBox="1"/>
          <p:nvPr/>
        </p:nvSpPr>
        <p:spPr>
          <a:xfrm>
            <a:off x="6160922" y="3626309"/>
            <a:ext cx="867688" cy="430887"/>
          </a:xfrm>
          <a:prstGeom prst="rect">
            <a:avLst/>
          </a:prstGeom>
          <a:noFill/>
        </p:spPr>
        <p:txBody>
          <a:bodyPr wrap="square" rtlCol="0">
            <a:spAutoFit/>
          </a:bodyPr>
          <a:lstStyle/>
          <a:p>
            <a:pPr algn="ctr"/>
            <a:r>
              <a:rPr lang="en-US" sz="1100" i="1" dirty="0"/>
              <a:t>Acceptance Rate</a:t>
            </a:r>
          </a:p>
        </p:txBody>
      </p:sp>
      <p:sp>
        <p:nvSpPr>
          <p:cNvPr id="18" name="TextBox 17">
            <a:extLst>
              <a:ext uri="{FF2B5EF4-FFF2-40B4-BE49-F238E27FC236}">
                <a16:creationId xmlns:a16="http://schemas.microsoft.com/office/drawing/2014/main" id="{8CE05C1D-1A09-A745-A5A5-8C49C5FCC993}"/>
              </a:ext>
            </a:extLst>
          </p:cNvPr>
          <p:cNvSpPr txBox="1"/>
          <p:nvPr/>
        </p:nvSpPr>
        <p:spPr>
          <a:xfrm>
            <a:off x="6038821" y="3096338"/>
            <a:ext cx="434270" cy="261610"/>
          </a:xfrm>
          <a:prstGeom prst="rect">
            <a:avLst/>
          </a:prstGeom>
          <a:noFill/>
        </p:spPr>
        <p:txBody>
          <a:bodyPr wrap="square" rtlCol="0">
            <a:spAutoFit/>
          </a:bodyPr>
          <a:lstStyle/>
          <a:p>
            <a:r>
              <a:rPr lang="en-US" sz="1100" i="1" dirty="0"/>
              <a:t>30%</a:t>
            </a:r>
          </a:p>
        </p:txBody>
      </p:sp>
      <p:sp>
        <p:nvSpPr>
          <p:cNvPr id="19" name="TextBox 18">
            <a:extLst>
              <a:ext uri="{FF2B5EF4-FFF2-40B4-BE49-F238E27FC236}">
                <a16:creationId xmlns:a16="http://schemas.microsoft.com/office/drawing/2014/main" id="{458DED3F-D5B3-C14F-B68E-885172CDFFF7}"/>
              </a:ext>
            </a:extLst>
          </p:cNvPr>
          <p:cNvSpPr txBox="1"/>
          <p:nvPr/>
        </p:nvSpPr>
        <p:spPr>
          <a:xfrm>
            <a:off x="6896344" y="3640000"/>
            <a:ext cx="795389" cy="261610"/>
          </a:xfrm>
          <a:prstGeom prst="rect">
            <a:avLst/>
          </a:prstGeom>
          <a:noFill/>
        </p:spPr>
        <p:txBody>
          <a:bodyPr wrap="square" rtlCol="0">
            <a:spAutoFit/>
          </a:bodyPr>
          <a:lstStyle/>
          <a:p>
            <a:r>
              <a:rPr lang="en-US" sz="1100" i="1" dirty="0"/>
              <a:t>Tuition</a:t>
            </a:r>
          </a:p>
        </p:txBody>
      </p:sp>
      <p:sp>
        <p:nvSpPr>
          <p:cNvPr id="62" name="Oval 61">
            <a:extLst>
              <a:ext uri="{FF2B5EF4-FFF2-40B4-BE49-F238E27FC236}">
                <a16:creationId xmlns:a16="http://schemas.microsoft.com/office/drawing/2014/main" id="{C989796A-DB3E-B64C-8EA7-6DD90052D010}"/>
              </a:ext>
            </a:extLst>
          </p:cNvPr>
          <p:cNvSpPr/>
          <p:nvPr/>
        </p:nvSpPr>
        <p:spPr>
          <a:xfrm>
            <a:off x="3959043" y="2817599"/>
            <a:ext cx="228175" cy="224152"/>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64" name="Oval 63">
            <a:extLst>
              <a:ext uri="{FF2B5EF4-FFF2-40B4-BE49-F238E27FC236}">
                <a16:creationId xmlns:a16="http://schemas.microsoft.com/office/drawing/2014/main" id="{EB8CBB38-30A3-7E4D-BF7C-7095F788383C}"/>
              </a:ext>
            </a:extLst>
          </p:cNvPr>
          <p:cNvSpPr/>
          <p:nvPr/>
        </p:nvSpPr>
        <p:spPr>
          <a:xfrm>
            <a:off x="4234629" y="2817599"/>
            <a:ext cx="228175" cy="224152"/>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65" name="Oval 64">
            <a:extLst>
              <a:ext uri="{FF2B5EF4-FFF2-40B4-BE49-F238E27FC236}">
                <a16:creationId xmlns:a16="http://schemas.microsoft.com/office/drawing/2014/main" id="{1E85DEAE-AE6C-2B4C-AE37-4D92422069DC}"/>
              </a:ext>
            </a:extLst>
          </p:cNvPr>
          <p:cNvSpPr/>
          <p:nvPr/>
        </p:nvSpPr>
        <p:spPr>
          <a:xfrm>
            <a:off x="4505878" y="2816218"/>
            <a:ext cx="228175" cy="224152"/>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66" name="Rounded Rectangle 65">
            <a:extLst>
              <a:ext uri="{FF2B5EF4-FFF2-40B4-BE49-F238E27FC236}">
                <a16:creationId xmlns:a16="http://schemas.microsoft.com/office/drawing/2014/main" id="{17901422-3922-C342-B175-A52773D149F8}"/>
              </a:ext>
            </a:extLst>
          </p:cNvPr>
          <p:cNvSpPr/>
          <p:nvPr/>
        </p:nvSpPr>
        <p:spPr>
          <a:xfrm>
            <a:off x="3956049" y="2090867"/>
            <a:ext cx="3395929" cy="409391"/>
          </a:xfrm>
          <a:prstGeom prst="roundRect">
            <a:avLst/>
          </a:prstGeom>
          <a:solidFill>
            <a:schemeClr val="accent4">
              <a:lumMod val="40000"/>
              <a:lumOff val="60000"/>
              <a:alpha val="71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Graph Attention Network</a:t>
            </a:r>
          </a:p>
        </p:txBody>
      </p:sp>
      <p:sp>
        <p:nvSpPr>
          <p:cNvPr id="67" name="TextBox 66">
            <a:extLst>
              <a:ext uri="{FF2B5EF4-FFF2-40B4-BE49-F238E27FC236}">
                <a16:creationId xmlns:a16="http://schemas.microsoft.com/office/drawing/2014/main" id="{E2899FD4-7F9E-1E4E-BE6D-D6372A519D11}"/>
              </a:ext>
            </a:extLst>
          </p:cNvPr>
          <p:cNvSpPr txBox="1"/>
          <p:nvPr/>
        </p:nvSpPr>
        <p:spPr>
          <a:xfrm>
            <a:off x="6356865" y="2549068"/>
            <a:ext cx="1078956" cy="261610"/>
          </a:xfrm>
          <a:prstGeom prst="rect">
            <a:avLst/>
          </a:prstGeom>
          <a:noFill/>
        </p:spPr>
        <p:txBody>
          <a:bodyPr wrap="square" rtlCol="0">
            <a:spAutoFit/>
          </a:bodyPr>
          <a:lstStyle/>
          <a:p>
            <a:r>
              <a:rPr lang="en-US" sz="1100" i="1" dirty="0"/>
              <a:t>Smith College</a:t>
            </a:r>
          </a:p>
        </p:txBody>
      </p:sp>
      <p:sp>
        <p:nvSpPr>
          <p:cNvPr id="68" name="TextBox 67">
            <a:extLst>
              <a:ext uri="{FF2B5EF4-FFF2-40B4-BE49-F238E27FC236}">
                <a16:creationId xmlns:a16="http://schemas.microsoft.com/office/drawing/2014/main" id="{101F7E55-EDFC-F447-943F-01D8DDF3681B}"/>
              </a:ext>
            </a:extLst>
          </p:cNvPr>
          <p:cNvSpPr txBox="1"/>
          <p:nvPr/>
        </p:nvSpPr>
        <p:spPr>
          <a:xfrm>
            <a:off x="7120106" y="3117918"/>
            <a:ext cx="795389" cy="261610"/>
          </a:xfrm>
          <a:prstGeom prst="rect">
            <a:avLst/>
          </a:prstGeom>
          <a:noFill/>
        </p:spPr>
        <p:txBody>
          <a:bodyPr wrap="square" rtlCol="0">
            <a:spAutoFit/>
          </a:bodyPr>
          <a:lstStyle/>
          <a:p>
            <a:r>
              <a:rPr lang="en-US" sz="1100" i="1" dirty="0"/>
              <a:t>$53,940</a:t>
            </a:r>
          </a:p>
        </p:txBody>
      </p:sp>
      <p:sp>
        <p:nvSpPr>
          <p:cNvPr id="69" name="Oval 68">
            <a:extLst>
              <a:ext uri="{FF2B5EF4-FFF2-40B4-BE49-F238E27FC236}">
                <a16:creationId xmlns:a16="http://schemas.microsoft.com/office/drawing/2014/main" id="{A1854CAE-0386-134B-9522-4F945A0EF48F}"/>
              </a:ext>
            </a:extLst>
          </p:cNvPr>
          <p:cNvSpPr/>
          <p:nvPr/>
        </p:nvSpPr>
        <p:spPr>
          <a:xfrm>
            <a:off x="4820210" y="2820759"/>
            <a:ext cx="228175" cy="224152"/>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EE211889-AE35-EF41-AC78-5A68038A643C}"/>
              </a:ext>
            </a:extLst>
          </p:cNvPr>
          <p:cNvSpPr/>
          <p:nvPr/>
        </p:nvSpPr>
        <p:spPr>
          <a:xfrm>
            <a:off x="5095796" y="2820759"/>
            <a:ext cx="228175" cy="224152"/>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AA69DA31-6B30-A34A-8B6A-6C1F89BEE8A7}"/>
              </a:ext>
            </a:extLst>
          </p:cNvPr>
          <p:cNvSpPr/>
          <p:nvPr/>
        </p:nvSpPr>
        <p:spPr>
          <a:xfrm>
            <a:off x="5367045" y="2819378"/>
            <a:ext cx="228175" cy="224152"/>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70F53E27-0F79-3F45-912E-3B895C9BEB2C}"/>
              </a:ext>
            </a:extLst>
          </p:cNvPr>
          <p:cNvSpPr txBox="1"/>
          <p:nvPr/>
        </p:nvSpPr>
        <p:spPr>
          <a:xfrm>
            <a:off x="3959043" y="3108775"/>
            <a:ext cx="4746726" cy="923330"/>
          </a:xfrm>
          <a:prstGeom prst="rect">
            <a:avLst/>
          </a:prstGeom>
          <a:noFill/>
        </p:spPr>
        <p:txBody>
          <a:bodyPr wrap="square" rtlCol="0">
            <a:spAutoFit/>
          </a:bodyPr>
          <a:lstStyle/>
          <a:p>
            <a:r>
              <a:rPr lang="en-US" b="1" dirty="0">
                <a:ln w="3175">
                  <a:noFill/>
                </a:ln>
                <a:solidFill>
                  <a:srgbClr val="0070C0"/>
                </a:solidFill>
                <a:latin typeface="Times New Roman" panose="02020603050405020304" pitchFamily="18" charset="0"/>
                <a:cs typeface="Times New Roman" panose="02020603050405020304" pitchFamily="18" charset="0"/>
              </a:rPr>
              <a:t>Visual features</a:t>
            </a:r>
            <a:r>
              <a:rPr lang="en-US" dirty="0">
                <a:latin typeface="Times New Roman" panose="02020603050405020304" pitchFamily="18" charset="0"/>
                <a:cs typeface="Times New Roman" panose="02020603050405020304" pitchFamily="18" charset="0"/>
              </a:rPr>
              <a:t>, </a:t>
            </a:r>
          </a:p>
          <a:p>
            <a:r>
              <a:rPr lang="en-US" b="1" dirty="0">
                <a:solidFill>
                  <a:schemeClr val="accent2">
                    <a:lumMod val="75000"/>
                  </a:schemeClr>
                </a:solidFill>
                <a:latin typeface="Times New Roman" panose="02020603050405020304" pitchFamily="18" charset="0"/>
                <a:cs typeface="Times New Roman" panose="02020603050405020304" pitchFamily="18" charset="0"/>
              </a:rPr>
              <a:t>textual features</a:t>
            </a:r>
            <a:r>
              <a:rPr lang="en-US" dirty="0">
                <a:latin typeface="Times New Roman" panose="02020603050405020304" pitchFamily="18" charset="0"/>
                <a:cs typeface="Times New Roman" panose="02020603050405020304" pitchFamily="18" charset="0"/>
              </a:rPr>
              <a:t>, </a:t>
            </a:r>
          </a:p>
          <a:p>
            <a:r>
              <a:rPr lang="en-US" b="1" dirty="0">
                <a:solidFill>
                  <a:srgbClr val="7030A0"/>
                </a:solidFill>
                <a:latin typeface="Times New Roman" panose="02020603050405020304" pitchFamily="18" charset="0"/>
                <a:cs typeface="Times New Roman" panose="02020603050405020304" pitchFamily="18" charset="0"/>
              </a:rPr>
              <a:t>layout graph</a:t>
            </a:r>
          </a:p>
        </p:txBody>
      </p:sp>
      <p:pic>
        <p:nvPicPr>
          <p:cNvPr id="25" name="Picture 24">
            <a:extLst>
              <a:ext uri="{FF2B5EF4-FFF2-40B4-BE49-F238E27FC236}">
                <a16:creationId xmlns:a16="http://schemas.microsoft.com/office/drawing/2014/main" id="{429E7B9C-98A5-854C-A1D7-7558ECC47BD3}"/>
              </a:ext>
            </a:extLst>
          </p:cNvPr>
          <p:cNvPicPr>
            <a:picLocks noChangeAspect="1"/>
          </p:cNvPicPr>
          <p:nvPr/>
        </p:nvPicPr>
        <p:blipFill>
          <a:blip r:embed="rId2"/>
          <a:stretch>
            <a:fillRect/>
          </a:stretch>
        </p:blipFill>
        <p:spPr>
          <a:xfrm>
            <a:off x="2774379" y="4408853"/>
            <a:ext cx="1594896" cy="1443001"/>
          </a:xfrm>
          <a:prstGeom prst="rect">
            <a:avLst/>
          </a:prstGeom>
          <a:ln>
            <a:solidFill>
              <a:schemeClr val="tx1"/>
            </a:solidFill>
          </a:ln>
        </p:spPr>
      </p:pic>
      <p:pic>
        <p:nvPicPr>
          <p:cNvPr id="29" name="Picture 28">
            <a:extLst>
              <a:ext uri="{FF2B5EF4-FFF2-40B4-BE49-F238E27FC236}">
                <a16:creationId xmlns:a16="http://schemas.microsoft.com/office/drawing/2014/main" id="{8ADDA459-9DDF-3A45-959E-3EF8663BEE48}"/>
              </a:ext>
            </a:extLst>
          </p:cNvPr>
          <p:cNvPicPr>
            <a:picLocks noChangeAspect="1"/>
          </p:cNvPicPr>
          <p:nvPr/>
        </p:nvPicPr>
        <p:blipFill>
          <a:blip r:embed="rId3"/>
          <a:stretch>
            <a:fillRect/>
          </a:stretch>
        </p:blipFill>
        <p:spPr>
          <a:xfrm>
            <a:off x="7223648" y="4733136"/>
            <a:ext cx="1696873" cy="928204"/>
          </a:xfrm>
          <a:prstGeom prst="rect">
            <a:avLst/>
          </a:prstGeom>
          <a:ln>
            <a:solidFill>
              <a:schemeClr val="tx1"/>
            </a:solidFill>
          </a:ln>
        </p:spPr>
      </p:pic>
      <p:cxnSp>
        <p:nvCxnSpPr>
          <p:cNvPr id="37" name="Straight Arrow Connector 36">
            <a:extLst>
              <a:ext uri="{FF2B5EF4-FFF2-40B4-BE49-F238E27FC236}">
                <a16:creationId xmlns:a16="http://schemas.microsoft.com/office/drawing/2014/main" id="{A004ECB0-4B0E-0D45-8595-FF56CD3D36D3}"/>
              </a:ext>
            </a:extLst>
          </p:cNvPr>
          <p:cNvCxnSpPr>
            <a:cxnSpLocks/>
            <a:endCxn id="73" idx="2"/>
          </p:cNvCxnSpPr>
          <p:nvPr/>
        </p:nvCxnSpPr>
        <p:spPr>
          <a:xfrm flipV="1">
            <a:off x="5755761" y="4130309"/>
            <a:ext cx="2282" cy="420844"/>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46" name="Freeform 45">
            <a:extLst>
              <a:ext uri="{FF2B5EF4-FFF2-40B4-BE49-F238E27FC236}">
                <a16:creationId xmlns:a16="http://schemas.microsoft.com/office/drawing/2014/main" id="{A767E113-4EBB-3D44-9C5B-D133F4F1D976}"/>
              </a:ext>
            </a:extLst>
          </p:cNvPr>
          <p:cNvSpPr/>
          <p:nvPr/>
        </p:nvSpPr>
        <p:spPr>
          <a:xfrm>
            <a:off x="6044733" y="4147361"/>
            <a:ext cx="1978847" cy="284480"/>
          </a:xfrm>
          <a:custGeom>
            <a:avLst/>
            <a:gdLst>
              <a:gd name="connsiteX0" fmla="*/ 1971505 w 2014217"/>
              <a:gd name="connsiteY0" fmla="*/ 284480 h 284480"/>
              <a:gd name="connsiteX1" fmla="*/ 1798785 w 2014217"/>
              <a:gd name="connsiteY1" fmla="*/ 172720 h 284480"/>
              <a:gd name="connsiteX2" fmla="*/ 295105 w 2014217"/>
              <a:gd name="connsiteY2" fmla="*/ 152400 h 284480"/>
              <a:gd name="connsiteX3" fmla="*/ 465 w 2014217"/>
              <a:gd name="connsiteY3" fmla="*/ 0 h 284480"/>
              <a:gd name="connsiteX0" fmla="*/ 1971140 w 1978847"/>
              <a:gd name="connsiteY0" fmla="*/ 284480 h 284480"/>
              <a:gd name="connsiteX1" fmla="*/ 1513940 w 1978847"/>
              <a:gd name="connsiteY1" fmla="*/ 172720 h 284480"/>
              <a:gd name="connsiteX2" fmla="*/ 294740 w 1978847"/>
              <a:gd name="connsiteY2" fmla="*/ 152400 h 284480"/>
              <a:gd name="connsiteX3" fmla="*/ 100 w 1978847"/>
              <a:gd name="connsiteY3" fmla="*/ 0 h 284480"/>
            </a:gdLst>
            <a:ahLst/>
            <a:cxnLst>
              <a:cxn ang="0">
                <a:pos x="connsiteX0" y="connsiteY0"/>
              </a:cxn>
              <a:cxn ang="0">
                <a:pos x="connsiteX1" y="connsiteY1"/>
              </a:cxn>
              <a:cxn ang="0">
                <a:pos x="connsiteX2" y="connsiteY2"/>
              </a:cxn>
              <a:cxn ang="0">
                <a:pos x="connsiteX3" y="connsiteY3"/>
              </a:cxn>
            </a:cxnLst>
            <a:rect l="l" t="t" r="r" b="b"/>
            <a:pathLst>
              <a:path w="1978847" h="284480">
                <a:moveTo>
                  <a:pt x="1971140" y="284480"/>
                </a:moveTo>
                <a:cubicBezTo>
                  <a:pt x="2024480" y="239606"/>
                  <a:pt x="1793340" y="194733"/>
                  <a:pt x="1513940" y="172720"/>
                </a:cubicBezTo>
                <a:cubicBezTo>
                  <a:pt x="1234540" y="150707"/>
                  <a:pt x="547047" y="181187"/>
                  <a:pt x="294740" y="152400"/>
                </a:cubicBezTo>
                <a:cubicBezTo>
                  <a:pt x="42433" y="123613"/>
                  <a:pt x="-2440" y="61806"/>
                  <a:pt x="100" y="0"/>
                </a:cubicBezTo>
              </a:path>
            </a:pathLst>
          </a:custGeom>
          <a:noFill/>
          <a:ln w="2540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7">
            <a:extLst>
              <a:ext uri="{FF2B5EF4-FFF2-40B4-BE49-F238E27FC236}">
                <a16:creationId xmlns:a16="http://schemas.microsoft.com/office/drawing/2014/main" id="{05768B32-F48B-844C-A727-69B81AD3C497}"/>
              </a:ext>
            </a:extLst>
          </p:cNvPr>
          <p:cNvSpPr/>
          <p:nvPr/>
        </p:nvSpPr>
        <p:spPr>
          <a:xfrm>
            <a:off x="4378517" y="4147361"/>
            <a:ext cx="1005915" cy="403792"/>
          </a:xfrm>
          <a:custGeom>
            <a:avLst/>
            <a:gdLst>
              <a:gd name="connsiteX0" fmla="*/ 0 w 1076960"/>
              <a:gd name="connsiteY0" fmla="*/ 436880 h 436880"/>
              <a:gd name="connsiteX1" fmla="*/ 233680 w 1076960"/>
              <a:gd name="connsiteY1" fmla="*/ 264160 h 436880"/>
              <a:gd name="connsiteX2" fmla="*/ 873760 w 1076960"/>
              <a:gd name="connsiteY2" fmla="*/ 223520 h 436880"/>
              <a:gd name="connsiteX3" fmla="*/ 1076960 w 1076960"/>
              <a:gd name="connsiteY3" fmla="*/ 0 h 436880"/>
            </a:gdLst>
            <a:ahLst/>
            <a:cxnLst>
              <a:cxn ang="0">
                <a:pos x="connsiteX0" y="connsiteY0"/>
              </a:cxn>
              <a:cxn ang="0">
                <a:pos x="connsiteX1" y="connsiteY1"/>
              </a:cxn>
              <a:cxn ang="0">
                <a:pos x="connsiteX2" y="connsiteY2"/>
              </a:cxn>
              <a:cxn ang="0">
                <a:pos x="connsiteX3" y="connsiteY3"/>
              </a:cxn>
            </a:cxnLst>
            <a:rect l="l" t="t" r="r" b="b"/>
            <a:pathLst>
              <a:path w="1076960" h="436880">
                <a:moveTo>
                  <a:pt x="0" y="436880"/>
                </a:moveTo>
                <a:cubicBezTo>
                  <a:pt x="44026" y="368300"/>
                  <a:pt x="88053" y="299720"/>
                  <a:pt x="233680" y="264160"/>
                </a:cubicBezTo>
                <a:cubicBezTo>
                  <a:pt x="379307" y="228600"/>
                  <a:pt x="733213" y="267547"/>
                  <a:pt x="873760" y="223520"/>
                </a:cubicBezTo>
                <a:cubicBezTo>
                  <a:pt x="1014307" y="179493"/>
                  <a:pt x="1045633" y="89746"/>
                  <a:pt x="1076960" y="0"/>
                </a:cubicBezTo>
              </a:path>
            </a:pathLst>
          </a:custGeom>
          <a:noFill/>
          <a:ln w="2540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48">
            <a:extLst>
              <a:ext uri="{FF2B5EF4-FFF2-40B4-BE49-F238E27FC236}">
                <a16:creationId xmlns:a16="http://schemas.microsoft.com/office/drawing/2014/main" id="{4E6751D3-71A7-9B40-9B1A-B28E55F7E455}"/>
              </a:ext>
            </a:extLst>
          </p:cNvPr>
          <p:cNvSpPr/>
          <p:nvPr/>
        </p:nvSpPr>
        <p:spPr>
          <a:xfrm>
            <a:off x="5841633" y="2511601"/>
            <a:ext cx="436880" cy="223520"/>
          </a:xfrm>
          <a:custGeom>
            <a:avLst/>
            <a:gdLst>
              <a:gd name="connsiteX0" fmla="*/ 436880 w 436880"/>
              <a:gd name="connsiteY0" fmla="*/ 223520 h 223520"/>
              <a:gd name="connsiteX1" fmla="*/ 101600 w 436880"/>
              <a:gd name="connsiteY1" fmla="*/ 142240 h 223520"/>
              <a:gd name="connsiteX2" fmla="*/ 0 w 436880"/>
              <a:gd name="connsiteY2" fmla="*/ 0 h 223520"/>
              <a:gd name="connsiteX3" fmla="*/ 0 w 436880"/>
              <a:gd name="connsiteY3" fmla="*/ 0 h 223520"/>
            </a:gdLst>
            <a:ahLst/>
            <a:cxnLst>
              <a:cxn ang="0">
                <a:pos x="connsiteX0" y="connsiteY0"/>
              </a:cxn>
              <a:cxn ang="0">
                <a:pos x="connsiteX1" y="connsiteY1"/>
              </a:cxn>
              <a:cxn ang="0">
                <a:pos x="connsiteX2" y="connsiteY2"/>
              </a:cxn>
              <a:cxn ang="0">
                <a:pos x="connsiteX3" y="connsiteY3"/>
              </a:cxn>
            </a:cxnLst>
            <a:rect l="l" t="t" r="r" b="b"/>
            <a:pathLst>
              <a:path w="436880" h="223520">
                <a:moveTo>
                  <a:pt x="436880" y="223520"/>
                </a:moveTo>
                <a:cubicBezTo>
                  <a:pt x="305646" y="201506"/>
                  <a:pt x="174413" y="179493"/>
                  <a:pt x="101600" y="142240"/>
                </a:cubicBezTo>
                <a:cubicBezTo>
                  <a:pt x="28787" y="104987"/>
                  <a:pt x="0" y="0"/>
                  <a:pt x="0" y="0"/>
                </a:cubicBezTo>
                <a:lnTo>
                  <a:pt x="0" y="0"/>
                </a:lnTo>
              </a:path>
            </a:pathLst>
          </a:custGeom>
          <a:noFill/>
          <a:ln w="2540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a:extLst>
              <a:ext uri="{FF2B5EF4-FFF2-40B4-BE49-F238E27FC236}">
                <a16:creationId xmlns:a16="http://schemas.microsoft.com/office/drawing/2014/main" id="{4DDC1E39-976B-8C47-9BDD-348D5B0292DC}"/>
              </a:ext>
            </a:extLst>
          </p:cNvPr>
          <p:cNvSpPr/>
          <p:nvPr/>
        </p:nvSpPr>
        <p:spPr>
          <a:xfrm>
            <a:off x="4784993" y="2511601"/>
            <a:ext cx="558800" cy="243840"/>
          </a:xfrm>
          <a:custGeom>
            <a:avLst/>
            <a:gdLst>
              <a:gd name="connsiteX0" fmla="*/ 0 w 558800"/>
              <a:gd name="connsiteY0" fmla="*/ 243840 h 243840"/>
              <a:gd name="connsiteX1" fmla="*/ 375920 w 558800"/>
              <a:gd name="connsiteY1" fmla="*/ 142240 h 243840"/>
              <a:gd name="connsiteX2" fmla="*/ 558800 w 558800"/>
              <a:gd name="connsiteY2" fmla="*/ 0 h 243840"/>
            </a:gdLst>
            <a:ahLst/>
            <a:cxnLst>
              <a:cxn ang="0">
                <a:pos x="connsiteX0" y="connsiteY0"/>
              </a:cxn>
              <a:cxn ang="0">
                <a:pos x="connsiteX1" y="connsiteY1"/>
              </a:cxn>
              <a:cxn ang="0">
                <a:pos x="connsiteX2" y="connsiteY2"/>
              </a:cxn>
            </a:cxnLst>
            <a:rect l="l" t="t" r="r" b="b"/>
            <a:pathLst>
              <a:path w="558800" h="243840">
                <a:moveTo>
                  <a:pt x="0" y="243840"/>
                </a:moveTo>
                <a:cubicBezTo>
                  <a:pt x="141393" y="213360"/>
                  <a:pt x="282787" y="182880"/>
                  <a:pt x="375920" y="142240"/>
                </a:cubicBezTo>
                <a:cubicBezTo>
                  <a:pt x="469053" y="101600"/>
                  <a:pt x="513926" y="50800"/>
                  <a:pt x="558800" y="0"/>
                </a:cubicBezTo>
              </a:path>
            </a:pathLst>
          </a:custGeom>
          <a:noFill/>
          <a:ln w="2540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B1980592-DF82-6C47-976C-C8B2E0D2E93D}"/>
              </a:ext>
            </a:extLst>
          </p:cNvPr>
          <p:cNvPicPr>
            <a:picLocks noChangeAspect="1"/>
          </p:cNvPicPr>
          <p:nvPr/>
        </p:nvPicPr>
        <p:blipFill rotWithShape="1">
          <a:blip r:embed="rId4"/>
          <a:srcRect r="5539" b="1613"/>
          <a:stretch/>
        </p:blipFill>
        <p:spPr>
          <a:xfrm>
            <a:off x="2753820" y="4245194"/>
            <a:ext cx="1594896" cy="151615"/>
          </a:xfrm>
          <a:prstGeom prst="rect">
            <a:avLst/>
          </a:prstGeom>
        </p:spPr>
      </p:pic>
      <p:pic>
        <p:nvPicPr>
          <p:cNvPr id="52" name="Picture 51">
            <a:extLst>
              <a:ext uri="{FF2B5EF4-FFF2-40B4-BE49-F238E27FC236}">
                <a16:creationId xmlns:a16="http://schemas.microsoft.com/office/drawing/2014/main" id="{61389EA0-1017-C54D-8B8D-F72CE0773A98}"/>
              </a:ext>
            </a:extLst>
          </p:cNvPr>
          <p:cNvPicPr>
            <a:picLocks noChangeAspect="1"/>
          </p:cNvPicPr>
          <p:nvPr/>
        </p:nvPicPr>
        <p:blipFill>
          <a:blip r:embed="rId4"/>
          <a:stretch>
            <a:fillRect/>
          </a:stretch>
        </p:blipFill>
        <p:spPr>
          <a:xfrm>
            <a:off x="7210850" y="4556558"/>
            <a:ext cx="1707389" cy="155833"/>
          </a:xfrm>
          <a:prstGeom prst="rect">
            <a:avLst/>
          </a:prstGeom>
        </p:spPr>
      </p:pic>
      <p:pic>
        <p:nvPicPr>
          <p:cNvPr id="21" name="Picture 20">
            <a:extLst>
              <a:ext uri="{FF2B5EF4-FFF2-40B4-BE49-F238E27FC236}">
                <a16:creationId xmlns:a16="http://schemas.microsoft.com/office/drawing/2014/main" id="{4165EA77-59BF-7146-A5FE-847E86E1B231}"/>
              </a:ext>
            </a:extLst>
          </p:cNvPr>
          <p:cNvPicPr>
            <a:picLocks noChangeAspect="1"/>
          </p:cNvPicPr>
          <p:nvPr/>
        </p:nvPicPr>
        <p:blipFill rotWithShape="1">
          <a:blip r:embed="rId5"/>
          <a:srcRect t="2" r="56163" b="11152"/>
          <a:stretch/>
        </p:blipFill>
        <p:spPr>
          <a:xfrm>
            <a:off x="4774697" y="4545446"/>
            <a:ext cx="2024948" cy="156315"/>
          </a:xfrm>
          <a:prstGeom prst="rect">
            <a:avLst/>
          </a:prstGeom>
        </p:spPr>
      </p:pic>
      <p:sp>
        <p:nvSpPr>
          <p:cNvPr id="24" name="TextBox 23">
            <a:extLst>
              <a:ext uri="{FF2B5EF4-FFF2-40B4-BE49-F238E27FC236}">
                <a16:creationId xmlns:a16="http://schemas.microsoft.com/office/drawing/2014/main" id="{00E1F671-BDD5-F349-B103-BC1EB2AE23BD}"/>
              </a:ext>
            </a:extLst>
          </p:cNvPr>
          <p:cNvSpPr txBox="1"/>
          <p:nvPr/>
        </p:nvSpPr>
        <p:spPr>
          <a:xfrm>
            <a:off x="3934506" y="5802679"/>
            <a:ext cx="5003341"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Train on University Websites</a:t>
            </a:r>
          </a:p>
        </p:txBody>
      </p:sp>
      <p:sp>
        <p:nvSpPr>
          <p:cNvPr id="27" name="Rectangle 26">
            <a:extLst>
              <a:ext uri="{FF2B5EF4-FFF2-40B4-BE49-F238E27FC236}">
                <a16:creationId xmlns:a16="http://schemas.microsoft.com/office/drawing/2014/main" id="{EAA3A08F-9067-074C-88EA-3A343CAB3AA0}"/>
              </a:ext>
            </a:extLst>
          </p:cNvPr>
          <p:cNvSpPr/>
          <p:nvPr/>
        </p:nvSpPr>
        <p:spPr>
          <a:xfrm>
            <a:off x="2656751" y="4245194"/>
            <a:ext cx="6341732" cy="1969975"/>
          </a:xfrm>
          <a:prstGeom prst="rect">
            <a:avLst/>
          </a:prstGeom>
          <a:noFill/>
          <a:ln>
            <a:solidFill>
              <a:schemeClr val="bg2">
                <a:lumMod val="9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6FD507C6-1FDA-8F4F-9D04-FF40ACDB1F95}"/>
              </a:ext>
            </a:extLst>
          </p:cNvPr>
          <p:cNvPicPr>
            <a:picLocks noChangeAspect="1"/>
          </p:cNvPicPr>
          <p:nvPr/>
        </p:nvPicPr>
        <p:blipFill>
          <a:blip r:embed="rId6"/>
          <a:stretch>
            <a:fillRect/>
          </a:stretch>
        </p:blipFill>
        <p:spPr>
          <a:xfrm>
            <a:off x="4783987" y="4701761"/>
            <a:ext cx="2015658" cy="1027986"/>
          </a:xfrm>
          <a:prstGeom prst="rect">
            <a:avLst/>
          </a:prstGeom>
          <a:ln w="6350">
            <a:solidFill>
              <a:schemeClr val="tx1"/>
            </a:solidFill>
          </a:ln>
        </p:spPr>
      </p:pic>
    </p:spTree>
    <p:extLst>
      <p:ext uri="{BB962C8B-B14F-4D97-AF65-F5344CB8AC3E}">
        <p14:creationId xmlns:p14="http://schemas.microsoft.com/office/powerpoint/2010/main" val="1488388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ounded Rectangle 74">
            <a:extLst>
              <a:ext uri="{FF2B5EF4-FFF2-40B4-BE49-F238E27FC236}">
                <a16:creationId xmlns:a16="http://schemas.microsoft.com/office/drawing/2014/main" id="{17725236-8252-094A-BB9C-BB7B22652351}"/>
              </a:ext>
            </a:extLst>
          </p:cNvPr>
          <p:cNvSpPr/>
          <p:nvPr/>
        </p:nvSpPr>
        <p:spPr>
          <a:xfrm>
            <a:off x="2656751" y="317042"/>
            <a:ext cx="6250972" cy="1451876"/>
          </a:xfrm>
          <a:prstGeom prst="roundRect">
            <a:avLst/>
          </a:prstGeom>
          <a:solidFill>
            <a:srgbClr val="92D050">
              <a:alpha val="5000"/>
            </a:srgbClr>
          </a:solidFill>
          <a:ln w="3175">
            <a:solidFill>
              <a:schemeClr val="bg2">
                <a:lumMod val="9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72">
            <a:extLst>
              <a:ext uri="{FF2B5EF4-FFF2-40B4-BE49-F238E27FC236}">
                <a16:creationId xmlns:a16="http://schemas.microsoft.com/office/drawing/2014/main" id="{20E5E704-45D6-6A45-9227-7BEBC5114B74}"/>
              </a:ext>
            </a:extLst>
          </p:cNvPr>
          <p:cNvSpPr/>
          <p:nvPr/>
        </p:nvSpPr>
        <p:spPr>
          <a:xfrm>
            <a:off x="3439252" y="2037284"/>
            <a:ext cx="4637581" cy="2093025"/>
          </a:xfrm>
          <a:prstGeom prst="roundRect">
            <a:avLst/>
          </a:prstGeom>
          <a:solidFill>
            <a:schemeClr val="tx2">
              <a:lumMod val="40000"/>
              <a:lumOff val="60000"/>
              <a:alpha val="13000"/>
            </a:schemeClr>
          </a:solidFill>
          <a:ln w="3175">
            <a:solidFill>
              <a:schemeClr val="bg2">
                <a:lumMod val="9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349D11D6-02BC-3D48-A1BB-7E613B0C9B36}"/>
              </a:ext>
            </a:extLst>
          </p:cNvPr>
          <p:cNvSpPr/>
          <p:nvPr/>
        </p:nvSpPr>
        <p:spPr>
          <a:xfrm>
            <a:off x="3920107" y="2764519"/>
            <a:ext cx="867086" cy="31883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ECCC0FA2-9227-7748-9BFA-80BB0C947361}"/>
              </a:ext>
            </a:extLst>
          </p:cNvPr>
          <p:cNvSpPr/>
          <p:nvPr/>
        </p:nvSpPr>
        <p:spPr>
          <a:xfrm>
            <a:off x="4781274" y="2767679"/>
            <a:ext cx="867086" cy="3156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Curved Connector 3">
            <a:extLst>
              <a:ext uri="{FF2B5EF4-FFF2-40B4-BE49-F238E27FC236}">
                <a16:creationId xmlns:a16="http://schemas.microsoft.com/office/drawing/2014/main" id="{2CF9F83A-3E5E-EF44-AAFB-DF90B1057217}"/>
              </a:ext>
            </a:extLst>
          </p:cNvPr>
          <p:cNvCxnSpPr>
            <a:cxnSpLocks/>
          </p:cNvCxnSpPr>
          <p:nvPr/>
        </p:nvCxnSpPr>
        <p:spPr>
          <a:xfrm rot="5400000" flipH="1" flipV="1">
            <a:off x="6380333" y="2942801"/>
            <a:ext cx="198267" cy="899097"/>
          </a:xfrm>
          <a:prstGeom prst="curvedConnector2">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411F8E8E-E541-8445-86F1-701ADEDD12C3}"/>
              </a:ext>
            </a:extLst>
          </p:cNvPr>
          <p:cNvSpPr/>
          <p:nvPr/>
        </p:nvSpPr>
        <p:spPr>
          <a:xfrm>
            <a:off x="5946791" y="2557321"/>
            <a:ext cx="1744942" cy="152656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FE9E024E-AD48-5B47-A78D-6E6026A76815}"/>
              </a:ext>
            </a:extLst>
          </p:cNvPr>
          <p:cNvSpPr/>
          <p:nvPr/>
        </p:nvSpPr>
        <p:spPr>
          <a:xfrm>
            <a:off x="6695812" y="2749810"/>
            <a:ext cx="203543" cy="168272"/>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09EC6FD-269E-4846-AA79-58374865AB0E}"/>
              </a:ext>
            </a:extLst>
          </p:cNvPr>
          <p:cNvSpPr/>
          <p:nvPr/>
        </p:nvSpPr>
        <p:spPr>
          <a:xfrm>
            <a:off x="6395042" y="3139663"/>
            <a:ext cx="203543" cy="168272"/>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02A09D72-360E-D74A-BDB4-E03CAC957A92}"/>
              </a:ext>
            </a:extLst>
          </p:cNvPr>
          <p:cNvSpPr/>
          <p:nvPr/>
        </p:nvSpPr>
        <p:spPr>
          <a:xfrm>
            <a:off x="7007307" y="3136537"/>
            <a:ext cx="203543" cy="168272"/>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14D0601-E09D-D640-86F7-1AAA8A93AF9B}"/>
              </a:ext>
            </a:extLst>
          </p:cNvPr>
          <p:cNvSpPr/>
          <p:nvPr/>
        </p:nvSpPr>
        <p:spPr>
          <a:xfrm>
            <a:off x="6404973" y="3519174"/>
            <a:ext cx="203543" cy="168272"/>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29C22BDF-E22F-A44C-BD4E-B6C23F1944D6}"/>
              </a:ext>
            </a:extLst>
          </p:cNvPr>
          <p:cNvSpPr/>
          <p:nvPr/>
        </p:nvSpPr>
        <p:spPr>
          <a:xfrm>
            <a:off x="7011569" y="3532596"/>
            <a:ext cx="203543" cy="168272"/>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Curved Connector 10">
            <a:extLst>
              <a:ext uri="{FF2B5EF4-FFF2-40B4-BE49-F238E27FC236}">
                <a16:creationId xmlns:a16="http://schemas.microsoft.com/office/drawing/2014/main" id="{F78F58BB-D83C-5F40-9D7A-E4BF03C092D9}"/>
              </a:ext>
            </a:extLst>
          </p:cNvPr>
          <p:cNvCxnSpPr>
            <a:cxnSpLocks/>
            <a:stCxn id="7" idx="6"/>
            <a:endCxn id="8" idx="2"/>
          </p:cNvCxnSpPr>
          <p:nvPr/>
        </p:nvCxnSpPr>
        <p:spPr>
          <a:xfrm flipV="1">
            <a:off x="6598585" y="3220673"/>
            <a:ext cx="408722" cy="3126"/>
          </a:xfrm>
          <a:prstGeom prst="curvedConnector3">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DC6B98B-99F0-7E46-8761-53B5CFF900CD}"/>
              </a:ext>
            </a:extLst>
          </p:cNvPr>
          <p:cNvCxnSpPr>
            <a:stCxn id="9" idx="6"/>
            <a:endCxn id="10" idx="2"/>
          </p:cNvCxnSpPr>
          <p:nvPr/>
        </p:nvCxnSpPr>
        <p:spPr>
          <a:xfrm>
            <a:off x="6608516" y="3603310"/>
            <a:ext cx="403053" cy="13422"/>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EE9DF7C-6967-614F-93B6-370992D2D904}"/>
              </a:ext>
            </a:extLst>
          </p:cNvPr>
          <p:cNvCxnSpPr>
            <a:stCxn id="7" idx="4"/>
            <a:endCxn id="9" idx="0"/>
          </p:cNvCxnSpPr>
          <p:nvPr/>
        </p:nvCxnSpPr>
        <p:spPr>
          <a:xfrm>
            <a:off x="6496814" y="3307935"/>
            <a:ext cx="9931" cy="211239"/>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6A9FB4D-E5C0-B44D-96D5-704D23BA5868}"/>
              </a:ext>
            </a:extLst>
          </p:cNvPr>
          <p:cNvCxnSpPr>
            <a:cxnSpLocks/>
            <a:stCxn id="8" idx="4"/>
            <a:endCxn id="10" idx="0"/>
          </p:cNvCxnSpPr>
          <p:nvPr/>
        </p:nvCxnSpPr>
        <p:spPr>
          <a:xfrm>
            <a:off x="7109079" y="3304809"/>
            <a:ext cx="4262" cy="227787"/>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18A18B72-006E-E140-A9EA-DC14C549FD8A}"/>
              </a:ext>
            </a:extLst>
          </p:cNvPr>
          <p:cNvCxnSpPr>
            <a:cxnSpLocks/>
            <a:stCxn id="6" idx="2"/>
            <a:endCxn id="7" idx="0"/>
          </p:cNvCxnSpPr>
          <p:nvPr/>
        </p:nvCxnSpPr>
        <p:spPr>
          <a:xfrm rot="10800000" flipV="1">
            <a:off x="6496814" y="2833945"/>
            <a:ext cx="198998" cy="305717"/>
          </a:xfrm>
          <a:prstGeom prst="curvedConnector2">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6" name="Curved Connector 15">
            <a:extLst>
              <a:ext uri="{FF2B5EF4-FFF2-40B4-BE49-F238E27FC236}">
                <a16:creationId xmlns:a16="http://schemas.microsoft.com/office/drawing/2014/main" id="{CA5E7169-F0F9-3547-B332-0054CF472958}"/>
              </a:ext>
            </a:extLst>
          </p:cNvPr>
          <p:cNvCxnSpPr>
            <a:cxnSpLocks/>
            <a:stCxn id="6" idx="6"/>
            <a:endCxn id="8" idx="0"/>
          </p:cNvCxnSpPr>
          <p:nvPr/>
        </p:nvCxnSpPr>
        <p:spPr>
          <a:xfrm>
            <a:off x="6899355" y="2833946"/>
            <a:ext cx="209724" cy="302591"/>
          </a:xfrm>
          <a:prstGeom prst="curvedConnector2">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5496570-8844-D84C-A739-54599037D6EC}"/>
              </a:ext>
            </a:extLst>
          </p:cNvPr>
          <p:cNvSpPr txBox="1"/>
          <p:nvPr/>
        </p:nvSpPr>
        <p:spPr>
          <a:xfrm>
            <a:off x="6160922" y="3626309"/>
            <a:ext cx="867688" cy="430887"/>
          </a:xfrm>
          <a:prstGeom prst="rect">
            <a:avLst/>
          </a:prstGeom>
          <a:noFill/>
        </p:spPr>
        <p:txBody>
          <a:bodyPr wrap="square" rtlCol="0">
            <a:spAutoFit/>
          </a:bodyPr>
          <a:lstStyle/>
          <a:p>
            <a:pPr algn="ctr"/>
            <a:r>
              <a:rPr lang="en-US" sz="1100" i="1" dirty="0"/>
              <a:t>Acceptance Rate</a:t>
            </a:r>
          </a:p>
        </p:txBody>
      </p:sp>
      <p:sp>
        <p:nvSpPr>
          <p:cNvPr id="18" name="TextBox 17">
            <a:extLst>
              <a:ext uri="{FF2B5EF4-FFF2-40B4-BE49-F238E27FC236}">
                <a16:creationId xmlns:a16="http://schemas.microsoft.com/office/drawing/2014/main" id="{8CE05C1D-1A09-A745-A5A5-8C49C5FCC993}"/>
              </a:ext>
            </a:extLst>
          </p:cNvPr>
          <p:cNvSpPr txBox="1"/>
          <p:nvPr/>
        </p:nvSpPr>
        <p:spPr>
          <a:xfrm>
            <a:off x="6038821" y="3096338"/>
            <a:ext cx="434270" cy="261610"/>
          </a:xfrm>
          <a:prstGeom prst="rect">
            <a:avLst/>
          </a:prstGeom>
          <a:noFill/>
        </p:spPr>
        <p:txBody>
          <a:bodyPr wrap="square" rtlCol="0">
            <a:spAutoFit/>
          </a:bodyPr>
          <a:lstStyle/>
          <a:p>
            <a:r>
              <a:rPr lang="en-US" sz="1100" i="1" dirty="0"/>
              <a:t>30%</a:t>
            </a:r>
          </a:p>
        </p:txBody>
      </p:sp>
      <p:sp>
        <p:nvSpPr>
          <p:cNvPr id="19" name="TextBox 18">
            <a:extLst>
              <a:ext uri="{FF2B5EF4-FFF2-40B4-BE49-F238E27FC236}">
                <a16:creationId xmlns:a16="http://schemas.microsoft.com/office/drawing/2014/main" id="{458DED3F-D5B3-C14F-B68E-885172CDFFF7}"/>
              </a:ext>
            </a:extLst>
          </p:cNvPr>
          <p:cNvSpPr txBox="1"/>
          <p:nvPr/>
        </p:nvSpPr>
        <p:spPr>
          <a:xfrm>
            <a:off x="6896344" y="3640000"/>
            <a:ext cx="795389" cy="261610"/>
          </a:xfrm>
          <a:prstGeom prst="rect">
            <a:avLst/>
          </a:prstGeom>
          <a:noFill/>
        </p:spPr>
        <p:txBody>
          <a:bodyPr wrap="square" rtlCol="0">
            <a:spAutoFit/>
          </a:bodyPr>
          <a:lstStyle/>
          <a:p>
            <a:r>
              <a:rPr lang="en-US" sz="1100" i="1" dirty="0"/>
              <a:t>Tuition</a:t>
            </a:r>
          </a:p>
        </p:txBody>
      </p:sp>
      <p:pic>
        <p:nvPicPr>
          <p:cNvPr id="61" name="Picture 60">
            <a:extLst>
              <a:ext uri="{FF2B5EF4-FFF2-40B4-BE49-F238E27FC236}">
                <a16:creationId xmlns:a16="http://schemas.microsoft.com/office/drawing/2014/main" id="{70C281A2-83C6-C040-A28C-2DA5A7FA463C}"/>
              </a:ext>
            </a:extLst>
          </p:cNvPr>
          <p:cNvPicPr>
            <a:picLocks noChangeAspect="1"/>
          </p:cNvPicPr>
          <p:nvPr/>
        </p:nvPicPr>
        <p:blipFill rotWithShape="1">
          <a:blip r:embed="rId2"/>
          <a:srcRect l="7980" r="15471" b="10510"/>
          <a:stretch/>
        </p:blipFill>
        <p:spPr>
          <a:xfrm>
            <a:off x="3516973" y="497728"/>
            <a:ext cx="1867459" cy="1015103"/>
          </a:xfrm>
          <a:prstGeom prst="rect">
            <a:avLst/>
          </a:prstGeom>
          <a:ln>
            <a:solidFill>
              <a:schemeClr val="tx1"/>
            </a:solidFill>
          </a:ln>
        </p:spPr>
      </p:pic>
      <p:sp>
        <p:nvSpPr>
          <p:cNvPr id="62" name="Oval 61">
            <a:extLst>
              <a:ext uri="{FF2B5EF4-FFF2-40B4-BE49-F238E27FC236}">
                <a16:creationId xmlns:a16="http://schemas.microsoft.com/office/drawing/2014/main" id="{C989796A-DB3E-B64C-8EA7-6DD90052D010}"/>
              </a:ext>
            </a:extLst>
          </p:cNvPr>
          <p:cNvSpPr/>
          <p:nvPr/>
        </p:nvSpPr>
        <p:spPr>
          <a:xfrm>
            <a:off x="3959043" y="2817599"/>
            <a:ext cx="228175" cy="224152"/>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64" name="Oval 63">
            <a:extLst>
              <a:ext uri="{FF2B5EF4-FFF2-40B4-BE49-F238E27FC236}">
                <a16:creationId xmlns:a16="http://schemas.microsoft.com/office/drawing/2014/main" id="{EB8CBB38-30A3-7E4D-BF7C-7095F788383C}"/>
              </a:ext>
            </a:extLst>
          </p:cNvPr>
          <p:cNvSpPr/>
          <p:nvPr/>
        </p:nvSpPr>
        <p:spPr>
          <a:xfrm>
            <a:off x="4234629" y="2817599"/>
            <a:ext cx="228175" cy="224152"/>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65" name="Oval 64">
            <a:extLst>
              <a:ext uri="{FF2B5EF4-FFF2-40B4-BE49-F238E27FC236}">
                <a16:creationId xmlns:a16="http://schemas.microsoft.com/office/drawing/2014/main" id="{1E85DEAE-AE6C-2B4C-AE37-4D92422069DC}"/>
              </a:ext>
            </a:extLst>
          </p:cNvPr>
          <p:cNvSpPr/>
          <p:nvPr/>
        </p:nvSpPr>
        <p:spPr>
          <a:xfrm>
            <a:off x="4505878" y="2816218"/>
            <a:ext cx="228175" cy="224152"/>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66" name="Rounded Rectangle 65">
            <a:extLst>
              <a:ext uri="{FF2B5EF4-FFF2-40B4-BE49-F238E27FC236}">
                <a16:creationId xmlns:a16="http://schemas.microsoft.com/office/drawing/2014/main" id="{17901422-3922-C342-B175-A52773D149F8}"/>
              </a:ext>
            </a:extLst>
          </p:cNvPr>
          <p:cNvSpPr/>
          <p:nvPr/>
        </p:nvSpPr>
        <p:spPr>
          <a:xfrm>
            <a:off x="3956049" y="2090867"/>
            <a:ext cx="3395929" cy="409391"/>
          </a:xfrm>
          <a:prstGeom prst="roundRect">
            <a:avLst/>
          </a:prstGeom>
          <a:solidFill>
            <a:schemeClr val="accent4">
              <a:lumMod val="40000"/>
              <a:lumOff val="60000"/>
              <a:alpha val="71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Graph Attention Network</a:t>
            </a:r>
          </a:p>
        </p:txBody>
      </p:sp>
      <p:sp>
        <p:nvSpPr>
          <p:cNvPr id="67" name="TextBox 66">
            <a:extLst>
              <a:ext uri="{FF2B5EF4-FFF2-40B4-BE49-F238E27FC236}">
                <a16:creationId xmlns:a16="http://schemas.microsoft.com/office/drawing/2014/main" id="{E2899FD4-7F9E-1E4E-BE6D-D6372A519D11}"/>
              </a:ext>
            </a:extLst>
          </p:cNvPr>
          <p:cNvSpPr txBox="1"/>
          <p:nvPr/>
        </p:nvSpPr>
        <p:spPr>
          <a:xfrm>
            <a:off x="6356865" y="2549068"/>
            <a:ext cx="1078956" cy="261610"/>
          </a:xfrm>
          <a:prstGeom prst="rect">
            <a:avLst/>
          </a:prstGeom>
          <a:noFill/>
        </p:spPr>
        <p:txBody>
          <a:bodyPr wrap="square" rtlCol="0">
            <a:spAutoFit/>
          </a:bodyPr>
          <a:lstStyle/>
          <a:p>
            <a:r>
              <a:rPr lang="en-US" sz="1100" i="1" dirty="0"/>
              <a:t>Smith College</a:t>
            </a:r>
          </a:p>
        </p:txBody>
      </p:sp>
      <p:sp>
        <p:nvSpPr>
          <p:cNvPr id="68" name="TextBox 67">
            <a:extLst>
              <a:ext uri="{FF2B5EF4-FFF2-40B4-BE49-F238E27FC236}">
                <a16:creationId xmlns:a16="http://schemas.microsoft.com/office/drawing/2014/main" id="{101F7E55-EDFC-F447-943F-01D8DDF3681B}"/>
              </a:ext>
            </a:extLst>
          </p:cNvPr>
          <p:cNvSpPr txBox="1"/>
          <p:nvPr/>
        </p:nvSpPr>
        <p:spPr>
          <a:xfrm>
            <a:off x="7120106" y="3117918"/>
            <a:ext cx="795389" cy="261610"/>
          </a:xfrm>
          <a:prstGeom prst="rect">
            <a:avLst/>
          </a:prstGeom>
          <a:noFill/>
        </p:spPr>
        <p:txBody>
          <a:bodyPr wrap="square" rtlCol="0">
            <a:spAutoFit/>
          </a:bodyPr>
          <a:lstStyle/>
          <a:p>
            <a:r>
              <a:rPr lang="en-US" sz="1100" i="1" dirty="0"/>
              <a:t>$53,940</a:t>
            </a:r>
          </a:p>
        </p:txBody>
      </p:sp>
      <p:sp>
        <p:nvSpPr>
          <p:cNvPr id="69" name="Oval 68">
            <a:extLst>
              <a:ext uri="{FF2B5EF4-FFF2-40B4-BE49-F238E27FC236}">
                <a16:creationId xmlns:a16="http://schemas.microsoft.com/office/drawing/2014/main" id="{A1854CAE-0386-134B-9522-4F945A0EF48F}"/>
              </a:ext>
            </a:extLst>
          </p:cNvPr>
          <p:cNvSpPr/>
          <p:nvPr/>
        </p:nvSpPr>
        <p:spPr>
          <a:xfrm>
            <a:off x="4820210" y="2820759"/>
            <a:ext cx="228175" cy="224152"/>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EE211889-AE35-EF41-AC78-5A68038A643C}"/>
              </a:ext>
            </a:extLst>
          </p:cNvPr>
          <p:cNvSpPr/>
          <p:nvPr/>
        </p:nvSpPr>
        <p:spPr>
          <a:xfrm>
            <a:off x="5095796" y="2820759"/>
            <a:ext cx="228175" cy="224152"/>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AA69DA31-6B30-A34A-8B6A-6C1F89BEE8A7}"/>
              </a:ext>
            </a:extLst>
          </p:cNvPr>
          <p:cNvSpPr/>
          <p:nvPr/>
        </p:nvSpPr>
        <p:spPr>
          <a:xfrm>
            <a:off x="5367045" y="2819378"/>
            <a:ext cx="228175" cy="224152"/>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70F53E27-0F79-3F45-912E-3B895C9BEB2C}"/>
              </a:ext>
            </a:extLst>
          </p:cNvPr>
          <p:cNvSpPr txBox="1"/>
          <p:nvPr/>
        </p:nvSpPr>
        <p:spPr>
          <a:xfrm>
            <a:off x="3959043" y="3108775"/>
            <a:ext cx="4746726" cy="923330"/>
          </a:xfrm>
          <a:prstGeom prst="rect">
            <a:avLst/>
          </a:prstGeom>
          <a:noFill/>
        </p:spPr>
        <p:txBody>
          <a:bodyPr wrap="square" rtlCol="0">
            <a:spAutoFit/>
          </a:bodyPr>
          <a:lstStyle/>
          <a:p>
            <a:r>
              <a:rPr lang="en-US" b="1" dirty="0">
                <a:ln w="3175">
                  <a:noFill/>
                </a:ln>
                <a:solidFill>
                  <a:srgbClr val="0070C0"/>
                </a:solidFill>
                <a:latin typeface="Times New Roman" panose="02020603050405020304" pitchFamily="18" charset="0"/>
                <a:cs typeface="Times New Roman" panose="02020603050405020304" pitchFamily="18" charset="0"/>
              </a:rPr>
              <a:t>Visual features</a:t>
            </a:r>
            <a:r>
              <a:rPr lang="en-US" dirty="0">
                <a:latin typeface="Times New Roman" panose="02020603050405020304" pitchFamily="18" charset="0"/>
                <a:cs typeface="Times New Roman" panose="02020603050405020304" pitchFamily="18" charset="0"/>
              </a:rPr>
              <a:t>, </a:t>
            </a:r>
          </a:p>
          <a:p>
            <a:r>
              <a:rPr lang="en-US" b="1" dirty="0">
                <a:solidFill>
                  <a:schemeClr val="accent2">
                    <a:lumMod val="75000"/>
                  </a:schemeClr>
                </a:solidFill>
                <a:latin typeface="Times New Roman" panose="02020603050405020304" pitchFamily="18" charset="0"/>
                <a:cs typeface="Times New Roman" panose="02020603050405020304" pitchFamily="18" charset="0"/>
              </a:rPr>
              <a:t>textual features</a:t>
            </a:r>
            <a:r>
              <a:rPr lang="en-US" dirty="0">
                <a:latin typeface="Times New Roman" panose="02020603050405020304" pitchFamily="18" charset="0"/>
                <a:cs typeface="Times New Roman" panose="02020603050405020304" pitchFamily="18" charset="0"/>
              </a:rPr>
              <a:t>, </a:t>
            </a:r>
          </a:p>
          <a:p>
            <a:r>
              <a:rPr lang="en-US" b="1" dirty="0">
                <a:solidFill>
                  <a:srgbClr val="7030A0"/>
                </a:solidFill>
                <a:latin typeface="Times New Roman" panose="02020603050405020304" pitchFamily="18" charset="0"/>
                <a:cs typeface="Times New Roman" panose="02020603050405020304" pitchFamily="18" charset="0"/>
              </a:rPr>
              <a:t>layout graph</a:t>
            </a:r>
          </a:p>
        </p:txBody>
      </p:sp>
      <p:sp>
        <p:nvSpPr>
          <p:cNvPr id="79" name="Up Arrow 78">
            <a:extLst>
              <a:ext uri="{FF2B5EF4-FFF2-40B4-BE49-F238E27FC236}">
                <a16:creationId xmlns:a16="http://schemas.microsoft.com/office/drawing/2014/main" id="{5D3A693D-AB6F-FC45-91FC-3DC2C102933F}"/>
              </a:ext>
            </a:extLst>
          </p:cNvPr>
          <p:cNvSpPr/>
          <p:nvPr/>
        </p:nvSpPr>
        <p:spPr>
          <a:xfrm>
            <a:off x="5537146" y="1790025"/>
            <a:ext cx="305090" cy="232741"/>
          </a:xfrm>
          <a:prstGeom prst="upArrow">
            <a:avLst/>
          </a:prstGeom>
          <a:solidFill>
            <a:srgbClr val="FFFF00"/>
          </a:solid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Rounded Rectangle 115">
            <a:extLst>
              <a:ext uri="{FF2B5EF4-FFF2-40B4-BE49-F238E27FC236}">
                <a16:creationId xmlns:a16="http://schemas.microsoft.com/office/drawing/2014/main" id="{C9AB4B57-771C-9449-8083-A6354AC927E5}"/>
              </a:ext>
            </a:extLst>
          </p:cNvPr>
          <p:cNvSpPr/>
          <p:nvPr/>
        </p:nvSpPr>
        <p:spPr>
          <a:xfrm>
            <a:off x="6054057" y="712696"/>
            <a:ext cx="2479962" cy="585165"/>
          </a:xfrm>
          <a:prstGeom prst="roundRect">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Times New Roman" panose="02020603050405020304" pitchFamily="18" charset="0"/>
                <a:cs typeface="Times New Roman" panose="02020603050405020304" pitchFamily="18" charset="0"/>
              </a:rPr>
              <a:t>Relation: Cast</a:t>
            </a:r>
          </a:p>
          <a:p>
            <a:r>
              <a:rPr lang="en-US" dirty="0">
                <a:solidFill>
                  <a:schemeClr val="tx1"/>
                </a:solidFill>
                <a:latin typeface="Times New Roman" panose="02020603050405020304" pitchFamily="18" charset="0"/>
                <a:cs typeface="Times New Roman" panose="02020603050405020304" pitchFamily="18" charset="0"/>
              </a:rPr>
              <a:t>Object: Tiffany </a:t>
            </a:r>
            <a:r>
              <a:rPr lang="en-US" dirty="0" err="1">
                <a:solidFill>
                  <a:schemeClr val="tx1"/>
                </a:solidFill>
                <a:latin typeface="Times New Roman" panose="02020603050405020304" pitchFamily="18" charset="0"/>
                <a:cs typeface="Times New Roman" panose="02020603050405020304" pitchFamily="18" charset="0"/>
              </a:rPr>
              <a:t>Haddish</a:t>
            </a: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126" name="Straight Arrow Connector 125">
            <a:extLst>
              <a:ext uri="{FF2B5EF4-FFF2-40B4-BE49-F238E27FC236}">
                <a16:creationId xmlns:a16="http://schemas.microsoft.com/office/drawing/2014/main" id="{EC34A3BE-FD8B-A849-8B79-02DB1C85C629}"/>
              </a:ext>
            </a:extLst>
          </p:cNvPr>
          <p:cNvCxnSpPr>
            <a:cxnSpLocks/>
          </p:cNvCxnSpPr>
          <p:nvPr/>
        </p:nvCxnSpPr>
        <p:spPr>
          <a:xfrm flipV="1">
            <a:off x="5544720" y="1015959"/>
            <a:ext cx="356763" cy="1"/>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429E7B9C-98A5-854C-A1D7-7558ECC47BD3}"/>
              </a:ext>
            </a:extLst>
          </p:cNvPr>
          <p:cNvPicPr>
            <a:picLocks noChangeAspect="1"/>
          </p:cNvPicPr>
          <p:nvPr/>
        </p:nvPicPr>
        <p:blipFill>
          <a:blip r:embed="rId3"/>
          <a:stretch>
            <a:fillRect/>
          </a:stretch>
        </p:blipFill>
        <p:spPr>
          <a:xfrm>
            <a:off x="2774379" y="4408853"/>
            <a:ext cx="1594896" cy="1443001"/>
          </a:xfrm>
          <a:prstGeom prst="rect">
            <a:avLst/>
          </a:prstGeom>
          <a:ln>
            <a:solidFill>
              <a:schemeClr val="tx1"/>
            </a:solidFill>
          </a:ln>
        </p:spPr>
      </p:pic>
      <p:pic>
        <p:nvPicPr>
          <p:cNvPr id="29" name="Picture 28">
            <a:extLst>
              <a:ext uri="{FF2B5EF4-FFF2-40B4-BE49-F238E27FC236}">
                <a16:creationId xmlns:a16="http://schemas.microsoft.com/office/drawing/2014/main" id="{8ADDA459-9DDF-3A45-959E-3EF8663BEE48}"/>
              </a:ext>
            </a:extLst>
          </p:cNvPr>
          <p:cNvPicPr>
            <a:picLocks noChangeAspect="1"/>
          </p:cNvPicPr>
          <p:nvPr/>
        </p:nvPicPr>
        <p:blipFill>
          <a:blip r:embed="rId4"/>
          <a:stretch>
            <a:fillRect/>
          </a:stretch>
        </p:blipFill>
        <p:spPr>
          <a:xfrm>
            <a:off x="7223648" y="4733136"/>
            <a:ext cx="1696873" cy="928204"/>
          </a:xfrm>
          <a:prstGeom prst="rect">
            <a:avLst/>
          </a:prstGeom>
          <a:ln>
            <a:solidFill>
              <a:schemeClr val="tx1"/>
            </a:solidFill>
          </a:ln>
        </p:spPr>
      </p:pic>
      <p:cxnSp>
        <p:nvCxnSpPr>
          <p:cNvPr id="37" name="Straight Arrow Connector 36">
            <a:extLst>
              <a:ext uri="{FF2B5EF4-FFF2-40B4-BE49-F238E27FC236}">
                <a16:creationId xmlns:a16="http://schemas.microsoft.com/office/drawing/2014/main" id="{A004ECB0-4B0E-0D45-8595-FF56CD3D36D3}"/>
              </a:ext>
            </a:extLst>
          </p:cNvPr>
          <p:cNvCxnSpPr>
            <a:cxnSpLocks/>
            <a:endCxn id="73" idx="2"/>
          </p:cNvCxnSpPr>
          <p:nvPr/>
        </p:nvCxnSpPr>
        <p:spPr>
          <a:xfrm flipV="1">
            <a:off x="5755761" y="4130309"/>
            <a:ext cx="2282" cy="420844"/>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46" name="Freeform 45">
            <a:extLst>
              <a:ext uri="{FF2B5EF4-FFF2-40B4-BE49-F238E27FC236}">
                <a16:creationId xmlns:a16="http://schemas.microsoft.com/office/drawing/2014/main" id="{A767E113-4EBB-3D44-9C5B-D133F4F1D976}"/>
              </a:ext>
            </a:extLst>
          </p:cNvPr>
          <p:cNvSpPr/>
          <p:nvPr/>
        </p:nvSpPr>
        <p:spPr>
          <a:xfrm>
            <a:off x="6044733" y="4147361"/>
            <a:ext cx="1978847" cy="284480"/>
          </a:xfrm>
          <a:custGeom>
            <a:avLst/>
            <a:gdLst>
              <a:gd name="connsiteX0" fmla="*/ 1971505 w 2014217"/>
              <a:gd name="connsiteY0" fmla="*/ 284480 h 284480"/>
              <a:gd name="connsiteX1" fmla="*/ 1798785 w 2014217"/>
              <a:gd name="connsiteY1" fmla="*/ 172720 h 284480"/>
              <a:gd name="connsiteX2" fmla="*/ 295105 w 2014217"/>
              <a:gd name="connsiteY2" fmla="*/ 152400 h 284480"/>
              <a:gd name="connsiteX3" fmla="*/ 465 w 2014217"/>
              <a:gd name="connsiteY3" fmla="*/ 0 h 284480"/>
              <a:gd name="connsiteX0" fmla="*/ 1971140 w 1978847"/>
              <a:gd name="connsiteY0" fmla="*/ 284480 h 284480"/>
              <a:gd name="connsiteX1" fmla="*/ 1513940 w 1978847"/>
              <a:gd name="connsiteY1" fmla="*/ 172720 h 284480"/>
              <a:gd name="connsiteX2" fmla="*/ 294740 w 1978847"/>
              <a:gd name="connsiteY2" fmla="*/ 152400 h 284480"/>
              <a:gd name="connsiteX3" fmla="*/ 100 w 1978847"/>
              <a:gd name="connsiteY3" fmla="*/ 0 h 284480"/>
            </a:gdLst>
            <a:ahLst/>
            <a:cxnLst>
              <a:cxn ang="0">
                <a:pos x="connsiteX0" y="connsiteY0"/>
              </a:cxn>
              <a:cxn ang="0">
                <a:pos x="connsiteX1" y="connsiteY1"/>
              </a:cxn>
              <a:cxn ang="0">
                <a:pos x="connsiteX2" y="connsiteY2"/>
              </a:cxn>
              <a:cxn ang="0">
                <a:pos x="connsiteX3" y="connsiteY3"/>
              </a:cxn>
            </a:cxnLst>
            <a:rect l="l" t="t" r="r" b="b"/>
            <a:pathLst>
              <a:path w="1978847" h="284480">
                <a:moveTo>
                  <a:pt x="1971140" y="284480"/>
                </a:moveTo>
                <a:cubicBezTo>
                  <a:pt x="2024480" y="239606"/>
                  <a:pt x="1793340" y="194733"/>
                  <a:pt x="1513940" y="172720"/>
                </a:cubicBezTo>
                <a:cubicBezTo>
                  <a:pt x="1234540" y="150707"/>
                  <a:pt x="547047" y="181187"/>
                  <a:pt x="294740" y="152400"/>
                </a:cubicBezTo>
                <a:cubicBezTo>
                  <a:pt x="42433" y="123613"/>
                  <a:pt x="-2440" y="61806"/>
                  <a:pt x="100" y="0"/>
                </a:cubicBezTo>
              </a:path>
            </a:pathLst>
          </a:custGeom>
          <a:noFill/>
          <a:ln w="2540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7">
            <a:extLst>
              <a:ext uri="{FF2B5EF4-FFF2-40B4-BE49-F238E27FC236}">
                <a16:creationId xmlns:a16="http://schemas.microsoft.com/office/drawing/2014/main" id="{05768B32-F48B-844C-A727-69B81AD3C497}"/>
              </a:ext>
            </a:extLst>
          </p:cNvPr>
          <p:cNvSpPr/>
          <p:nvPr/>
        </p:nvSpPr>
        <p:spPr>
          <a:xfrm>
            <a:off x="4378517" y="4147361"/>
            <a:ext cx="1005915" cy="403792"/>
          </a:xfrm>
          <a:custGeom>
            <a:avLst/>
            <a:gdLst>
              <a:gd name="connsiteX0" fmla="*/ 0 w 1076960"/>
              <a:gd name="connsiteY0" fmla="*/ 436880 h 436880"/>
              <a:gd name="connsiteX1" fmla="*/ 233680 w 1076960"/>
              <a:gd name="connsiteY1" fmla="*/ 264160 h 436880"/>
              <a:gd name="connsiteX2" fmla="*/ 873760 w 1076960"/>
              <a:gd name="connsiteY2" fmla="*/ 223520 h 436880"/>
              <a:gd name="connsiteX3" fmla="*/ 1076960 w 1076960"/>
              <a:gd name="connsiteY3" fmla="*/ 0 h 436880"/>
            </a:gdLst>
            <a:ahLst/>
            <a:cxnLst>
              <a:cxn ang="0">
                <a:pos x="connsiteX0" y="connsiteY0"/>
              </a:cxn>
              <a:cxn ang="0">
                <a:pos x="connsiteX1" y="connsiteY1"/>
              </a:cxn>
              <a:cxn ang="0">
                <a:pos x="connsiteX2" y="connsiteY2"/>
              </a:cxn>
              <a:cxn ang="0">
                <a:pos x="connsiteX3" y="connsiteY3"/>
              </a:cxn>
            </a:cxnLst>
            <a:rect l="l" t="t" r="r" b="b"/>
            <a:pathLst>
              <a:path w="1076960" h="436880">
                <a:moveTo>
                  <a:pt x="0" y="436880"/>
                </a:moveTo>
                <a:cubicBezTo>
                  <a:pt x="44026" y="368300"/>
                  <a:pt x="88053" y="299720"/>
                  <a:pt x="233680" y="264160"/>
                </a:cubicBezTo>
                <a:cubicBezTo>
                  <a:pt x="379307" y="228600"/>
                  <a:pt x="733213" y="267547"/>
                  <a:pt x="873760" y="223520"/>
                </a:cubicBezTo>
                <a:cubicBezTo>
                  <a:pt x="1014307" y="179493"/>
                  <a:pt x="1045633" y="89746"/>
                  <a:pt x="1076960" y="0"/>
                </a:cubicBezTo>
              </a:path>
            </a:pathLst>
          </a:custGeom>
          <a:noFill/>
          <a:ln w="2540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48">
            <a:extLst>
              <a:ext uri="{FF2B5EF4-FFF2-40B4-BE49-F238E27FC236}">
                <a16:creationId xmlns:a16="http://schemas.microsoft.com/office/drawing/2014/main" id="{4E6751D3-71A7-9B40-9B1A-B28E55F7E455}"/>
              </a:ext>
            </a:extLst>
          </p:cNvPr>
          <p:cNvSpPr/>
          <p:nvPr/>
        </p:nvSpPr>
        <p:spPr>
          <a:xfrm>
            <a:off x="5841633" y="2511601"/>
            <a:ext cx="436880" cy="223520"/>
          </a:xfrm>
          <a:custGeom>
            <a:avLst/>
            <a:gdLst>
              <a:gd name="connsiteX0" fmla="*/ 436880 w 436880"/>
              <a:gd name="connsiteY0" fmla="*/ 223520 h 223520"/>
              <a:gd name="connsiteX1" fmla="*/ 101600 w 436880"/>
              <a:gd name="connsiteY1" fmla="*/ 142240 h 223520"/>
              <a:gd name="connsiteX2" fmla="*/ 0 w 436880"/>
              <a:gd name="connsiteY2" fmla="*/ 0 h 223520"/>
              <a:gd name="connsiteX3" fmla="*/ 0 w 436880"/>
              <a:gd name="connsiteY3" fmla="*/ 0 h 223520"/>
            </a:gdLst>
            <a:ahLst/>
            <a:cxnLst>
              <a:cxn ang="0">
                <a:pos x="connsiteX0" y="connsiteY0"/>
              </a:cxn>
              <a:cxn ang="0">
                <a:pos x="connsiteX1" y="connsiteY1"/>
              </a:cxn>
              <a:cxn ang="0">
                <a:pos x="connsiteX2" y="connsiteY2"/>
              </a:cxn>
              <a:cxn ang="0">
                <a:pos x="connsiteX3" y="connsiteY3"/>
              </a:cxn>
            </a:cxnLst>
            <a:rect l="l" t="t" r="r" b="b"/>
            <a:pathLst>
              <a:path w="436880" h="223520">
                <a:moveTo>
                  <a:pt x="436880" y="223520"/>
                </a:moveTo>
                <a:cubicBezTo>
                  <a:pt x="305646" y="201506"/>
                  <a:pt x="174413" y="179493"/>
                  <a:pt x="101600" y="142240"/>
                </a:cubicBezTo>
                <a:cubicBezTo>
                  <a:pt x="28787" y="104987"/>
                  <a:pt x="0" y="0"/>
                  <a:pt x="0" y="0"/>
                </a:cubicBezTo>
                <a:lnTo>
                  <a:pt x="0" y="0"/>
                </a:lnTo>
              </a:path>
            </a:pathLst>
          </a:custGeom>
          <a:noFill/>
          <a:ln w="2540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a:extLst>
              <a:ext uri="{FF2B5EF4-FFF2-40B4-BE49-F238E27FC236}">
                <a16:creationId xmlns:a16="http://schemas.microsoft.com/office/drawing/2014/main" id="{4DDC1E39-976B-8C47-9BDD-348D5B0292DC}"/>
              </a:ext>
            </a:extLst>
          </p:cNvPr>
          <p:cNvSpPr/>
          <p:nvPr/>
        </p:nvSpPr>
        <p:spPr>
          <a:xfrm>
            <a:off x="4784993" y="2511601"/>
            <a:ext cx="558800" cy="243840"/>
          </a:xfrm>
          <a:custGeom>
            <a:avLst/>
            <a:gdLst>
              <a:gd name="connsiteX0" fmla="*/ 0 w 558800"/>
              <a:gd name="connsiteY0" fmla="*/ 243840 h 243840"/>
              <a:gd name="connsiteX1" fmla="*/ 375920 w 558800"/>
              <a:gd name="connsiteY1" fmla="*/ 142240 h 243840"/>
              <a:gd name="connsiteX2" fmla="*/ 558800 w 558800"/>
              <a:gd name="connsiteY2" fmla="*/ 0 h 243840"/>
            </a:gdLst>
            <a:ahLst/>
            <a:cxnLst>
              <a:cxn ang="0">
                <a:pos x="connsiteX0" y="connsiteY0"/>
              </a:cxn>
              <a:cxn ang="0">
                <a:pos x="connsiteX1" y="connsiteY1"/>
              </a:cxn>
              <a:cxn ang="0">
                <a:pos x="connsiteX2" y="connsiteY2"/>
              </a:cxn>
            </a:cxnLst>
            <a:rect l="l" t="t" r="r" b="b"/>
            <a:pathLst>
              <a:path w="558800" h="243840">
                <a:moveTo>
                  <a:pt x="0" y="243840"/>
                </a:moveTo>
                <a:cubicBezTo>
                  <a:pt x="141393" y="213360"/>
                  <a:pt x="282787" y="182880"/>
                  <a:pt x="375920" y="142240"/>
                </a:cubicBezTo>
                <a:cubicBezTo>
                  <a:pt x="469053" y="101600"/>
                  <a:pt x="513926" y="50800"/>
                  <a:pt x="558800" y="0"/>
                </a:cubicBezTo>
              </a:path>
            </a:pathLst>
          </a:custGeom>
          <a:noFill/>
          <a:ln w="2540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B1980592-DF82-6C47-976C-C8B2E0D2E93D}"/>
              </a:ext>
            </a:extLst>
          </p:cNvPr>
          <p:cNvPicPr>
            <a:picLocks noChangeAspect="1"/>
          </p:cNvPicPr>
          <p:nvPr/>
        </p:nvPicPr>
        <p:blipFill rotWithShape="1">
          <a:blip r:embed="rId5"/>
          <a:srcRect r="5539" b="1613"/>
          <a:stretch/>
        </p:blipFill>
        <p:spPr>
          <a:xfrm>
            <a:off x="2753820" y="4245194"/>
            <a:ext cx="1594896" cy="151615"/>
          </a:xfrm>
          <a:prstGeom prst="rect">
            <a:avLst/>
          </a:prstGeom>
        </p:spPr>
      </p:pic>
      <p:pic>
        <p:nvPicPr>
          <p:cNvPr id="52" name="Picture 51">
            <a:extLst>
              <a:ext uri="{FF2B5EF4-FFF2-40B4-BE49-F238E27FC236}">
                <a16:creationId xmlns:a16="http://schemas.microsoft.com/office/drawing/2014/main" id="{61389EA0-1017-C54D-8B8D-F72CE0773A98}"/>
              </a:ext>
            </a:extLst>
          </p:cNvPr>
          <p:cNvPicPr>
            <a:picLocks noChangeAspect="1"/>
          </p:cNvPicPr>
          <p:nvPr/>
        </p:nvPicPr>
        <p:blipFill>
          <a:blip r:embed="rId5"/>
          <a:stretch>
            <a:fillRect/>
          </a:stretch>
        </p:blipFill>
        <p:spPr>
          <a:xfrm>
            <a:off x="7210850" y="4556558"/>
            <a:ext cx="1707389" cy="155833"/>
          </a:xfrm>
          <a:prstGeom prst="rect">
            <a:avLst/>
          </a:prstGeom>
        </p:spPr>
      </p:pic>
      <p:pic>
        <p:nvPicPr>
          <p:cNvPr id="21" name="Picture 20">
            <a:extLst>
              <a:ext uri="{FF2B5EF4-FFF2-40B4-BE49-F238E27FC236}">
                <a16:creationId xmlns:a16="http://schemas.microsoft.com/office/drawing/2014/main" id="{4165EA77-59BF-7146-A5FE-847E86E1B231}"/>
              </a:ext>
            </a:extLst>
          </p:cNvPr>
          <p:cNvPicPr>
            <a:picLocks noChangeAspect="1"/>
          </p:cNvPicPr>
          <p:nvPr/>
        </p:nvPicPr>
        <p:blipFill rotWithShape="1">
          <a:blip r:embed="rId6"/>
          <a:srcRect t="2" r="56163" b="11152"/>
          <a:stretch/>
        </p:blipFill>
        <p:spPr>
          <a:xfrm>
            <a:off x="4774697" y="4545446"/>
            <a:ext cx="2024948" cy="156315"/>
          </a:xfrm>
          <a:prstGeom prst="rect">
            <a:avLst/>
          </a:prstGeom>
        </p:spPr>
      </p:pic>
      <p:pic>
        <p:nvPicPr>
          <p:cNvPr id="53" name="Picture 52">
            <a:extLst>
              <a:ext uri="{FF2B5EF4-FFF2-40B4-BE49-F238E27FC236}">
                <a16:creationId xmlns:a16="http://schemas.microsoft.com/office/drawing/2014/main" id="{2EFCF424-11EB-6B47-B3C4-788825F84D28}"/>
              </a:ext>
            </a:extLst>
          </p:cNvPr>
          <p:cNvPicPr>
            <a:picLocks noChangeAspect="1"/>
          </p:cNvPicPr>
          <p:nvPr/>
        </p:nvPicPr>
        <p:blipFill rotWithShape="1">
          <a:blip r:embed="rId6"/>
          <a:srcRect l="1" t="2" r="58466" b="13559"/>
          <a:stretch/>
        </p:blipFill>
        <p:spPr>
          <a:xfrm>
            <a:off x="3516973" y="336569"/>
            <a:ext cx="1874520" cy="148590"/>
          </a:xfrm>
          <a:prstGeom prst="rect">
            <a:avLst/>
          </a:prstGeom>
        </p:spPr>
      </p:pic>
      <p:sp>
        <p:nvSpPr>
          <p:cNvPr id="2" name="Rectangle 1">
            <a:extLst>
              <a:ext uri="{FF2B5EF4-FFF2-40B4-BE49-F238E27FC236}">
                <a16:creationId xmlns:a16="http://schemas.microsoft.com/office/drawing/2014/main" id="{36A63EB0-8796-0943-A702-F2E3F4AAC547}"/>
              </a:ext>
            </a:extLst>
          </p:cNvPr>
          <p:cNvSpPr/>
          <p:nvPr/>
        </p:nvSpPr>
        <p:spPr>
          <a:xfrm>
            <a:off x="4250270" y="555337"/>
            <a:ext cx="1124712" cy="2874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00A875A-21D5-BC42-8745-DA181BB9E301}"/>
              </a:ext>
            </a:extLst>
          </p:cNvPr>
          <p:cNvSpPr/>
          <p:nvPr/>
        </p:nvSpPr>
        <p:spPr>
          <a:xfrm>
            <a:off x="3557231" y="526649"/>
            <a:ext cx="754550" cy="2874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accent4"/>
                </a:solidFill>
              </a:rPr>
              <a:t>Cast</a:t>
            </a:r>
          </a:p>
        </p:txBody>
      </p:sp>
      <p:sp>
        <p:nvSpPr>
          <p:cNvPr id="51" name="Rectangle 50">
            <a:extLst>
              <a:ext uri="{FF2B5EF4-FFF2-40B4-BE49-F238E27FC236}">
                <a16:creationId xmlns:a16="http://schemas.microsoft.com/office/drawing/2014/main" id="{55855BBC-6483-3B4A-86EA-9C9F2E23CEF1}"/>
              </a:ext>
            </a:extLst>
          </p:cNvPr>
          <p:cNvSpPr/>
          <p:nvPr/>
        </p:nvSpPr>
        <p:spPr>
          <a:xfrm>
            <a:off x="3516973" y="553366"/>
            <a:ext cx="82296" cy="237439"/>
          </a:xfrm>
          <a:prstGeom prst="rect">
            <a:avLst/>
          </a:prstGeom>
          <a:solidFill>
            <a:schemeClr val="accent4"/>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24" name="TextBox 23">
            <a:extLst>
              <a:ext uri="{FF2B5EF4-FFF2-40B4-BE49-F238E27FC236}">
                <a16:creationId xmlns:a16="http://schemas.microsoft.com/office/drawing/2014/main" id="{00E1F671-BDD5-F349-B103-BC1EB2AE23BD}"/>
              </a:ext>
            </a:extLst>
          </p:cNvPr>
          <p:cNvSpPr txBox="1"/>
          <p:nvPr/>
        </p:nvSpPr>
        <p:spPr>
          <a:xfrm>
            <a:off x="3934506" y="5802679"/>
            <a:ext cx="5003341"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Train on University Websites</a:t>
            </a:r>
          </a:p>
        </p:txBody>
      </p:sp>
      <p:sp>
        <p:nvSpPr>
          <p:cNvPr id="54" name="TextBox 53">
            <a:extLst>
              <a:ext uri="{FF2B5EF4-FFF2-40B4-BE49-F238E27FC236}">
                <a16:creationId xmlns:a16="http://schemas.microsoft.com/office/drawing/2014/main" id="{5FDF8B0C-7A07-7543-9AD5-08EBDBAEA7BB}"/>
              </a:ext>
            </a:extLst>
          </p:cNvPr>
          <p:cNvSpPr txBox="1"/>
          <p:nvPr/>
        </p:nvSpPr>
        <p:spPr>
          <a:xfrm>
            <a:off x="4011831" y="1415704"/>
            <a:ext cx="5003341" cy="430887"/>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Extract from Movie Website</a:t>
            </a:r>
          </a:p>
        </p:txBody>
      </p:sp>
      <p:sp>
        <p:nvSpPr>
          <p:cNvPr id="27" name="Rectangle 26">
            <a:extLst>
              <a:ext uri="{FF2B5EF4-FFF2-40B4-BE49-F238E27FC236}">
                <a16:creationId xmlns:a16="http://schemas.microsoft.com/office/drawing/2014/main" id="{EAA3A08F-9067-074C-88EA-3A343CAB3AA0}"/>
              </a:ext>
            </a:extLst>
          </p:cNvPr>
          <p:cNvSpPr/>
          <p:nvPr/>
        </p:nvSpPr>
        <p:spPr>
          <a:xfrm>
            <a:off x="2656751" y="4245194"/>
            <a:ext cx="6341732" cy="1969975"/>
          </a:xfrm>
          <a:prstGeom prst="rect">
            <a:avLst/>
          </a:prstGeom>
          <a:noFill/>
          <a:ln>
            <a:solidFill>
              <a:schemeClr val="bg2">
                <a:lumMod val="9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6FD507C6-1FDA-8F4F-9D04-FF40ACDB1F95}"/>
              </a:ext>
            </a:extLst>
          </p:cNvPr>
          <p:cNvPicPr>
            <a:picLocks noChangeAspect="1"/>
          </p:cNvPicPr>
          <p:nvPr/>
        </p:nvPicPr>
        <p:blipFill>
          <a:blip r:embed="rId7"/>
          <a:stretch>
            <a:fillRect/>
          </a:stretch>
        </p:blipFill>
        <p:spPr>
          <a:xfrm>
            <a:off x="4783987" y="4701761"/>
            <a:ext cx="2015658" cy="1027986"/>
          </a:xfrm>
          <a:prstGeom prst="rect">
            <a:avLst/>
          </a:prstGeom>
          <a:ln w="6350">
            <a:solidFill>
              <a:schemeClr val="tx1"/>
            </a:solidFill>
          </a:ln>
        </p:spPr>
      </p:pic>
    </p:spTree>
    <p:extLst>
      <p:ext uri="{BB962C8B-B14F-4D97-AF65-F5344CB8AC3E}">
        <p14:creationId xmlns:p14="http://schemas.microsoft.com/office/powerpoint/2010/main" val="56401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EE0DE-2A26-1C49-A032-B5AF8ACD0ECB}"/>
              </a:ext>
            </a:extLst>
          </p:cNvPr>
          <p:cNvSpPr>
            <a:spLocks noGrp="1"/>
          </p:cNvSpPr>
          <p:nvPr>
            <p:ph type="title"/>
          </p:nvPr>
        </p:nvSpPr>
        <p:spPr/>
        <p:txBody>
          <a:bodyPr/>
          <a:lstStyle/>
          <a:p>
            <a:r>
              <a:rPr lang="en-US" dirty="0"/>
              <a:t>Why should we care about semi-structured websites?</a:t>
            </a:r>
          </a:p>
        </p:txBody>
      </p:sp>
      <p:sp>
        <p:nvSpPr>
          <p:cNvPr id="3" name="Text Placeholder 2">
            <a:extLst>
              <a:ext uri="{FF2B5EF4-FFF2-40B4-BE49-F238E27FC236}">
                <a16:creationId xmlns:a16="http://schemas.microsoft.com/office/drawing/2014/main" id="{28A5F49A-4181-FD49-88F5-33C0CD56C9B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84050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38D22-922F-F443-839A-68AC4D1E114E}"/>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E03ACCD1-AB28-7041-B7F6-FAE6051C0C9E}"/>
              </a:ext>
            </a:extLst>
          </p:cNvPr>
          <p:cNvSpPr>
            <a:spLocks noGrp="1"/>
          </p:cNvSpPr>
          <p:nvPr>
            <p:ph idx="1"/>
          </p:nvPr>
        </p:nvSpPr>
        <p:spPr>
          <a:xfrm>
            <a:off x="1209159" y="1696750"/>
            <a:ext cx="9915523" cy="4704050"/>
          </a:xfrm>
        </p:spPr>
        <p:txBody>
          <a:bodyPr>
            <a:normAutofit fontScale="70000" lnSpcReduction="20000"/>
          </a:bodyPr>
          <a:lstStyle/>
          <a:p>
            <a:r>
              <a:rPr lang="en-US" b="1" dirty="0"/>
              <a:t>Semi-structured websites are a rich source of data for KB population</a:t>
            </a:r>
          </a:p>
          <a:p>
            <a:pPr marL="228600" lvl="1" indent="0">
              <a:buNone/>
            </a:pPr>
            <a:endParaRPr lang="en-US" dirty="0"/>
          </a:p>
          <a:p>
            <a:r>
              <a:rPr lang="en-US" dirty="0"/>
              <a:t>Previous extraction methods required learning a new model for each website targeted for extraction</a:t>
            </a:r>
          </a:p>
          <a:p>
            <a:pPr lvl="1"/>
            <a:endParaRPr lang="en-US" dirty="0"/>
          </a:p>
          <a:p>
            <a:r>
              <a:rPr lang="en-US" dirty="0"/>
              <a:t>We introduce a method for learning a single model that can extract from arbitrary semi-structured websites</a:t>
            </a:r>
          </a:p>
          <a:p>
            <a:pPr lvl="1"/>
            <a:r>
              <a:rPr lang="en-US" dirty="0"/>
              <a:t>Build rich representation of textual, visual, layout features of a webpage with GNN</a:t>
            </a:r>
          </a:p>
          <a:p>
            <a:pPr lvl="1"/>
            <a:r>
              <a:rPr lang="en-US" dirty="0"/>
              <a:t>Pre-training task to help generalization</a:t>
            </a:r>
          </a:p>
          <a:p>
            <a:pPr lvl="1"/>
            <a:endParaRPr lang="en-US" dirty="0"/>
          </a:p>
          <a:p>
            <a:r>
              <a:rPr lang="en-US" dirty="0" err="1"/>
              <a:t>OpenIE</a:t>
            </a:r>
            <a:r>
              <a:rPr lang="en-US" dirty="0"/>
              <a:t> extractions from never-before-seen websites in never-before-seen subject domains</a:t>
            </a:r>
          </a:p>
          <a:p>
            <a:pPr lvl="1"/>
            <a:endParaRPr lang="en-US" dirty="0"/>
          </a:p>
          <a:p>
            <a:pPr lvl="1"/>
            <a:endParaRPr lang="en-US" dirty="0"/>
          </a:p>
        </p:txBody>
      </p:sp>
    </p:spTree>
    <p:extLst>
      <p:ext uri="{BB962C8B-B14F-4D97-AF65-F5344CB8AC3E}">
        <p14:creationId xmlns:p14="http://schemas.microsoft.com/office/powerpoint/2010/main" val="1653846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n screenshot from the website IMDb containing information about the film &quot;When Harry Met Sally&quot;, such as the name of the director, writer, and stars. The relation names are vertically aligned and share a common font and size, as do the names of the individuals, each of which is contained within a hyperlink." title="When Harry Met Sally IMDb screenshot">
            <a:extLst>
              <a:ext uri="{FF2B5EF4-FFF2-40B4-BE49-F238E27FC236}">
                <a16:creationId xmlns:a16="http://schemas.microsoft.com/office/drawing/2014/main" id="{EFB83616-1B4D-C241-949C-E587AEAC997B}"/>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a:off x="1397000" y="0"/>
            <a:ext cx="9474200" cy="6860794"/>
          </a:xfrm>
          <a:prstGeom prst="rect">
            <a:avLst/>
          </a:prstGeom>
        </p:spPr>
      </p:pic>
    </p:spTree>
    <p:extLst>
      <p:ext uri="{BB962C8B-B14F-4D97-AF65-F5344CB8AC3E}">
        <p14:creationId xmlns:p14="http://schemas.microsoft.com/office/powerpoint/2010/main" val="3016599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n screenshot from the website IMDb containing information about the film &quot;When Harry Met Sally&quot;, such as the name of the director, writer, and stars. The relation names are vertically aligned and share a common font and size, as do the names of the individuals, each of which is contained within a hyperlink." title="When Harry Met Sally IMDb screenshot">
            <a:extLst>
              <a:ext uri="{FF2B5EF4-FFF2-40B4-BE49-F238E27FC236}">
                <a16:creationId xmlns:a16="http://schemas.microsoft.com/office/drawing/2014/main" id="{EFB83616-1B4D-C241-949C-E587AEAC997B}"/>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a:off x="1397000" y="0"/>
            <a:ext cx="9474200" cy="6860794"/>
          </a:xfrm>
          <a:prstGeom prst="rect">
            <a:avLst/>
          </a:prstGeom>
        </p:spPr>
      </p:pic>
      <p:sp>
        <p:nvSpPr>
          <p:cNvPr id="3" name="Rounded Rectangle 2">
            <a:extLst>
              <a:ext uri="{FF2B5EF4-FFF2-40B4-BE49-F238E27FC236}">
                <a16:creationId xmlns:a16="http://schemas.microsoft.com/office/drawing/2014/main" id="{8C6176DB-3E7C-4947-A6EE-D6796E81E170}"/>
              </a:ext>
            </a:extLst>
          </p:cNvPr>
          <p:cNvSpPr/>
          <p:nvPr/>
        </p:nvSpPr>
        <p:spPr>
          <a:xfrm>
            <a:off x="6286500" y="619463"/>
            <a:ext cx="5736167" cy="58455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Semi-structured:</a:t>
            </a:r>
          </a:p>
          <a:p>
            <a:pPr marL="457200" indent="-457200">
              <a:buFontTx/>
              <a:buChar char="-"/>
            </a:pPr>
            <a:r>
              <a:rPr lang="en-US" sz="3200" dirty="0"/>
              <a:t>Rich layout features</a:t>
            </a:r>
          </a:p>
          <a:p>
            <a:pPr marL="457200" indent="-457200">
              <a:buFontTx/>
              <a:buChar char="-"/>
            </a:pPr>
            <a:endParaRPr lang="en-US" sz="3200" dirty="0"/>
          </a:p>
          <a:p>
            <a:pPr marL="457200" indent="-457200">
              <a:buFontTx/>
              <a:buChar char="-"/>
            </a:pPr>
            <a:r>
              <a:rPr lang="en-US" sz="3200" dirty="0"/>
              <a:t>Each page provides info about an entity</a:t>
            </a:r>
          </a:p>
          <a:p>
            <a:pPr marL="457200" indent="-457200">
              <a:buFontTx/>
              <a:buChar char="-"/>
            </a:pPr>
            <a:endParaRPr lang="en-US" sz="3200" dirty="0"/>
          </a:p>
          <a:p>
            <a:pPr marL="457200" indent="-457200">
              <a:buFontTx/>
              <a:buChar char="-"/>
            </a:pPr>
            <a:r>
              <a:rPr lang="en-US" sz="3200" dirty="0"/>
              <a:t>Data represented as key-value pairs and lists</a:t>
            </a:r>
          </a:p>
          <a:p>
            <a:pPr marL="457200" indent="-457200">
              <a:buFontTx/>
              <a:buChar char="-"/>
            </a:pPr>
            <a:endParaRPr lang="en-US" sz="3200" dirty="0"/>
          </a:p>
          <a:p>
            <a:pPr marL="457200" indent="-457200">
              <a:buFontTx/>
              <a:buChar char="-"/>
            </a:pPr>
            <a:r>
              <a:rPr lang="en-US" sz="3200" dirty="0"/>
              <a:t>Text fields consisting of just entity/attribute name</a:t>
            </a:r>
          </a:p>
        </p:txBody>
      </p:sp>
    </p:spTree>
    <p:extLst>
      <p:ext uri="{BB962C8B-B14F-4D97-AF65-F5344CB8AC3E}">
        <p14:creationId xmlns:p14="http://schemas.microsoft.com/office/powerpoint/2010/main" val="308786656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{0F9A25D6-62FB-3547-9026-2A10824DF915}tf10001120</Template>
  <TotalTime>12822</TotalTime>
  <Words>1478</Words>
  <Application>Microsoft Macintosh PowerPoint</Application>
  <PresentationFormat>Widescreen</PresentationFormat>
  <Paragraphs>346</Paragraphs>
  <Slides>39</Slides>
  <Notes>1</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Gill Sans MT</vt:lpstr>
      <vt:lpstr>Times New Roman</vt:lpstr>
      <vt:lpstr>Parcel</vt:lpstr>
      <vt:lpstr>ZeroShotCeres: Zero-Shot Relation Extraction from Semi-Structured Webpages</vt:lpstr>
      <vt:lpstr>Overview</vt:lpstr>
      <vt:lpstr>PowerPoint Presentation</vt:lpstr>
      <vt:lpstr>PowerPoint Presentation</vt:lpstr>
      <vt:lpstr>PowerPoint Presentation</vt:lpstr>
      <vt:lpstr>Why should we care about semi-structured websites?</vt:lpstr>
      <vt:lpstr>Overview</vt:lpstr>
      <vt:lpstr>PowerPoint Presentation</vt:lpstr>
      <vt:lpstr>PowerPoint Presentation</vt:lpstr>
      <vt:lpstr>PowerPoint Presentation</vt:lpstr>
      <vt:lpstr>PowerPoint Presentation</vt:lpstr>
      <vt:lpstr>PowerPoint Presentation</vt:lpstr>
      <vt:lpstr>Traditional Extraction</vt:lpstr>
      <vt:lpstr>Problem Definition</vt:lpstr>
      <vt:lpstr>Overview</vt:lpstr>
      <vt:lpstr>Prior Work</vt:lpstr>
      <vt:lpstr>Can we learn a single general model to extract from never-before-seen websites?</vt:lpstr>
      <vt:lpstr>Zero-shot Extraction</vt:lpstr>
      <vt:lpstr>Intuition</vt:lpstr>
      <vt:lpstr>Overview</vt:lpstr>
      <vt:lpstr>Page Layout Graph</vt:lpstr>
      <vt:lpstr>Text Field Features</vt:lpstr>
      <vt:lpstr>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Overview</vt:lpstr>
      <vt:lpstr>Training</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OpenCeres: When Open Information Extraction Meets the Semi-Structured Web</dc:title>
  <dc:creator>Microsoft Office User</dc:creator>
  <cp:lastModifiedBy>Microsoft Office User</cp:lastModifiedBy>
  <cp:revision>102</cp:revision>
  <dcterms:created xsi:type="dcterms:W3CDTF">2019-05-27T18:25:11Z</dcterms:created>
  <dcterms:modified xsi:type="dcterms:W3CDTF">2020-06-17T17:29:03Z</dcterms:modified>
</cp:coreProperties>
</file>