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handoutMasterIdLst>
    <p:handoutMasterId r:id="rId21"/>
  </p:handoutMasterIdLst>
  <p:sldIdLst>
    <p:sldId id="259" r:id="rId3"/>
    <p:sldId id="300" r:id="rId4"/>
    <p:sldId id="301" r:id="rId5"/>
    <p:sldId id="302" r:id="rId6"/>
    <p:sldId id="303" r:id="rId7"/>
    <p:sldId id="304" r:id="rId8"/>
    <p:sldId id="307" r:id="rId9"/>
    <p:sldId id="309" r:id="rId10"/>
    <p:sldId id="273" r:id="rId11"/>
    <p:sldId id="291" r:id="rId12"/>
    <p:sldId id="284" r:id="rId13"/>
    <p:sldId id="308" r:id="rId14"/>
    <p:sldId id="310" r:id="rId15"/>
    <p:sldId id="312" r:id="rId16"/>
    <p:sldId id="289" r:id="rId17"/>
    <p:sldId id="311" r:id="rId18"/>
    <p:sldId id="260"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CC0066"/>
    <a:srgbClr val="CCCCFF"/>
    <a:srgbClr val="CC99FF"/>
    <a:srgbClr val="FF6699"/>
    <a:srgbClr val="FF7C8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4712" autoAdjust="0"/>
  </p:normalViewPr>
  <p:slideViewPr>
    <p:cSldViewPr snapToGrid="0">
      <p:cViewPr varScale="1">
        <p:scale>
          <a:sx n="81" d="100"/>
          <a:sy n="81" d="100"/>
        </p:scale>
        <p:origin x="744" y="8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475"/>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45D1872-B991-48D6-8FBB-63A600100D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654BF39-4737-40B3-BABF-4A86394A40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6105B5-83E8-4426-B820-CFE655D02E0A}" type="datetimeFigureOut">
              <a:rPr lang="es-ES" smtClean="0"/>
              <a:t>01/03/2024</a:t>
            </a:fld>
            <a:endParaRPr lang="es-ES"/>
          </a:p>
        </p:txBody>
      </p:sp>
      <p:sp>
        <p:nvSpPr>
          <p:cNvPr id="4" name="Marcador de pie de página 3">
            <a:extLst>
              <a:ext uri="{FF2B5EF4-FFF2-40B4-BE49-F238E27FC236}">
                <a16:creationId xmlns:a16="http://schemas.microsoft.com/office/drawing/2014/main" id="{5EC282EB-B218-4E73-84AC-66B18BF4F4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41A4303C-143C-4368-B5B4-4C6DFA1E3F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D2A051-D1C5-4BBE-A468-1C17B0A74BD5}" type="slidenum">
              <a:rPr lang="es-ES" smtClean="0"/>
              <a:t>‹Nº›</a:t>
            </a:fld>
            <a:endParaRPr lang="es-ES"/>
          </a:p>
        </p:txBody>
      </p:sp>
    </p:spTree>
    <p:extLst>
      <p:ext uri="{BB962C8B-B14F-4D97-AF65-F5344CB8AC3E}">
        <p14:creationId xmlns:p14="http://schemas.microsoft.com/office/powerpoint/2010/main" val="3635311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01393-030A-453D-9A3D-9B3A60BDBC33}" type="datetimeFigureOut">
              <a:rPr lang="es-ES" smtClean="0"/>
              <a:t>01/03/2024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EC8C8-25A5-4102-B781-A19C03810F8F}" type="slidenum">
              <a:rPr lang="es-ES" smtClean="0"/>
              <a:t>‹Nº›</a:t>
            </a:fld>
            <a:endParaRPr lang="es-ES"/>
          </a:p>
        </p:txBody>
      </p:sp>
    </p:spTree>
    <p:extLst>
      <p:ext uri="{BB962C8B-B14F-4D97-AF65-F5344CB8AC3E}">
        <p14:creationId xmlns:p14="http://schemas.microsoft.com/office/powerpoint/2010/main" val="382377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830350-6605-46DE-B1ED-B555CA04D6D7}"/>
              </a:ext>
            </a:extLst>
          </p:cNvPr>
          <p:cNvSpPr>
            <a:spLocks noGrp="1"/>
          </p:cNvSpPr>
          <p:nvPr>
            <p:ph type="dt" sz="half" idx="10"/>
          </p:nvPr>
        </p:nvSpPr>
        <p:spPr/>
        <p:txBody>
          <a:bodyPr/>
          <a:lstStyle/>
          <a:p>
            <a:fld id="{D69653EB-4D2B-4B91-A67E-278FA8EF6349}" type="datetimeFigureOut">
              <a:rPr lang="es-ES" smtClean="0"/>
              <a:t>01/03/2024</a:t>
            </a:fld>
            <a:endParaRPr lang="es-ES" dirty="0"/>
          </a:p>
        </p:txBody>
      </p:sp>
      <p:sp>
        <p:nvSpPr>
          <p:cNvPr id="3" name="Marcador de pie de página 2">
            <a:extLst>
              <a:ext uri="{FF2B5EF4-FFF2-40B4-BE49-F238E27FC236}">
                <a16:creationId xmlns:a16="http://schemas.microsoft.com/office/drawing/2014/main" id="{1E50B965-0F28-49CE-9FBA-0E68A3E2585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6FBC8A5-CC1D-4999-A609-A219CC5B3D49}"/>
              </a:ext>
            </a:extLst>
          </p:cNvPr>
          <p:cNvSpPr>
            <a:spLocks noGrp="1"/>
          </p:cNvSpPr>
          <p:nvPr>
            <p:ph type="sldNum" sz="quarter" idx="12"/>
          </p:nvPr>
        </p:nvSpPr>
        <p:spPr/>
        <p:txBody>
          <a:bodyPr/>
          <a:lstStyle/>
          <a:p>
            <a:fld id="{3D1F2A8A-83CB-4281-830E-9E6F23F0DD5E}" type="slidenum">
              <a:rPr lang="es-ES" smtClean="0"/>
              <a:t>‹Nº›</a:t>
            </a:fld>
            <a:endParaRPr lang="es-ES"/>
          </a:p>
        </p:txBody>
      </p:sp>
    </p:spTree>
    <p:extLst>
      <p:ext uri="{BB962C8B-B14F-4D97-AF65-F5344CB8AC3E}">
        <p14:creationId xmlns:p14="http://schemas.microsoft.com/office/powerpoint/2010/main" val="277426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F7017-8B69-400B-B05D-3CE82D10D8D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B94A2D7-35B4-451B-9454-8255D6153DF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D70B1E3-1753-4384-AC70-3B8A3A0117BA}"/>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5" name="Marcador de pie de página 4">
            <a:extLst>
              <a:ext uri="{FF2B5EF4-FFF2-40B4-BE49-F238E27FC236}">
                <a16:creationId xmlns:a16="http://schemas.microsoft.com/office/drawing/2014/main" id="{F3105A27-33B3-4335-B43A-A4E02FCFE94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C1F9B1-6EF8-4C5F-BB0E-452E28D366D3}"/>
              </a:ext>
            </a:extLst>
          </p:cNvPr>
          <p:cNvSpPr>
            <a:spLocks noGrp="1"/>
          </p:cNvSpPr>
          <p:nvPr>
            <p:ph type="sldNum" sz="quarter" idx="12"/>
          </p:nvPr>
        </p:nvSpPr>
        <p:spPr/>
        <p:txBody>
          <a:bodyPr/>
          <a:lstStyle/>
          <a:p>
            <a:fld id="{3D1F2A8A-83CB-4281-830E-9E6F23F0DD5E}" type="slidenum">
              <a:rPr lang="es-ES" smtClean="0"/>
              <a:t>‹Nº›</a:t>
            </a:fld>
            <a:endParaRPr lang="es-ES"/>
          </a:p>
        </p:txBody>
      </p:sp>
    </p:spTree>
    <p:extLst>
      <p:ext uri="{BB962C8B-B14F-4D97-AF65-F5344CB8AC3E}">
        <p14:creationId xmlns:p14="http://schemas.microsoft.com/office/powerpoint/2010/main" val="191578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C7DF78B-9F5C-45C7-BF6A-B824885738F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AB505A3-E27C-49F3-ADFE-8BD6A2C0EF3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DB1C5E-A36D-49D3-94E4-9E33520A6C5A}"/>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5" name="Marcador de pie de página 4">
            <a:extLst>
              <a:ext uri="{FF2B5EF4-FFF2-40B4-BE49-F238E27FC236}">
                <a16:creationId xmlns:a16="http://schemas.microsoft.com/office/drawing/2014/main" id="{C9F26235-2EF0-4EE5-9C73-CF034F093F4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576274-28D6-46FE-A3EB-5920C7ECE7F7}"/>
              </a:ext>
            </a:extLst>
          </p:cNvPr>
          <p:cNvSpPr>
            <a:spLocks noGrp="1"/>
          </p:cNvSpPr>
          <p:nvPr>
            <p:ph type="sldNum" sz="quarter" idx="12"/>
          </p:nvPr>
        </p:nvSpPr>
        <p:spPr/>
        <p:txBody>
          <a:bodyPr/>
          <a:lstStyle/>
          <a:p>
            <a:fld id="{3D1F2A8A-83CB-4281-830E-9E6F23F0DD5E}" type="slidenum">
              <a:rPr lang="es-ES" smtClean="0"/>
              <a:t>‹Nº›</a:t>
            </a:fld>
            <a:endParaRPr lang="es-ES"/>
          </a:p>
        </p:txBody>
      </p:sp>
    </p:spTree>
    <p:extLst>
      <p:ext uri="{BB962C8B-B14F-4D97-AF65-F5344CB8AC3E}">
        <p14:creationId xmlns:p14="http://schemas.microsoft.com/office/powerpoint/2010/main" val="1721638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22007C4B-1903-F9FC-1750-4839B95C2166}"/>
              </a:ext>
            </a:extLst>
          </p:cNvPr>
          <p:cNvSpPr txBox="1">
            <a:spLocks/>
          </p:cNvSpPr>
          <p:nvPr userDrawn="1"/>
        </p:nvSpPr>
        <p:spPr>
          <a:xfrm>
            <a:off x="0" y="6492875"/>
            <a:ext cx="4367002"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000" dirty="0">
                <a:solidFill>
                  <a:schemeClr val="bg2">
                    <a:lumMod val="50000"/>
                  </a:schemeClr>
                </a:solidFill>
                <a:latin typeface="Arial Narrow" panose="020B0606020202030204" pitchFamily="34" charset="0"/>
              </a:rPr>
              <a:t>  Cierre demanda 2023</a:t>
            </a:r>
          </a:p>
        </p:txBody>
      </p:sp>
    </p:spTree>
    <p:extLst>
      <p:ext uri="{BB962C8B-B14F-4D97-AF65-F5344CB8AC3E}">
        <p14:creationId xmlns:p14="http://schemas.microsoft.com/office/powerpoint/2010/main" val="2497444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D8645-B9ED-4F37-858F-C4777F0D3E2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80FC4FC-FB22-4585-870B-B43E441B6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3D900BF-6DFD-4C0F-8D2C-6635DD35A6DC}"/>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5" name="Marcador de pie de página 4">
            <a:extLst>
              <a:ext uri="{FF2B5EF4-FFF2-40B4-BE49-F238E27FC236}">
                <a16:creationId xmlns:a16="http://schemas.microsoft.com/office/drawing/2014/main" id="{5ACFA511-A397-4CE0-B53B-20A83F36F7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AA848F-C47E-4FA8-86B6-61E00680E1B1}"/>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94900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D32A7-DE2D-4FF9-B735-273E15D3D2A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9345C0D-6A03-4C65-9666-A57E3B63F208}"/>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D001F-0869-4C0B-B553-79F2538455B4}"/>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5" name="Marcador de pie de página 4">
            <a:extLst>
              <a:ext uri="{FF2B5EF4-FFF2-40B4-BE49-F238E27FC236}">
                <a16:creationId xmlns:a16="http://schemas.microsoft.com/office/drawing/2014/main" id="{DFE98BB4-9ECB-45E7-94D9-025630DEACB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248829-C883-4F4C-9C13-41DADBA12030}"/>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542850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2A396-B51D-4EE5-8488-B42C826A10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F60C989-AE2C-4CF9-A7EA-CF73E6B84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4A86BE3-7724-4D65-9B96-EB36DEFF3080}"/>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5" name="Marcador de pie de página 4">
            <a:extLst>
              <a:ext uri="{FF2B5EF4-FFF2-40B4-BE49-F238E27FC236}">
                <a16:creationId xmlns:a16="http://schemas.microsoft.com/office/drawing/2014/main" id="{05EE37D3-B285-4DA3-B352-9D40788F569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87753A-1B52-4BBB-B994-FD281DDB0D7C}"/>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2998081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12B11-6AED-4DE0-8E99-DA41050BA28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F9F119C-CC73-4B1F-9248-339B2BDFC2E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1FD183D-2E7E-44B1-A9EB-E3F3C12951E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45959F-043A-407C-A42D-2BDD41E067A9}"/>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6" name="Marcador de pie de página 5">
            <a:extLst>
              <a:ext uri="{FF2B5EF4-FFF2-40B4-BE49-F238E27FC236}">
                <a16:creationId xmlns:a16="http://schemas.microsoft.com/office/drawing/2014/main" id="{C8062A67-3B69-4028-87CE-39C95D247A6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F123304-C00E-4DFF-B4E3-B7F37C07C7B8}"/>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3331019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F05DE-0981-4191-B273-8593FCC2720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96DC30-514A-441A-9B19-7CD5F0358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C28E15A-D27C-496B-B6F9-9CE344DB590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F51CFE8-9486-43A6-A0FF-BF0BF75ED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4D61E83-8AED-4744-B08A-0928AD57FE7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227645B-74D8-4087-9E59-E86DFC98E2C8}"/>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8" name="Marcador de pie de página 7">
            <a:extLst>
              <a:ext uri="{FF2B5EF4-FFF2-40B4-BE49-F238E27FC236}">
                <a16:creationId xmlns:a16="http://schemas.microsoft.com/office/drawing/2014/main" id="{34312B2B-2CF6-4FB2-83B0-91592FE9C8D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1C2DA03-E51C-4AF2-BC51-ECFF4AF9ED93}"/>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3567943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71BDB-D8BA-485A-B161-762AF4D4C76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99A81FF-8468-4434-B3E3-53F9317996DD}"/>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4" name="Marcador de pie de página 3">
            <a:extLst>
              <a:ext uri="{FF2B5EF4-FFF2-40B4-BE49-F238E27FC236}">
                <a16:creationId xmlns:a16="http://schemas.microsoft.com/office/drawing/2014/main" id="{9CD55EF0-E7A0-4B21-8044-9FC4E852F01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02A3437-956D-4EFD-9202-7828A1AB918D}"/>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3510687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5176F9E-AD81-4C32-99DA-B684A1845884}"/>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3" name="Marcador de pie de página 2">
            <a:extLst>
              <a:ext uri="{FF2B5EF4-FFF2-40B4-BE49-F238E27FC236}">
                <a16:creationId xmlns:a16="http://schemas.microsoft.com/office/drawing/2014/main" id="{A5EB5892-D133-407B-B0C5-C36E4653DA1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3BA795-2F07-465F-8117-D16A9EDC681B}"/>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388007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2084F-9993-44F7-948A-AADDBB41C40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70BD8A8-FB54-4349-A5A3-06F10FFE4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0EF4844-2290-4462-AE82-592D6E45B7E4}"/>
              </a:ext>
            </a:extLst>
          </p:cNvPr>
          <p:cNvSpPr>
            <a:spLocks noGrp="1"/>
          </p:cNvSpPr>
          <p:nvPr>
            <p:ph type="dt" sz="half" idx="10"/>
          </p:nvPr>
        </p:nvSpPr>
        <p:spPr/>
        <p:txBody>
          <a:bodyPr/>
          <a:lstStyle/>
          <a:p>
            <a:fld id="{D69653EB-4D2B-4B91-A67E-278FA8EF6349}" type="datetimeFigureOut">
              <a:rPr lang="es-ES" smtClean="0"/>
              <a:t>01/03/2024</a:t>
            </a:fld>
            <a:endParaRPr lang="es-ES" dirty="0"/>
          </a:p>
        </p:txBody>
      </p:sp>
      <p:sp>
        <p:nvSpPr>
          <p:cNvPr id="5" name="Marcador de pie de página 4">
            <a:extLst>
              <a:ext uri="{FF2B5EF4-FFF2-40B4-BE49-F238E27FC236}">
                <a16:creationId xmlns:a16="http://schemas.microsoft.com/office/drawing/2014/main" id="{A82CECB7-A1E4-49FE-8B5E-1622F28F049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8503454-6FF3-416D-85CA-7478D1C6684A}"/>
              </a:ext>
            </a:extLst>
          </p:cNvPr>
          <p:cNvSpPr>
            <a:spLocks noGrp="1"/>
          </p:cNvSpPr>
          <p:nvPr>
            <p:ph type="sldNum" sz="quarter" idx="12"/>
          </p:nvPr>
        </p:nvSpPr>
        <p:spPr/>
        <p:txBody>
          <a:bodyPr/>
          <a:lstStyle/>
          <a:p>
            <a:fld id="{3D1F2A8A-83CB-4281-830E-9E6F23F0DD5E}" type="slidenum">
              <a:rPr lang="es-ES" smtClean="0"/>
              <a:t>‹Nº›</a:t>
            </a:fld>
            <a:endParaRPr lang="es-ES"/>
          </a:p>
        </p:txBody>
      </p:sp>
      <p:sp>
        <p:nvSpPr>
          <p:cNvPr id="7" name="Marcador de número de diapositiva 1">
            <a:extLst>
              <a:ext uri="{FF2B5EF4-FFF2-40B4-BE49-F238E27FC236}">
                <a16:creationId xmlns:a16="http://schemas.microsoft.com/office/drawing/2014/main" id="{5D4D423A-C01A-44B4-909A-63596371F911}"/>
              </a:ext>
            </a:extLst>
          </p:cNvPr>
          <p:cNvSpPr txBox="1">
            <a:spLocks/>
          </p:cNvSpPr>
          <p:nvPr userDrawn="1"/>
        </p:nvSpPr>
        <p:spPr>
          <a:xfrm>
            <a:off x="0" y="6492875"/>
            <a:ext cx="4367002"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000" dirty="0">
                <a:solidFill>
                  <a:schemeClr val="bg2">
                    <a:lumMod val="50000"/>
                  </a:schemeClr>
                </a:solidFill>
                <a:latin typeface="Arial Narrow" panose="020B0606020202030204" pitchFamily="34" charset="0"/>
              </a:rPr>
              <a:t>Metro de Madrid - DO ACPO SPEO    Cierre demanda 2023</a:t>
            </a:r>
          </a:p>
        </p:txBody>
      </p:sp>
    </p:spTree>
    <p:extLst>
      <p:ext uri="{BB962C8B-B14F-4D97-AF65-F5344CB8AC3E}">
        <p14:creationId xmlns:p14="http://schemas.microsoft.com/office/powerpoint/2010/main" val="1251698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0032F-9EEC-4DB4-B9A4-98625900C0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CC54C9-5414-42CD-B05F-0B70B2221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2E46D52-1960-40AF-85BA-01B55C3DF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48D10F8-1613-4EC5-82AA-2C58653C6919}"/>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6" name="Marcador de pie de página 5">
            <a:extLst>
              <a:ext uri="{FF2B5EF4-FFF2-40B4-BE49-F238E27FC236}">
                <a16:creationId xmlns:a16="http://schemas.microsoft.com/office/drawing/2014/main" id="{A7153163-9CF3-459B-A376-6912ABEABB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E19623F-23DF-47BF-B1C7-AC697D8FAF78}"/>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2476543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6988E-04BA-4CB8-9C19-5FFD60C528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6031887-9F8F-490A-BCF1-DBA853202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6C08B12-FE38-4C0C-B60E-C9DE21EBF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B07A615-9747-4CEB-AFF7-254EBF831EB0}"/>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6" name="Marcador de pie de página 5">
            <a:extLst>
              <a:ext uri="{FF2B5EF4-FFF2-40B4-BE49-F238E27FC236}">
                <a16:creationId xmlns:a16="http://schemas.microsoft.com/office/drawing/2014/main" id="{E2D16B9A-E98D-4A3D-96B5-F505029787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A6A23B0-A24F-4B71-8057-637542BD7057}"/>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1653560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1CC3F-D54F-45F4-A64A-3FF9D04EC52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FBAA29B-46B6-4786-8096-8ED1DEAE299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D1983B-EDA2-4FE6-98E6-24F679249ED5}"/>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5" name="Marcador de pie de página 4">
            <a:extLst>
              <a:ext uri="{FF2B5EF4-FFF2-40B4-BE49-F238E27FC236}">
                <a16:creationId xmlns:a16="http://schemas.microsoft.com/office/drawing/2014/main" id="{6215DCD9-F6EA-429C-86B2-E827809568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0DC62ED-C7DB-4D16-90BA-C044B709B3A1}"/>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4235129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E246A9-6FFC-4881-8425-8F44CD0FE82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2503C43-99F5-448D-A808-97C8116DDDBF}"/>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F8C5705-554B-49F4-BB5D-629DC3283121}"/>
              </a:ext>
            </a:extLst>
          </p:cNvPr>
          <p:cNvSpPr>
            <a:spLocks noGrp="1"/>
          </p:cNvSpPr>
          <p:nvPr>
            <p:ph type="dt" sz="half" idx="10"/>
          </p:nvPr>
        </p:nvSpPr>
        <p:spPr/>
        <p:txBody>
          <a:bodyPr/>
          <a:lstStyle/>
          <a:p>
            <a:fld id="{2B9CA6CC-3F0E-4201-8923-416C2198CDC0}" type="datetimeFigureOut">
              <a:rPr lang="es-ES" smtClean="0"/>
              <a:t>01/03/2024</a:t>
            </a:fld>
            <a:endParaRPr lang="es-ES"/>
          </a:p>
        </p:txBody>
      </p:sp>
      <p:sp>
        <p:nvSpPr>
          <p:cNvPr id="5" name="Marcador de pie de página 4">
            <a:extLst>
              <a:ext uri="{FF2B5EF4-FFF2-40B4-BE49-F238E27FC236}">
                <a16:creationId xmlns:a16="http://schemas.microsoft.com/office/drawing/2014/main" id="{C8D2D1FB-2073-47DB-846E-C530CEEA10D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C20AF44-669E-4E11-B9BA-88036994F8C4}"/>
              </a:ext>
            </a:extLst>
          </p:cNvPr>
          <p:cNvSpPr>
            <a:spLocks noGrp="1"/>
          </p:cNvSpPr>
          <p:nvPr>
            <p:ph type="sldNum" sz="quarter" idx="12"/>
          </p:nvPr>
        </p:nvSpPr>
        <p:spPr/>
        <p:txBody>
          <a:bodyPr/>
          <a:lstStyle/>
          <a:p>
            <a:fld id="{B9428E22-BAA6-4784-9872-87BB2B56D057}" type="slidenum">
              <a:rPr lang="es-ES" smtClean="0"/>
              <a:t>‹Nº›</a:t>
            </a:fld>
            <a:endParaRPr lang="es-ES"/>
          </a:p>
        </p:txBody>
      </p:sp>
    </p:spTree>
    <p:extLst>
      <p:ext uri="{BB962C8B-B14F-4D97-AF65-F5344CB8AC3E}">
        <p14:creationId xmlns:p14="http://schemas.microsoft.com/office/powerpoint/2010/main" val="150616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D50D5-F8F0-489D-9B48-8C53D2D72D9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C33F992-81C0-4F2C-A436-7EA0671371C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A281054-E2C6-48D2-8CD2-9DC1ADA48902}"/>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5" name="Marcador de pie de página 4">
            <a:extLst>
              <a:ext uri="{FF2B5EF4-FFF2-40B4-BE49-F238E27FC236}">
                <a16:creationId xmlns:a16="http://schemas.microsoft.com/office/drawing/2014/main" id="{11120710-8E11-4FD8-AD00-3476CE6DF04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5887A1C-E679-49FC-BE5B-E2C4E5F50918}"/>
              </a:ext>
            </a:extLst>
          </p:cNvPr>
          <p:cNvSpPr>
            <a:spLocks noGrp="1"/>
          </p:cNvSpPr>
          <p:nvPr>
            <p:ph type="sldNum" sz="quarter" idx="12"/>
          </p:nvPr>
        </p:nvSpPr>
        <p:spPr/>
        <p:txBody>
          <a:bodyPr/>
          <a:lstStyle/>
          <a:p>
            <a:fld id="{3D1F2A8A-83CB-4281-830E-9E6F23F0DD5E}" type="slidenum">
              <a:rPr lang="es-ES" smtClean="0"/>
              <a:t>‹Nº›</a:t>
            </a:fld>
            <a:endParaRPr lang="es-ES"/>
          </a:p>
        </p:txBody>
      </p:sp>
      <p:sp>
        <p:nvSpPr>
          <p:cNvPr id="7" name="Marcador de número de diapositiva 1">
            <a:extLst>
              <a:ext uri="{FF2B5EF4-FFF2-40B4-BE49-F238E27FC236}">
                <a16:creationId xmlns:a16="http://schemas.microsoft.com/office/drawing/2014/main" id="{25CDF654-E1F8-44DB-B248-B3CDCD3453FF}"/>
              </a:ext>
            </a:extLst>
          </p:cNvPr>
          <p:cNvSpPr txBox="1">
            <a:spLocks/>
          </p:cNvSpPr>
          <p:nvPr userDrawn="1"/>
        </p:nvSpPr>
        <p:spPr>
          <a:xfrm>
            <a:off x="0" y="6492875"/>
            <a:ext cx="4367002"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000" dirty="0">
                <a:solidFill>
                  <a:schemeClr val="bg2">
                    <a:lumMod val="50000"/>
                  </a:schemeClr>
                </a:solidFill>
                <a:latin typeface="Arial Narrow" panose="020B0606020202030204" pitchFamily="34" charset="0"/>
              </a:rPr>
              <a:t>Metro de Madrid - DO ACPO SPEO    Cierre demanda 2023</a:t>
            </a:r>
          </a:p>
        </p:txBody>
      </p:sp>
    </p:spTree>
    <p:extLst>
      <p:ext uri="{BB962C8B-B14F-4D97-AF65-F5344CB8AC3E}">
        <p14:creationId xmlns:p14="http://schemas.microsoft.com/office/powerpoint/2010/main" val="406839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34FA9-A440-4FDE-B471-9F8027C470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4D5805-AD79-4DDA-BA97-9C6FFBBCEA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E7DA1A6-8012-429A-91A7-F8C96BC4BB2E}"/>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5" name="Marcador de pie de página 4">
            <a:extLst>
              <a:ext uri="{FF2B5EF4-FFF2-40B4-BE49-F238E27FC236}">
                <a16:creationId xmlns:a16="http://schemas.microsoft.com/office/drawing/2014/main" id="{4993FF73-5D84-4D1B-A28B-798B980B38C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3396F3-2DDC-4B15-B96F-25A4A9A1F93C}"/>
              </a:ext>
            </a:extLst>
          </p:cNvPr>
          <p:cNvSpPr>
            <a:spLocks noGrp="1"/>
          </p:cNvSpPr>
          <p:nvPr>
            <p:ph type="sldNum" sz="quarter" idx="12"/>
          </p:nvPr>
        </p:nvSpPr>
        <p:spPr/>
        <p:txBody>
          <a:bodyPr/>
          <a:lstStyle/>
          <a:p>
            <a:fld id="{3D1F2A8A-83CB-4281-830E-9E6F23F0DD5E}" type="slidenum">
              <a:rPr lang="es-ES" smtClean="0"/>
              <a:t>‹Nº›</a:t>
            </a:fld>
            <a:endParaRPr lang="es-ES"/>
          </a:p>
        </p:txBody>
      </p:sp>
      <p:sp>
        <p:nvSpPr>
          <p:cNvPr id="7" name="Marcador de número de diapositiva 1">
            <a:extLst>
              <a:ext uri="{FF2B5EF4-FFF2-40B4-BE49-F238E27FC236}">
                <a16:creationId xmlns:a16="http://schemas.microsoft.com/office/drawing/2014/main" id="{3DBE913E-D9D9-4955-A230-2C03471CD19E}"/>
              </a:ext>
            </a:extLst>
          </p:cNvPr>
          <p:cNvSpPr txBox="1">
            <a:spLocks/>
          </p:cNvSpPr>
          <p:nvPr userDrawn="1"/>
        </p:nvSpPr>
        <p:spPr>
          <a:xfrm>
            <a:off x="0" y="6492875"/>
            <a:ext cx="4367002"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000" dirty="0">
                <a:solidFill>
                  <a:schemeClr val="bg2">
                    <a:lumMod val="50000"/>
                  </a:schemeClr>
                </a:solidFill>
                <a:latin typeface="Arial Narrow" panose="020B0606020202030204" pitchFamily="34" charset="0"/>
              </a:rPr>
              <a:t>Metro de Madrid - DO ACPO SPEO    Cierre demanda 2022</a:t>
            </a:r>
          </a:p>
        </p:txBody>
      </p:sp>
    </p:spTree>
    <p:extLst>
      <p:ext uri="{BB962C8B-B14F-4D97-AF65-F5344CB8AC3E}">
        <p14:creationId xmlns:p14="http://schemas.microsoft.com/office/powerpoint/2010/main" val="128307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B8DB-AAD3-4E44-8C70-7E0B253ED96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E559D71-EE55-4FA5-9601-165AF83E812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14F0126-2A82-4F87-8B11-5B683E17226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964F560-DF6D-4AE7-88D7-8D6B65632530}"/>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6" name="Marcador de pie de página 5">
            <a:extLst>
              <a:ext uri="{FF2B5EF4-FFF2-40B4-BE49-F238E27FC236}">
                <a16:creationId xmlns:a16="http://schemas.microsoft.com/office/drawing/2014/main" id="{63F69221-DBD6-4B0F-B9E8-4883FB85E67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60E9D60-1230-4270-8157-DB28CE875568}"/>
              </a:ext>
            </a:extLst>
          </p:cNvPr>
          <p:cNvSpPr>
            <a:spLocks noGrp="1"/>
          </p:cNvSpPr>
          <p:nvPr>
            <p:ph type="sldNum" sz="quarter" idx="12"/>
          </p:nvPr>
        </p:nvSpPr>
        <p:spPr/>
        <p:txBody>
          <a:bodyPr/>
          <a:lstStyle/>
          <a:p>
            <a:fld id="{3D1F2A8A-83CB-4281-830E-9E6F23F0DD5E}" type="slidenum">
              <a:rPr lang="es-ES" smtClean="0"/>
              <a:t>‹Nº›</a:t>
            </a:fld>
            <a:endParaRPr lang="es-ES"/>
          </a:p>
        </p:txBody>
      </p:sp>
      <p:sp>
        <p:nvSpPr>
          <p:cNvPr id="8" name="Marcador de número de diapositiva 1">
            <a:extLst>
              <a:ext uri="{FF2B5EF4-FFF2-40B4-BE49-F238E27FC236}">
                <a16:creationId xmlns:a16="http://schemas.microsoft.com/office/drawing/2014/main" id="{260E5B13-C188-437B-8BE2-79F7AAC15B8F}"/>
              </a:ext>
            </a:extLst>
          </p:cNvPr>
          <p:cNvSpPr txBox="1">
            <a:spLocks/>
          </p:cNvSpPr>
          <p:nvPr userDrawn="1"/>
        </p:nvSpPr>
        <p:spPr>
          <a:xfrm>
            <a:off x="0" y="6492875"/>
            <a:ext cx="4367002"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000" dirty="0">
                <a:solidFill>
                  <a:schemeClr val="bg2">
                    <a:lumMod val="50000"/>
                  </a:schemeClr>
                </a:solidFill>
                <a:latin typeface="Arial Narrow" panose="020B0606020202030204" pitchFamily="34" charset="0"/>
              </a:rPr>
              <a:t>Metro de Madrid - DO ACPO SPEO    Cierre demanda 2021</a:t>
            </a:r>
          </a:p>
        </p:txBody>
      </p:sp>
    </p:spTree>
    <p:extLst>
      <p:ext uri="{BB962C8B-B14F-4D97-AF65-F5344CB8AC3E}">
        <p14:creationId xmlns:p14="http://schemas.microsoft.com/office/powerpoint/2010/main" val="313069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999BB-13C9-4AD9-822D-3D34DC06D9E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D04CCE-52B4-48F0-BF08-CBF23A443D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7B2405A9-439C-4AEE-BE56-FEE0A06B7B1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399B88E-9716-447C-8F84-EB7C36092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41D2946-DEB8-43CE-91B3-6DF4838D130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3F44106-558F-4A36-8594-778A3D453576}"/>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8" name="Marcador de pie de página 7">
            <a:extLst>
              <a:ext uri="{FF2B5EF4-FFF2-40B4-BE49-F238E27FC236}">
                <a16:creationId xmlns:a16="http://schemas.microsoft.com/office/drawing/2014/main" id="{26B08155-BB6C-405E-9F6A-E19335AD837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2D09BB8-B7E1-42BE-82C6-B944EB925BDB}"/>
              </a:ext>
            </a:extLst>
          </p:cNvPr>
          <p:cNvSpPr>
            <a:spLocks noGrp="1"/>
          </p:cNvSpPr>
          <p:nvPr>
            <p:ph type="sldNum" sz="quarter" idx="12"/>
          </p:nvPr>
        </p:nvSpPr>
        <p:spPr/>
        <p:txBody>
          <a:bodyPr/>
          <a:lstStyle/>
          <a:p>
            <a:fld id="{3D1F2A8A-83CB-4281-830E-9E6F23F0DD5E}" type="slidenum">
              <a:rPr lang="es-ES" smtClean="0"/>
              <a:t>‹Nº›</a:t>
            </a:fld>
            <a:endParaRPr lang="es-ES"/>
          </a:p>
        </p:txBody>
      </p:sp>
      <p:sp>
        <p:nvSpPr>
          <p:cNvPr id="10" name="Marcador de número de diapositiva 1">
            <a:extLst>
              <a:ext uri="{FF2B5EF4-FFF2-40B4-BE49-F238E27FC236}">
                <a16:creationId xmlns:a16="http://schemas.microsoft.com/office/drawing/2014/main" id="{03A1E325-F33E-4B59-A75F-A86CC77B2143}"/>
              </a:ext>
            </a:extLst>
          </p:cNvPr>
          <p:cNvSpPr txBox="1">
            <a:spLocks/>
          </p:cNvSpPr>
          <p:nvPr userDrawn="1"/>
        </p:nvSpPr>
        <p:spPr>
          <a:xfrm>
            <a:off x="0" y="6492875"/>
            <a:ext cx="4367002"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000" dirty="0">
                <a:solidFill>
                  <a:schemeClr val="bg2">
                    <a:lumMod val="50000"/>
                  </a:schemeClr>
                </a:solidFill>
                <a:latin typeface="Arial Narrow" panose="020B0606020202030204" pitchFamily="34" charset="0"/>
              </a:rPr>
              <a:t>Metro de Madrid - DO ACPO SPEO    Cierre demanda 2021</a:t>
            </a:r>
          </a:p>
        </p:txBody>
      </p:sp>
    </p:spTree>
    <p:extLst>
      <p:ext uri="{BB962C8B-B14F-4D97-AF65-F5344CB8AC3E}">
        <p14:creationId xmlns:p14="http://schemas.microsoft.com/office/powerpoint/2010/main" val="6066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18A48-D58C-4949-AA8A-1FD22AF151E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0C54707-DED6-4D1C-97F4-D2B8C251C6FD}"/>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4" name="Marcador de pie de página 3">
            <a:extLst>
              <a:ext uri="{FF2B5EF4-FFF2-40B4-BE49-F238E27FC236}">
                <a16:creationId xmlns:a16="http://schemas.microsoft.com/office/drawing/2014/main" id="{C8E8C6D9-FDE8-407F-9D65-6F20AEA24FE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4551AB3-B393-4BBA-91D4-5D5AA38414CE}"/>
              </a:ext>
            </a:extLst>
          </p:cNvPr>
          <p:cNvSpPr>
            <a:spLocks noGrp="1"/>
          </p:cNvSpPr>
          <p:nvPr>
            <p:ph type="sldNum" sz="quarter" idx="12"/>
          </p:nvPr>
        </p:nvSpPr>
        <p:spPr/>
        <p:txBody>
          <a:bodyPr/>
          <a:lstStyle/>
          <a:p>
            <a:fld id="{3D1F2A8A-83CB-4281-830E-9E6F23F0DD5E}" type="slidenum">
              <a:rPr lang="es-ES" smtClean="0"/>
              <a:t>‹Nº›</a:t>
            </a:fld>
            <a:endParaRPr lang="es-ES"/>
          </a:p>
        </p:txBody>
      </p:sp>
      <p:sp>
        <p:nvSpPr>
          <p:cNvPr id="6" name="Marcador de número de diapositiva 1">
            <a:extLst>
              <a:ext uri="{FF2B5EF4-FFF2-40B4-BE49-F238E27FC236}">
                <a16:creationId xmlns:a16="http://schemas.microsoft.com/office/drawing/2014/main" id="{5B3E8F8E-BAEF-407C-884D-4BB0C4DEBE9C}"/>
              </a:ext>
            </a:extLst>
          </p:cNvPr>
          <p:cNvSpPr txBox="1">
            <a:spLocks/>
          </p:cNvSpPr>
          <p:nvPr userDrawn="1"/>
        </p:nvSpPr>
        <p:spPr>
          <a:xfrm>
            <a:off x="0" y="6492875"/>
            <a:ext cx="4367002"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000" dirty="0">
                <a:solidFill>
                  <a:schemeClr val="bg2">
                    <a:lumMod val="50000"/>
                  </a:schemeClr>
                </a:solidFill>
                <a:latin typeface="Arial Narrow" panose="020B0606020202030204" pitchFamily="34" charset="0"/>
              </a:rPr>
              <a:t>Metro de Madrid - DO ACPO SPEO    Cierre demanda 2021</a:t>
            </a:r>
          </a:p>
        </p:txBody>
      </p:sp>
    </p:spTree>
    <p:extLst>
      <p:ext uri="{BB962C8B-B14F-4D97-AF65-F5344CB8AC3E}">
        <p14:creationId xmlns:p14="http://schemas.microsoft.com/office/powerpoint/2010/main" val="165930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5424D-F3A9-4F15-AACC-E9DB0318216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5091E5F-3094-42DC-B80B-07A887C2D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6A0F57D-CA0D-4E77-B49D-5F1CD4D7E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3292B40-C4C7-4EF1-9EAA-C16BE91BAFC0}"/>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6" name="Marcador de pie de página 5">
            <a:extLst>
              <a:ext uri="{FF2B5EF4-FFF2-40B4-BE49-F238E27FC236}">
                <a16:creationId xmlns:a16="http://schemas.microsoft.com/office/drawing/2014/main" id="{C50CB380-BCDE-40F5-AEDE-17A5B271092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B95290E-B900-48A0-BC91-AF513E095E79}"/>
              </a:ext>
            </a:extLst>
          </p:cNvPr>
          <p:cNvSpPr>
            <a:spLocks noGrp="1"/>
          </p:cNvSpPr>
          <p:nvPr>
            <p:ph type="sldNum" sz="quarter" idx="12"/>
          </p:nvPr>
        </p:nvSpPr>
        <p:spPr/>
        <p:txBody>
          <a:bodyPr/>
          <a:lstStyle/>
          <a:p>
            <a:fld id="{3D1F2A8A-83CB-4281-830E-9E6F23F0DD5E}" type="slidenum">
              <a:rPr lang="es-ES" smtClean="0"/>
              <a:t>‹Nº›</a:t>
            </a:fld>
            <a:endParaRPr lang="es-ES"/>
          </a:p>
        </p:txBody>
      </p:sp>
      <p:sp>
        <p:nvSpPr>
          <p:cNvPr id="8" name="Marcador de número de diapositiva 1">
            <a:extLst>
              <a:ext uri="{FF2B5EF4-FFF2-40B4-BE49-F238E27FC236}">
                <a16:creationId xmlns:a16="http://schemas.microsoft.com/office/drawing/2014/main" id="{43C48B63-D937-44B9-8E43-B29C8B49FD2C}"/>
              </a:ext>
            </a:extLst>
          </p:cNvPr>
          <p:cNvSpPr txBox="1">
            <a:spLocks/>
          </p:cNvSpPr>
          <p:nvPr userDrawn="1"/>
        </p:nvSpPr>
        <p:spPr>
          <a:xfrm>
            <a:off x="0" y="6492875"/>
            <a:ext cx="4367002"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1000" dirty="0">
                <a:solidFill>
                  <a:schemeClr val="bg2">
                    <a:lumMod val="50000"/>
                  </a:schemeClr>
                </a:solidFill>
                <a:latin typeface="Arial Narrow" panose="020B0606020202030204" pitchFamily="34" charset="0"/>
              </a:rPr>
              <a:t>Metro de Madrid - DO ACPO SPEO    Cierre demanda 2021</a:t>
            </a:r>
          </a:p>
        </p:txBody>
      </p:sp>
    </p:spTree>
    <p:extLst>
      <p:ext uri="{BB962C8B-B14F-4D97-AF65-F5344CB8AC3E}">
        <p14:creationId xmlns:p14="http://schemas.microsoft.com/office/powerpoint/2010/main" val="1447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90800-A9D9-47AC-89A4-827B24CE4A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76C29E0-F896-4377-B5F6-9E71FED17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794CB14-8356-4A03-968D-C8CF2597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B898958-0695-4A03-9C06-E964A5495306}"/>
              </a:ext>
            </a:extLst>
          </p:cNvPr>
          <p:cNvSpPr>
            <a:spLocks noGrp="1"/>
          </p:cNvSpPr>
          <p:nvPr>
            <p:ph type="dt" sz="half" idx="10"/>
          </p:nvPr>
        </p:nvSpPr>
        <p:spPr/>
        <p:txBody>
          <a:bodyPr/>
          <a:lstStyle/>
          <a:p>
            <a:fld id="{D69653EB-4D2B-4B91-A67E-278FA8EF6349}" type="datetimeFigureOut">
              <a:rPr lang="es-ES" smtClean="0"/>
              <a:t>01/03/2024</a:t>
            </a:fld>
            <a:endParaRPr lang="es-ES"/>
          </a:p>
        </p:txBody>
      </p:sp>
      <p:sp>
        <p:nvSpPr>
          <p:cNvPr id="6" name="Marcador de pie de página 5">
            <a:extLst>
              <a:ext uri="{FF2B5EF4-FFF2-40B4-BE49-F238E27FC236}">
                <a16:creationId xmlns:a16="http://schemas.microsoft.com/office/drawing/2014/main" id="{AA3BA9FD-82B3-4448-9CAA-D13E6B12C2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CF4F2C4-9EAC-494B-B4F3-123B13002F3D}"/>
              </a:ext>
            </a:extLst>
          </p:cNvPr>
          <p:cNvSpPr>
            <a:spLocks noGrp="1"/>
          </p:cNvSpPr>
          <p:nvPr>
            <p:ph type="sldNum" sz="quarter" idx="12"/>
          </p:nvPr>
        </p:nvSpPr>
        <p:spPr/>
        <p:txBody>
          <a:bodyPr/>
          <a:lstStyle/>
          <a:p>
            <a:fld id="{3D1F2A8A-83CB-4281-830E-9E6F23F0DD5E}" type="slidenum">
              <a:rPr lang="es-ES" smtClean="0"/>
              <a:t>‹Nº›</a:t>
            </a:fld>
            <a:endParaRPr lang="es-ES"/>
          </a:p>
        </p:txBody>
      </p:sp>
    </p:spTree>
    <p:extLst>
      <p:ext uri="{BB962C8B-B14F-4D97-AF65-F5344CB8AC3E}">
        <p14:creationId xmlns:p14="http://schemas.microsoft.com/office/powerpoint/2010/main" val="299800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474DBCE-562C-447E-BA6B-C7BCDA6C0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E4F88DB-7336-481C-868F-DB375EA523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1732310-B8D8-4A8A-A651-0BFD40814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653EB-4D2B-4B91-A67E-278FA8EF6349}" type="datetimeFigureOut">
              <a:rPr lang="es-ES" smtClean="0"/>
              <a:t>01/03/2024</a:t>
            </a:fld>
            <a:endParaRPr lang="es-ES"/>
          </a:p>
        </p:txBody>
      </p:sp>
      <p:sp>
        <p:nvSpPr>
          <p:cNvPr id="5" name="Marcador de pie de página 4">
            <a:extLst>
              <a:ext uri="{FF2B5EF4-FFF2-40B4-BE49-F238E27FC236}">
                <a16:creationId xmlns:a16="http://schemas.microsoft.com/office/drawing/2014/main" id="{CF3E48BE-5ED8-445B-B9D7-D11A8EB13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84ACD698-CA74-4E4F-BF64-5A78B8989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F2A8A-83CB-4281-830E-9E6F23F0DD5E}" type="slidenum">
              <a:rPr lang="es-ES" smtClean="0"/>
              <a:t>‹Nº›</a:t>
            </a:fld>
            <a:endParaRPr lang="es-ES"/>
          </a:p>
        </p:txBody>
      </p:sp>
    </p:spTree>
    <p:extLst>
      <p:ext uri="{BB962C8B-B14F-4D97-AF65-F5344CB8AC3E}">
        <p14:creationId xmlns:p14="http://schemas.microsoft.com/office/powerpoint/2010/main" val="1006270647"/>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6F8AB1D-3734-4099-9575-45BEA32E1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1B09B65-48CB-42FA-9C69-C165B673D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4E9228-C7E6-4AB9-88A8-8C60B7688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CA6CC-3F0E-4201-8923-416C2198CDC0}" type="datetimeFigureOut">
              <a:rPr lang="es-ES" smtClean="0"/>
              <a:t>01/03/2024</a:t>
            </a:fld>
            <a:endParaRPr lang="es-ES"/>
          </a:p>
        </p:txBody>
      </p:sp>
      <p:sp>
        <p:nvSpPr>
          <p:cNvPr id="5" name="Marcador de pie de página 4">
            <a:extLst>
              <a:ext uri="{FF2B5EF4-FFF2-40B4-BE49-F238E27FC236}">
                <a16:creationId xmlns:a16="http://schemas.microsoft.com/office/drawing/2014/main" id="{087E49F3-957C-445B-9EE1-193DBE07DE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94544CE-1860-4A58-9AB5-E7E124A44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28E22-BAA6-4784-9872-87BB2B56D057}" type="slidenum">
              <a:rPr lang="es-ES" smtClean="0"/>
              <a:t>‹Nº›</a:t>
            </a:fld>
            <a:endParaRPr lang="es-ES"/>
          </a:p>
        </p:txBody>
      </p:sp>
    </p:spTree>
    <p:extLst>
      <p:ext uri="{BB962C8B-B14F-4D97-AF65-F5344CB8AC3E}">
        <p14:creationId xmlns:p14="http://schemas.microsoft.com/office/powerpoint/2010/main" val="286644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C183D7F6-B498-43B3-948B-1728B52AA6E4}">
                <adec:decorative xmlns:adec="http://schemas.microsoft.com/office/drawing/2017/decorative" val="1"/>
              </a:ext>
            </a:extLst>
          </p:cNvPr>
          <p:cNvSpPr txBox="1"/>
          <p:nvPr/>
        </p:nvSpPr>
        <p:spPr>
          <a:xfrm>
            <a:off x="819616" y="1653485"/>
            <a:ext cx="10552767" cy="1107996"/>
          </a:xfrm>
          <a:prstGeom prst="rect">
            <a:avLst/>
          </a:prstGeom>
          <a:noFill/>
        </p:spPr>
        <p:txBody>
          <a:bodyPr wrap="square" rtlCol="0">
            <a:spAutoFit/>
          </a:bodyPr>
          <a:lstStyle/>
          <a:p>
            <a:pPr algn="ctr"/>
            <a:r>
              <a:rPr lang="es-ES" sz="6600" b="1" dirty="0">
                <a:solidFill>
                  <a:schemeClr val="accent1">
                    <a:lumMod val="75000"/>
                  </a:schemeClr>
                </a:solidFill>
                <a:latin typeface="Arial" panose="020B0604020202020204" pitchFamily="34" charset="0"/>
                <a:ea typeface="Microsoft JhengHei Light" panose="020B0304030504040204" pitchFamily="34" charset="-120"/>
                <a:cs typeface="Arial" panose="020B0604020202020204" pitchFamily="34" charset="0"/>
              </a:rPr>
              <a:t>Evolución de la demanda</a:t>
            </a:r>
          </a:p>
        </p:txBody>
      </p:sp>
      <p:sp>
        <p:nvSpPr>
          <p:cNvPr id="4" name="CuadroTexto 3">
            <a:extLst>
              <a:ext uri="{C183D7F6-B498-43B3-948B-1728B52AA6E4}">
                <adec:decorative xmlns:adec="http://schemas.microsoft.com/office/drawing/2017/decorative" val="1"/>
              </a:ext>
            </a:extLst>
          </p:cNvPr>
          <p:cNvSpPr txBox="1">
            <a:spLocks/>
          </p:cNvSpPr>
          <p:nvPr/>
        </p:nvSpPr>
        <p:spPr>
          <a:xfrm>
            <a:off x="3758766" y="2896191"/>
            <a:ext cx="562205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2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icrosoft JhengHei Light" panose="020B0304030504040204" pitchFamily="34" charset="-120"/>
                <a:cs typeface="Arial" panose="020B0604020202020204" pitchFamily="34" charset="0"/>
              </a:rPr>
              <a:t>Informe 2023</a:t>
            </a:r>
          </a:p>
        </p:txBody>
      </p:sp>
      <p:pic>
        <p:nvPicPr>
          <p:cNvPr id="2" name="Picture 3">
            <a:extLst>
              <a:ext uri="{FF2B5EF4-FFF2-40B4-BE49-F238E27FC236}">
                <a16:creationId xmlns:a16="http://schemas.microsoft.com/office/drawing/2014/main" id="{AA88EBC0-7246-A46D-A9A2-AAF2651820E5}"/>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999" y="4860828"/>
            <a:ext cx="1922034" cy="1111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9D6CE6A-8BBA-6CB9-94CD-C73B2339B5BE}"/>
              </a:ext>
              <a:ext uri="{C183D7F6-B498-43B3-948B-1728B52AA6E4}">
                <adec:decorative xmlns:adec="http://schemas.microsoft.com/office/drawing/2017/decorative" val="1"/>
              </a:ext>
            </a:extLst>
          </p:cNvPr>
          <p:cNvSpPr/>
          <p:nvPr/>
        </p:nvSpPr>
        <p:spPr>
          <a:xfrm>
            <a:off x="131619" y="5957830"/>
            <a:ext cx="4850340" cy="692497"/>
          </a:xfrm>
          <a:prstGeom prst="rect">
            <a:avLst/>
          </a:prstGeom>
        </p:spPr>
        <p:txBody>
          <a:bodyPr wrap="square">
            <a:spAutoFit/>
          </a:bodyPr>
          <a:lstStyle/>
          <a:p>
            <a:pPr indent="228600"/>
            <a:r>
              <a:rPr lang="es-ES_tradnl" sz="140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DIVISIÓN DE OPERACIÓN</a:t>
            </a:r>
            <a:endParaRPr lang="es-ES" sz="1400" dirty="0">
              <a:solidFill>
                <a:srgbClr val="002060"/>
              </a:solidFill>
              <a:latin typeface="Arial" panose="020B0604020202020204" pitchFamily="34" charset="0"/>
              <a:ea typeface="Times New Roman" panose="02020603050405020304" pitchFamily="18" charset="0"/>
              <a:cs typeface="Times New Roman" panose="02020603050405020304" pitchFamily="18" charset="0"/>
            </a:endParaRPr>
          </a:p>
          <a:p>
            <a:pPr marL="174625" algn="just"/>
            <a:r>
              <a:rPr lang="es-ES_tradnl" sz="1400"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s-ES_tradnl" sz="12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Área de Control y Planificación de Operación</a:t>
            </a:r>
            <a:endParaRPr lang="es-ES" sz="1200" dirty="0">
              <a:solidFill>
                <a:srgbClr val="002060"/>
              </a:solidFill>
              <a:latin typeface="Arial" panose="020B0604020202020204" pitchFamily="34" charset="0"/>
              <a:ea typeface="Times New Roman" panose="02020603050405020304" pitchFamily="18" charset="0"/>
              <a:cs typeface="Times New Roman" panose="02020603050405020304" pitchFamily="18" charset="0"/>
            </a:endParaRPr>
          </a:p>
          <a:p>
            <a:pPr marL="174625" algn="just"/>
            <a:r>
              <a:rPr lang="es-ES_tradnl" sz="11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t>
            </a:r>
            <a:r>
              <a:rPr lang="es-ES_tradnl" sz="9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Servicio de Planificación y Estudios de Operación</a:t>
            </a:r>
            <a:endParaRPr lang="es-ES" sz="900" dirty="0">
              <a:solidFill>
                <a:srgbClr val="002060"/>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Rectángulo 4">
            <a:extLst>
              <a:ext uri="{FF2B5EF4-FFF2-40B4-BE49-F238E27FC236}">
                <a16:creationId xmlns:a16="http://schemas.microsoft.com/office/drawing/2014/main" id="{1EA833EE-2120-7457-B9FD-B885C8952F88}"/>
              </a:ext>
              <a:ext uri="{C183D7F6-B498-43B3-948B-1728B52AA6E4}">
                <adec:decorative xmlns:adec="http://schemas.microsoft.com/office/drawing/2017/decorative" val="1"/>
              </a:ext>
            </a:extLst>
          </p:cNvPr>
          <p:cNvSpPr/>
          <p:nvPr/>
        </p:nvSpPr>
        <p:spPr>
          <a:xfrm>
            <a:off x="9675302" y="6088634"/>
            <a:ext cx="2385079" cy="430887"/>
          </a:xfrm>
          <a:prstGeom prst="rect">
            <a:avLst/>
          </a:prstGeom>
        </p:spPr>
        <p:txBody>
          <a:bodyPr wrap="square">
            <a:spAutoFit/>
          </a:bodyPr>
          <a:lstStyle/>
          <a:p>
            <a:pPr algn="r"/>
            <a:r>
              <a:rPr lang="es-ES" sz="110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17 de enero de 2024</a:t>
            </a:r>
          </a:p>
          <a:p>
            <a:pPr algn="ctr"/>
            <a:r>
              <a:rPr lang="es-ES" sz="105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                              </a:t>
            </a:r>
          </a:p>
        </p:txBody>
      </p:sp>
      <p:sp>
        <p:nvSpPr>
          <p:cNvPr id="10" name="CuadroTexto 9">
            <a:extLst>
              <a:ext uri="{FF2B5EF4-FFF2-40B4-BE49-F238E27FC236}">
                <a16:creationId xmlns:a16="http://schemas.microsoft.com/office/drawing/2014/main" id="{E8EFDFCD-B494-CD9B-72FC-2925C02AC916}"/>
              </a:ext>
              <a:ext uri="{C183D7F6-B498-43B3-948B-1728B52AA6E4}">
                <adec:decorative xmlns:adec="http://schemas.microsoft.com/office/drawing/2017/decorative" val="1"/>
              </a:ext>
            </a:extLst>
          </p:cNvPr>
          <p:cNvSpPr txBox="1"/>
          <p:nvPr/>
        </p:nvSpPr>
        <p:spPr>
          <a:xfrm>
            <a:off x="10136777" y="6396410"/>
            <a:ext cx="1923604" cy="246221"/>
          </a:xfrm>
          <a:prstGeom prst="rect">
            <a:avLst/>
          </a:prstGeom>
          <a:noFill/>
        </p:spPr>
        <p:txBody>
          <a:bodyPr wrap="square" rtlCol="0">
            <a:spAutoFit/>
          </a:bodyPr>
          <a:lstStyle/>
          <a:p>
            <a:pPr algn="r"/>
            <a:r>
              <a:rPr lang="es-ES" sz="900" dirty="0">
                <a:solidFill>
                  <a:srgbClr val="002060"/>
                </a:solidFill>
                <a:latin typeface="Arial" panose="020B0604020202020204" pitchFamily="34" charset="0"/>
                <a:cs typeface="Arial" panose="020B0604020202020204" pitchFamily="34" charset="0"/>
              </a:rPr>
              <a:t>Versión</a:t>
            </a:r>
            <a:r>
              <a:rPr lang="es-ES" sz="1000" dirty="0">
                <a:solidFill>
                  <a:srgbClr val="002060"/>
                </a:solidFill>
              </a:rPr>
              <a:t> 1.0</a:t>
            </a:r>
          </a:p>
        </p:txBody>
      </p:sp>
      <p:sp>
        <p:nvSpPr>
          <p:cNvPr id="9" name="Título 8">
            <a:extLst>
              <a:ext uri="{FF2B5EF4-FFF2-40B4-BE49-F238E27FC236}">
                <a16:creationId xmlns:a16="http://schemas.microsoft.com/office/drawing/2014/main" id="{BC266350-4F1F-C695-769B-3FD2AB08A0DF}"/>
              </a:ext>
              <a:ext uri="{C183D7F6-B498-43B3-948B-1728B52AA6E4}">
                <adec:decorative xmlns:adec="http://schemas.microsoft.com/office/drawing/2017/decorative" val="0"/>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Evolución de la demanda – Informe 2023</a:t>
            </a:r>
          </a:p>
        </p:txBody>
      </p:sp>
    </p:spTree>
    <p:extLst>
      <p:ext uri="{BB962C8B-B14F-4D97-AF65-F5344CB8AC3E}">
        <p14:creationId xmlns:p14="http://schemas.microsoft.com/office/powerpoint/2010/main" val="360266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9F3D82D-98AB-2ABD-E065-A25681C4224F}"/>
              </a:ext>
            </a:extLst>
          </p:cNvPr>
          <p:cNvSpPr txBox="1">
            <a:spLocks noGrp="1"/>
          </p:cNvSpPr>
          <p:nvPr>
            <p:ph type="title" idx="4294967295"/>
          </p:nvPr>
        </p:nvSpPr>
        <p:spPr>
          <a:xfrm>
            <a:off x="1344372" y="120592"/>
            <a:ext cx="9503248" cy="567469"/>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j-ea"/>
                <a:cs typeface="Arial" panose="020B0604020202020204" pitchFamily="34" charset="0"/>
              </a:rPr>
              <a:t>Demanda por ámbitos tarifarios</a:t>
            </a:r>
          </a:p>
        </p:txBody>
      </p:sp>
      <p:sp>
        <p:nvSpPr>
          <p:cNvPr id="10" name="1 Título">
            <a:extLst>
              <a:ext uri="{FF2B5EF4-FFF2-40B4-BE49-F238E27FC236}">
                <a16:creationId xmlns:a16="http://schemas.microsoft.com/office/drawing/2014/main" id="{E2F76DFA-813C-4B35-A3C1-CABC42931A92}"/>
              </a:ext>
            </a:extLst>
          </p:cNvPr>
          <p:cNvSpPr txBox="1">
            <a:spLocks/>
          </p:cNvSpPr>
          <p:nvPr/>
        </p:nvSpPr>
        <p:spPr>
          <a:xfrm>
            <a:off x="360284" y="845073"/>
            <a:ext cx="11471427" cy="555114"/>
          </a:xfrm>
          <a:prstGeom prst="rect">
            <a:avLst/>
          </a:prstGeom>
          <a:noFill/>
        </p:spPr>
        <p:txBody>
          <a:bodyPr vert="horz" wrap="square" lIns="0" tIns="45715" rIns="0" bIns="45715"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2000" dirty="0">
                <a:solidFill>
                  <a:schemeClr val="accent1">
                    <a:lumMod val="75000"/>
                  </a:schemeClr>
                </a:solidFill>
                <a:latin typeface="Arial" panose="020B0604020202020204" pitchFamily="34" charset="0"/>
                <a:cs typeface="Arial" panose="020B0604020202020204" pitchFamily="34" charset="0"/>
              </a:rPr>
              <a:t>TFM y MetroNorte y MetroSur han recuperado la demanda pre-pandemia</a:t>
            </a:r>
          </a:p>
        </p:txBody>
      </p:sp>
      <p:pic>
        <p:nvPicPr>
          <p:cNvPr id="9" name="Imagen 8">
            <a:extLst>
              <a:ext uri="{FF2B5EF4-FFF2-40B4-BE49-F238E27FC236}">
                <a16:creationId xmlns:a16="http://schemas.microsoft.com/office/drawing/2014/main" id="{FF84F1E9-01C0-AAF2-70F0-AD2142CADE6C}"/>
              </a:ext>
              <a:ext uri="{C183D7F6-B498-43B3-948B-1728B52AA6E4}">
                <adec:decorative xmlns:adec="http://schemas.microsoft.com/office/drawing/2017/decorative" val="1"/>
              </a:ext>
            </a:extLst>
          </p:cNvPr>
          <p:cNvPicPr>
            <a:picLocks noChangeAspect="1"/>
          </p:cNvPicPr>
          <p:nvPr/>
        </p:nvPicPr>
        <p:blipFill rotWithShape="1">
          <a:blip r:embed="rId2"/>
          <a:srcRect l="13804" t="4943" r="4208" b="9418"/>
          <a:stretch/>
        </p:blipFill>
        <p:spPr>
          <a:xfrm>
            <a:off x="2630078" y="1362790"/>
            <a:ext cx="7607431" cy="3518624"/>
          </a:xfrm>
          <a:prstGeom prst="rect">
            <a:avLst/>
          </a:prstGeom>
        </p:spPr>
      </p:pic>
      <p:sp>
        <p:nvSpPr>
          <p:cNvPr id="6" name="Marcador de número de diapositiva 1">
            <a:extLst>
              <a:ext uri="{FF2B5EF4-FFF2-40B4-BE49-F238E27FC236}">
                <a16:creationId xmlns:a16="http://schemas.microsoft.com/office/drawing/2014/main" id="{295F6770-9FBF-49B0-B93A-EA96C3D219C1}"/>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10</a:t>
            </a:fld>
            <a:endParaRPr lang="es-ES" sz="1000" dirty="0">
              <a:solidFill>
                <a:schemeClr val="bg2">
                  <a:lumMod val="50000"/>
                </a:schemeClr>
              </a:solidFill>
              <a:latin typeface="Arial Narrow" panose="020B0606020202030204" pitchFamily="34" charset="0"/>
            </a:endParaRPr>
          </a:p>
        </p:txBody>
      </p:sp>
      <p:pic>
        <p:nvPicPr>
          <p:cNvPr id="11" name="Imagen 10">
            <a:extLst>
              <a:ext uri="{FF2B5EF4-FFF2-40B4-BE49-F238E27FC236}">
                <a16:creationId xmlns:a16="http://schemas.microsoft.com/office/drawing/2014/main" id="{9773ED95-67AE-09EB-CCEA-078C0552482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725106" y="4881414"/>
            <a:ext cx="7909088" cy="1486185"/>
          </a:xfrm>
          <a:prstGeom prst="rect">
            <a:avLst/>
          </a:prstGeom>
        </p:spPr>
      </p:pic>
    </p:spTree>
    <p:extLst>
      <p:ext uri="{BB962C8B-B14F-4D97-AF65-F5344CB8AC3E}">
        <p14:creationId xmlns:p14="http://schemas.microsoft.com/office/powerpoint/2010/main" val="212202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E4F6CE0E-9D5B-4992-AF9B-59178B5C9E34}"/>
              </a:ext>
              <a:ext uri="{C183D7F6-B498-43B3-948B-1728B52AA6E4}">
                <adec:decorative xmlns:adec="http://schemas.microsoft.com/office/drawing/2017/decorative" val="1"/>
              </a:ext>
            </a:extLst>
          </p:cNvPr>
          <p:cNvSpPr txBox="1">
            <a:spLocks/>
          </p:cNvSpPr>
          <p:nvPr/>
        </p:nvSpPr>
        <p:spPr>
          <a:xfrm>
            <a:off x="1988107" y="12523"/>
            <a:ext cx="8790039" cy="768085"/>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3200" b="1" dirty="0">
                <a:solidFill>
                  <a:schemeClr val="accent1">
                    <a:lumMod val="75000"/>
                  </a:schemeClr>
                </a:solidFill>
                <a:latin typeface="Arial" panose="020B0604020202020204" pitchFamily="34" charset="0"/>
                <a:cs typeface="Arial" panose="020B0604020202020204" pitchFamily="34" charset="0"/>
              </a:rPr>
              <a:t>Etapas anuales Metro de Madrid por líneas</a:t>
            </a:r>
          </a:p>
          <a:p>
            <a:pPr algn="l"/>
            <a:endParaRPr lang="es-ES" sz="2400" b="1" dirty="0">
              <a:solidFill>
                <a:schemeClr val="accent1">
                  <a:lumMod val="75000"/>
                </a:schemeClr>
              </a:solidFill>
              <a:latin typeface="Arial" panose="020B0604020202020204" pitchFamily="34" charset="0"/>
              <a:cs typeface="Arial" panose="020B0604020202020204" pitchFamily="34" charset="0"/>
            </a:endParaRPr>
          </a:p>
        </p:txBody>
      </p:sp>
      <p:sp>
        <p:nvSpPr>
          <p:cNvPr id="7" name="1 Título">
            <a:extLst>
              <a:ext uri="{FF2B5EF4-FFF2-40B4-BE49-F238E27FC236}">
                <a16:creationId xmlns:a16="http://schemas.microsoft.com/office/drawing/2014/main" id="{0710D672-0C8F-45EA-9AF7-8605291A8016}"/>
              </a:ext>
              <a:ext uri="{C183D7F6-B498-43B3-948B-1728B52AA6E4}">
                <adec:decorative xmlns:adec="http://schemas.microsoft.com/office/drawing/2017/decorative" val="1"/>
              </a:ext>
            </a:extLst>
          </p:cNvPr>
          <p:cNvSpPr txBox="1">
            <a:spLocks/>
          </p:cNvSpPr>
          <p:nvPr/>
        </p:nvSpPr>
        <p:spPr>
          <a:xfrm>
            <a:off x="444912" y="4870725"/>
            <a:ext cx="6271561" cy="1622150"/>
          </a:xfrm>
          <a:prstGeom prst="rect">
            <a:avLst/>
          </a:prstGeom>
        </p:spPr>
        <p:txBody>
          <a:bodyPr vert="horz" lIns="91440" tIns="45720" rIns="91440" bIns="45720" rtlCol="0" anchor="t">
            <a:noAutofit/>
          </a:bodyPr>
          <a:lstStyle>
            <a:defPPr>
              <a:defRPr lang="es-ES"/>
            </a:defPPr>
            <a:lvl1pPr>
              <a:spcBef>
                <a:spcPct val="0"/>
              </a:spcBef>
              <a:buNone/>
              <a:defRPr sz="3200">
                <a:solidFill>
                  <a:schemeClr val="accent1">
                    <a:lumMod val="75000"/>
                  </a:schemeClr>
                </a:solidFill>
                <a:latin typeface="Arial" panose="020B0604020202020204" pitchFamily="34" charset="0"/>
                <a:ea typeface="+mj-ea"/>
                <a:cs typeface="Arial" panose="020B0604020202020204" pitchFamily="34" charset="0"/>
              </a:defRPr>
            </a:lvl1pPr>
          </a:lstStyle>
          <a:p>
            <a:pPr algn="just"/>
            <a:r>
              <a:rPr lang="es-ES" sz="1400" dirty="0"/>
              <a:t>Las líneas </a:t>
            </a:r>
            <a:r>
              <a:rPr lang="es-ES" sz="1400" b="1" dirty="0"/>
              <a:t>2, 3, 5, TFM, 10A, 11 y 12 </a:t>
            </a:r>
            <a:r>
              <a:rPr lang="es-ES" sz="1400" dirty="0"/>
              <a:t>se encuentra ya en las cifras obtenidas antes de la pandemia o incluso por encima de ellas. </a:t>
            </a:r>
          </a:p>
          <a:p>
            <a:pPr algn="just"/>
            <a:endParaRPr lang="es-ES" sz="1400" dirty="0"/>
          </a:p>
          <a:p>
            <a:pPr algn="just"/>
            <a:r>
              <a:rPr lang="es-ES" sz="1400" dirty="0"/>
              <a:t>Por el contrario, L1 es la que más lejos se encuentra afectada por el cierre de más de casi cuatro meses de gran parte de sus estaciones. En la misma situación se encuentra la línea 7B afectada por el cierre por obras de mejora de un tramo durante todo el año.</a:t>
            </a:r>
          </a:p>
        </p:txBody>
      </p:sp>
      <p:sp>
        <p:nvSpPr>
          <p:cNvPr id="2" name="1 Título">
            <a:extLst>
              <a:ext uri="{FF2B5EF4-FFF2-40B4-BE49-F238E27FC236}">
                <a16:creationId xmlns:a16="http://schemas.microsoft.com/office/drawing/2014/main" id="{DCBAC4B9-56EF-BFA5-29B4-407C0D500BB3}"/>
              </a:ext>
              <a:ext uri="{C183D7F6-B498-43B3-948B-1728B52AA6E4}">
                <adec:decorative xmlns:adec="http://schemas.microsoft.com/office/drawing/2017/decorative" val="1"/>
              </a:ext>
            </a:extLst>
          </p:cNvPr>
          <p:cNvSpPr txBox="1">
            <a:spLocks/>
          </p:cNvSpPr>
          <p:nvPr/>
        </p:nvSpPr>
        <p:spPr>
          <a:xfrm>
            <a:off x="7048538" y="1242723"/>
            <a:ext cx="4863330" cy="1285012"/>
          </a:xfrm>
          <a:prstGeom prst="rect">
            <a:avLst/>
          </a:prstGeom>
          <a:noFill/>
        </p:spPr>
        <p:txBody>
          <a:bodyPr vert="horz" wrap="square" lIns="0" tIns="45715" rIns="0" bIns="45715"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ES" sz="1800" b="1" dirty="0">
                <a:solidFill>
                  <a:schemeClr val="accent1">
                    <a:lumMod val="75000"/>
                  </a:schemeClr>
                </a:solidFill>
                <a:latin typeface="Arial" panose="020B0604020202020204" pitchFamily="34" charset="0"/>
                <a:cs typeface="Arial" panose="020B0604020202020204" pitchFamily="34" charset="0"/>
              </a:rPr>
              <a:t>La línea 6 </a:t>
            </a:r>
            <a:r>
              <a:rPr lang="es-ES" sz="1800" dirty="0">
                <a:solidFill>
                  <a:schemeClr val="accent1">
                    <a:lumMod val="75000"/>
                  </a:schemeClr>
                </a:solidFill>
                <a:latin typeface="Arial" panose="020B0604020202020204" pitchFamily="34" charset="0"/>
                <a:cs typeface="Arial" panose="020B0604020202020204" pitchFamily="34" charset="0"/>
              </a:rPr>
              <a:t>sigue siendo la más utilizada </a:t>
            </a:r>
            <a:r>
              <a:rPr lang="es-ES" sz="1800" b="1" dirty="0">
                <a:solidFill>
                  <a:schemeClr val="accent1">
                    <a:lumMod val="75000"/>
                  </a:schemeClr>
                </a:solidFill>
                <a:latin typeface="Arial" panose="020B0604020202020204" pitchFamily="34" charset="0"/>
                <a:cs typeface="Arial" panose="020B0604020202020204" pitchFamily="34" charset="0"/>
              </a:rPr>
              <a:t>con 167 millones </a:t>
            </a:r>
            <a:r>
              <a:rPr lang="es-ES" sz="1800" dirty="0">
                <a:solidFill>
                  <a:schemeClr val="accent1">
                    <a:lumMod val="75000"/>
                  </a:schemeClr>
                </a:solidFill>
                <a:latin typeface="Arial" panose="020B0604020202020204" pitchFamily="34" charset="0"/>
                <a:cs typeface="Arial" panose="020B0604020202020204" pitchFamily="34" charset="0"/>
              </a:rPr>
              <a:t>de etapas, muy próximos a los 171 </a:t>
            </a:r>
            <a:r>
              <a:rPr lang="es-ES" sz="1800" dirty="0" err="1">
                <a:solidFill>
                  <a:schemeClr val="accent1">
                    <a:lumMod val="75000"/>
                  </a:schemeClr>
                </a:solidFill>
                <a:latin typeface="Arial" panose="020B0604020202020204" pitchFamily="34" charset="0"/>
                <a:cs typeface="Arial" panose="020B0604020202020204" pitchFamily="34" charset="0"/>
              </a:rPr>
              <a:t>mill</a:t>
            </a:r>
            <a:r>
              <a:rPr lang="es-ES" sz="1800" dirty="0">
                <a:solidFill>
                  <a:schemeClr val="accent1">
                    <a:lumMod val="75000"/>
                  </a:schemeClr>
                </a:solidFill>
                <a:latin typeface="Arial" panose="020B0604020202020204" pitchFamily="34" charset="0"/>
                <a:cs typeface="Arial" panose="020B0604020202020204" pitchFamily="34" charset="0"/>
              </a:rPr>
              <a:t>. que alcanzó en 2019</a:t>
            </a:r>
          </a:p>
        </p:txBody>
      </p:sp>
      <p:pic>
        <p:nvPicPr>
          <p:cNvPr id="8" name="Imagen 7">
            <a:extLst>
              <a:ext uri="{FF2B5EF4-FFF2-40B4-BE49-F238E27FC236}">
                <a16:creationId xmlns:a16="http://schemas.microsoft.com/office/drawing/2014/main" id="{FCA7405B-F01E-4370-C3E8-B000C493985E}"/>
              </a:ext>
              <a:ext uri="{C183D7F6-B498-43B3-948B-1728B52AA6E4}">
                <adec:decorative xmlns:adec="http://schemas.microsoft.com/office/drawing/2017/decorative" val="1"/>
              </a:ext>
            </a:extLst>
          </p:cNvPr>
          <p:cNvPicPr>
            <a:picLocks noChangeAspect="1"/>
          </p:cNvPicPr>
          <p:nvPr/>
        </p:nvPicPr>
        <p:blipFill rotWithShape="1">
          <a:blip r:embed="rId2"/>
          <a:srcRect r="2923"/>
          <a:stretch/>
        </p:blipFill>
        <p:spPr>
          <a:xfrm>
            <a:off x="7046931" y="2567709"/>
            <a:ext cx="5101796" cy="3885192"/>
          </a:xfrm>
          <a:prstGeom prst="rect">
            <a:avLst/>
          </a:prstGeom>
        </p:spPr>
      </p:pic>
      <p:sp>
        <p:nvSpPr>
          <p:cNvPr id="5" name="Marcador de número de diapositiva 1">
            <a:extLst>
              <a:ext uri="{FF2B5EF4-FFF2-40B4-BE49-F238E27FC236}">
                <a16:creationId xmlns:a16="http://schemas.microsoft.com/office/drawing/2014/main" id="{E3F205A6-BEEB-4C5E-AC2D-CA734FA28FCB}"/>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11</a:t>
            </a:fld>
            <a:endParaRPr lang="es-ES" sz="1000" dirty="0">
              <a:solidFill>
                <a:schemeClr val="bg2">
                  <a:lumMod val="50000"/>
                </a:schemeClr>
              </a:solidFill>
              <a:latin typeface="Arial Narrow" panose="020B0606020202030204" pitchFamily="34" charset="0"/>
            </a:endParaRPr>
          </a:p>
        </p:txBody>
      </p:sp>
      <p:pic>
        <p:nvPicPr>
          <p:cNvPr id="3" name="Imagen 2">
            <a:extLst>
              <a:ext uri="{FF2B5EF4-FFF2-40B4-BE49-F238E27FC236}">
                <a16:creationId xmlns:a16="http://schemas.microsoft.com/office/drawing/2014/main" id="{0DC8F68B-6457-6F9C-025F-7B6DB19AD4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3245" y="975394"/>
            <a:ext cx="6283228" cy="3587180"/>
          </a:xfrm>
          <a:prstGeom prst="rect">
            <a:avLst/>
          </a:prstGeom>
        </p:spPr>
      </p:pic>
      <p:sp>
        <p:nvSpPr>
          <p:cNvPr id="4" name="Título 3">
            <a:extLst>
              <a:ext uri="{FF2B5EF4-FFF2-40B4-BE49-F238E27FC236}">
                <a16:creationId xmlns:a16="http://schemas.microsoft.com/office/drawing/2014/main" id="{6C8016FE-2540-F86A-2AA0-FB4836145967}"/>
              </a:ext>
              <a:ext uri="{C183D7F6-B498-43B3-948B-1728B52AA6E4}">
                <adec:decorative xmlns:adec="http://schemas.microsoft.com/office/drawing/2017/decorative" val="1"/>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Etapas anuales por líneas</a:t>
            </a:r>
          </a:p>
        </p:txBody>
      </p:sp>
    </p:spTree>
    <p:extLst>
      <p:ext uri="{BB962C8B-B14F-4D97-AF65-F5344CB8AC3E}">
        <p14:creationId xmlns:p14="http://schemas.microsoft.com/office/powerpoint/2010/main" val="827675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1">
            <a:extLst>
              <a:ext uri="{FF2B5EF4-FFF2-40B4-BE49-F238E27FC236}">
                <a16:creationId xmlns:a16="http://schemas.microsoft.com/office/drawing/2014/main" id="{E3F205A6-BEEB-4C5E-AC2D-CA734FA28FCB}"/>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12</a:t>
            </a:fld>
            <a:endParaRPr lang="es-ES" sz="1000" dirty="0">
              <a:solidFill>
                <a:schemeClr val="bg2">
                  <a:lumMod val="50000"/>
                </a:schemeClr>
              </a:solidFill>
              <a:latin typeface="Arial Narrow" panose="020B0606020202030204" pitchFamily="34" charset="0"/>
            </a:endParaRPr>
          </a:p>
        </p:txBody>
      </p:sp>
      <p:sp>
        <p:nvSpPr>
          <p:cNvPr id="8" name="1 Título">
            <a:extLst>
              <a:ext uri="{FF2B5EF4-FFF2-40B4-BE49-F238E27FC236}">
                <a16:creationId xmlns:a16="http://schemas.microsoft.com/office/drawing/2014/main" id="{8CA5F736-5BC8-4C8F-8DC6-8F1064186C24}"/>
              </a:ext>
            </a:extLst>
          </p:cNvPr>
          <p:cNvSpPr txBox="1">
            <a:spLocks noGrp="1"/>
          </p:cNvSpPr>
          <p:nvPr>
            <p:ph type="title" idx="4294967295"/>
          </p:nvPr>
        </p:nvSpPr>
        <p:spPr>
          <a:xfrm>
            <a:off x="2243572" y="341727"/>
            <a:ext cx="7704856" cy="76808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j-ea"/>
                <a:cs typeface="Arial" panose="020B0604020202020204" pitchFamily="34" charset="0"/>
              </a:rPr>
              <a:t>Utilizaciones por estación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7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j-ea"/>
                <a:cs typeface="Arial" panose="020B0604020202020204" pitchFamily="34" charset="0"/>
              </a:rPr>
              <a:t>(Entradas + salidas + transbordos)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 sz="18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j-ea"/>
              <a:cs typeface="Arial" panose="020B0604020202020204" pitchFamily="34" charset="0"/>
            </a:endParaRPr>
          </a:p>
        </p:txBody>
      </p:sp>
      <p:sp>
        <p:nvSpPr>
          <p:cNvPr id="6" name="CuadroTexto 5">
            <a:extLst>
              <a:ext uri="{FF2B5EF4-FFF2-40B4-BE49-F238E27FC236}">
                <a16:creationId xmlns:a16="http://schemas.microsoft.com/office/drawing/2014/main" id="{9E10CC97-8F69-4306-AA82-0B8305793BB5}"/>
              </a:ext>
            </a:extLst>
          </p:cNvPr>
          <p:cNvSpPr txBox="1"/>
          <p:nvPr/>
        </p:nvSpPr>
        <p:spPr>
          <a:xfrm>
            <a:off x="914921" y="4538851"/>
            <a:ext cx="10143224" cy="1477328"/>
          </a:xfrm>
          <a:prstGeom prst="rect">
            <a:avLst/>
          </a:prstGeom>
          <a:noFill/>
        </p:spPr>
        <p:txBody>
          <a:bodyPr wrap="square" rtlCol="0">
            <a:spAutoFit/>
          </a:bodyPr>
          <a:lstStyle/>
          <a:p>
            <a:pPr algn="just"/>
            <a:r>
              <a:rPr lang="es-ES" sz="1800" dirty="0">
                <a:solidFill>
                  <a:schemeClr val="accent1">
                    <a:lumMod val="75000"/>
                  </a:schemeClr>
                </a:solidFill>
                <a:latin typeface="Arial" panose="020B0604020202020204" pitchFamily="34" charset="0"/>
                <a:cs typeface="Arial" panose="020B0604020202020204" pitchFamily="34" charset="0"/>
              </a:rPr>
              <a:t>Del top 10, se mantiene </a:t>
            </a:r>
            <a:r>
              <a:rPr lang="es-ES" sz="1800" b="1" dirty="0">
                <a:solidFill>
                  <a:schemeClr val="accent1">
                    <a:lumMod val="75000"/>
                  </a:schemeClr>
                </a:solidFill>
                <a:latin typeface="Arial" panose="020B0604020202020204" pitchFamily="34" charset="0"/>
                <a:cs typeface="Arial" panose="020B0604020202020204" pitchFamily="34" charset="0"/>
              </a:rPr>
              <a:t>Sol </a:t>
            </a:r>
            <a:r>
              <a:rPr lang="es-ES" sz="1800" dirty="0">
                <a:solidFill>
                  <a:schemeClr val="accent1">
                    <a:lumMod val="75000"/>
                  </a:schemeClr>
                </a:solidFill>
                <a:latin typeface="Arial" panose="020B0604020202020204" pitchFamily="34" charset="0"/>
                <a:cs typeface="Arial" panose="020B0604020202020204" pitchFamily="34" charset="0"/>
              </a:rPr>
              <a:t>como la estación con </a:t>
            </a:r>
            <a:r>
              <a:rPr lang="es-ES" sz="1800" b="1" dirty="0">
                <a:solidFill>
                  <a:schemeClr val="accent1">
                    <a:lumMod val="75000"/>
                  </a:schemeClr>
                </a:solidFill>
                <a:latin typeface="Arial" panose="020B0604020202020204" pitchFamily="34" charset="0"/>
                <a:cs typeface="Arial" panose="020B0604020202020204" pitchFamily="34" charset="0"/>
              </a:rPr>
              <a:t>mayor número de utilizaciones</a:t>
            </a:r>
            <a:r>
              <a:rPr lang="es-ES" sz="1800" dirty="0">
                <a:solidFill>
                  <a:schemeClr val="accent1">
                    <a:lumMod val="75000"/>
                  </a:schemeClr>
                </a:solidFill>
                <a:latin typeface="Arial" panose="020B0604020202020204" pitchFamily="34" charset="0"/>
                <a:cs typeface="Arial" panose="020B0604020202020204" pitchFamily="34" charset="0"/>
              </a:rPr>
              <a:t>, aunque con un </a:t>
            </a:r>
            <a:r>
              <a:rPr lang="es-ES" sz="1800" b="1" dirty="0">
                <a:solidFill>
                  <a:schemeClr val="accent1">
                    <a:lumMod val="75000"/>
                  </a:schemeClr>
                </a:solidFill>
                <a:latin typeface="Arial" panose="020B0604020202020204" pitchFamily="34" charset="0"/>
                <a:cs typeface="Arial" panose="020B0604020202020204" pitchFamily="34" charset="0"/>
              </a:rPr>
              <a:t>14,16% menos </a:t>
            </a:r>
            <a:r>
              <a:rPr lang="es-ES" sz="1800" dirty="0">
                <a:solidFill>
                  <a:schemeClr val="accent1">
                    <a:lumMod val="75000"/>
                  </a:schemeClr>
                </a:solidFill>
                <a:latin typeface="Arial" panose="020B0604020202020204" pitchFamily="34" charset="0"/>
                <a:cs typeface="Arial" panose="020B0604020202020204" pitchFamily="34" charset="0"/>
              </a:rPr>
              <a:t>que en el </a:t>
            </a:r>
            <a:r>
              <a:rPr lang="es-ES" sz="1800" b="1" dirty="0">
                <a:solidFill>
                  <a:schemeClr val="accent1">
                    <a:lumMod val="75000"/>
                  </a:schemeClr>
                </a:solidFill>
                <a:latin typeface="Arial" panose="020B0604020202020204" pitchFamily="34" charset="0"/>
                <a:cs typeface="Arial" panose="020B0604020202020204" pitchFamily="34" charset="0"/>
              </a:rPr>
              <a:t>año de referencia.</a:t>
            </a:r>
          </a:p>
          <a:p>
            <a:pPr algn="just"/>
            <a:r>
              <a:rPr lang="es-ES" b="1" dirty="0">
                <a:solidFill>
                  <a:schemeClr val="accent1">
                    <a:lumMod val="75000"/>
                  </a:schemeClr>
                </a:solidFill>
                <a:latin typeface="Arial" panose="020B0604020202020204" pitchFamily="34" charset="0"/>
                <a:cs typeface="Arial" panose="020B0604020202020204" pitchFamily="34" charset="0"/>
              </a:rPr>
              <a:t>Príncipe Pío, Plaza de España y Plaza de Castilla </a:t>
            </a:r>
            <a:r>
              <a:rPr lang="es-ES" dirty="0">
                <a:solidFill>
                  <a:schemeClr val="accent1">
                    <a:lumMod val="75000"/>
                  </a:schemeClr>
                </a:solidFill>
                <a:latin typeface="Arial" panose="020B0604020202020204" pitchFamily="34" charset="0"/>
                <a:cs typeface="Arial" panose="020B0604020202020204" pitchFamily="34" charset="0"/>
              </a:rPr>
              <a:t>han alcanzado el nivel pre-pandemia aunque en el caso de Plaza de Castilla presumiblemente afectada por el cierre de cercanías (Nuevos Ministerios-Chamartín</a:t>
            </a:r>
            <a:r>
              <a:rPr lang="es-ES" b="1" dirty="0">
                <a:solidFill>
                  <a:schemeClr val="accent1">
                    <a:lumMod val="75000"/>
                  </a:schemeClr>
                </a:solidFill>
                <a:latin typeface="Arial" panose="020B0604020202020204" pitchFamily="34" charset="0"/>
                <a:cs typeface="Arial" panose="020B0604020202020204" pitchFamily="34" charset="0"/>
              </a:rPr>
              <a:t>).</a:t>
            </a:r>
            <a:endParaRPr lang="es-ES" sz="1800" b="1" dirty="0">
              <a:solidFill>
                <a:schemeClr val="accent1">
                  <a:lumMod val="75000"/>
                </a:schemeClr>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6226F9FE-B692-AC23-E8E0-6D1D16D3793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38295" y="1109812"/>
            <a:ext cx="9896475" cy="3390900"/>
          </a:xfrm>
          <a:prstGeom prst="rect">
            <a:avLst/>
          </a:prstGeom>
        </p:spPr>
      </p:pic>
    </p:spTree>
    <p:extLst>
      <p:ext uri="{BB962C8B-B14F-4D97-AF65-F5344CB8AC3E}">
        <p14:creationId xmlns:p14="http://schemas.microsoft.com/office/powerpoint/2010/main" val="298644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descr="Proyección de cierre y comparativa mensual demanda sujeta a tarifa de equilibrio&#10;">
            <a:extLst>
              <a:ext uri="{FF2B5EF4-FFF2-40B4-BE49-F238E27FC236}">
                <a16:creationId xmlns:a16="http://schemas.microsoft.com/office/drawing/2014/main" id="{3104649A-BF20-42FE-A1F8-20B83B8D455D}"/>
              </a:ext>
            </a:extLst>
          </p:cNvPr>
          <p:cNvSpPr txBox="1">
            <a:spLocks noGrp="1"/>
          </p:cNvSpPr>
          <p:nvPr>
            <p:ph type="title" idx="4294967295"/>
          </p:nvPr>
        </p:nvSpPr>
        <p:spPr>
          <a:xfrm>
            <a:off x="591127" y="1989592"/>
            <a:ext cx="10566400" cy="925722"/>
          </a:xfrm>
          <a:prstGeom prst="rect">
            <a:avLst/>
          </a:prstGeom>
          <a:solidFill>
            <a:schemeClr val="bg1"/>
          </a:solidFill>
          <a:ln>
            <a:solidFill>
              <a:srgbClr val="0070C0"/>
            </a:solidFill>
            <a:prstDash/>
          </a:ln>
          <a:effectLst/>
        </p:spPr>
        <p:txBody>
          <a:bodyPr rot="0" spcFirstLastPara="0" vertOverflow="overflow" horzOverflow="overflow" vert="horz" wrap="square" lIns="90000" tIns="45715" rIns="91430" bIns="45715" numCol="1" spcCol="0" rtlCol="0" fromWordArt="0" anchor="t" anchorCtr="0" forceAA="0" compatLnSpc="1">
            <a:prstTxWarp prst="textNoShape">
              <a:avLst/>
            </a:prstTxWarp>
            <a:noAutofit/>
          </a:bodyPr>
          <a:lstStyle>
            <a:defPPr>
              <a:defRPr lang="es-ES"/>
            </a:defPPr>
            <a:lvl1pPr>
              <a:spcBef>
                <a:spcPct val="0"/>
              </a:spcBef>
              <a:buNone/>
              <a:defRPr sz="3600">
                <a:solidFill>
                  <a:schemeClr val="tx2">
                    <a:lumMod val="75000"/>
                  </a:schemeClr>
                </a:solidFill>
                <a:latin typeface="Segoe UI" panose="020B0502040204020203" pitchFamily="34" charset="0"/>
                <a:ea typeface="+mj-ea"/>
                <a:cs typeface="Segoe UI" panose="020B0502040204020203"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400" b="0" i="0" u="none" strike="noStrike" kern="1200" cap="none" spc="0" normalizeH="0" baseline="0" noProof="0" dirty="0">
                <a:ln>
                  <a:noFill/>
                </a:ln>
                <a:solidFill>
                  <a:schemeClr val="accent1"/>
                </a:solidFill>
                <a:effectLst/>
                <a:uLnTx/>
                <a:uFillTx/>
                <a:latin typeface="Segoe UI" panose="020B0502040204020203" pitchFamily="34" charset="0"/>
                <a:ea typeface="+mj-ea"/>
                <a:cs typeface="Segoe UI" panose="020B0502040204020203" pitchFamily="34" charset="0"/>
              </a:rPr>
              <a:t>Proyección de cierre y comparativa mensual demanda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400" b="0" i="0" u="none" strike="noStrike" kern="1200" cap="none" spc="0" normalizeH="0" baseline="0" noProof="0" dirty="0">
                <a:ln>
                  <a:noFill/>
                </a:ln>
                <a:solidFill>
                  <a:schemeClr val="accent1"/>
                </a:solidFill>
                <a:effectLst/>
                <a:uLnTx/>
                <a:uFillTx/>
                <a:latin typeface="Segoe UI" panose="020B0502040204020203" pitchFamily="34" charset="0"/>
                <a:ea typeface="+mj-ea"/>
                <a:cs typeface="Segoe UI" panose="020B0502040204020203" pitchFamily="34" charset="0"/>
              </a:rPr>
              <a:t>sujeta a tarifa de equilibrio</a:t>
            </a:r>
          </a:p>
        </p:txBody>
      </p:sp>
      <p:pic>
        <p:nvPicPr>
          <p:cNvPr id="2" name="Imagen 1">
            <a:extLst>
              <a:ext uri="{FF2B5EF4-FFF2-40B4-BE49-F238E27FC236}">
                <a16:creationId xmlns:a16="http://schemas.microsoft.com/office/drawing/2014/main" id="{BF363E28-8551-5674-013F-0962FB871E0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49221" y="81260"/>
            <a:ext cx="11182350" cy="1905000"/>
          </a:xfrm>
          <a:prstGeom prst="rect">
            <a:avLst/>
          </a:prstGeom>
        </p:spPr>
      </p:pic>
      <p:sp>
        <p:nvSpPr>
          <p:cNvPr id="7" name="Marcador de número de diapositiva 1">
            <a:extLst>
              <a:ext uri="{FF2B5EF4-FFF2-40B4-BE49-F238E27FC236}">
                <a16:creationId xmlns:a16="http://schemas.microsoft.com/office/drawing/2014/main" id="{5157B40E-DB47-496F-AE56-CF4F893CBDD5}"/>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13</a:t>
            </a:fld>
            <a:endParaRPr lang="es-ES" sz="1000" dirty="0">
              <a:solidFill>
                <a:schemeClr val="bg2">
                  <a:lumMod val="50000"/>
                </a:schemeClr>
              </a:solidFill>
              <a:latin typeface="Arial Narrow" panose="020B0606020202030204" pitchFamily="34" charset="0"/>
            </a:endParaRPr>
          </a:p>
        </p:txBody>
      </p:sp>
      <p:pic>
        <p:nvPicPr>
          <p:cNvPr id="3" name="Imagen 2">
            <a:extLst>
              <a:ext uri="{FF2B5EF4-FFF2-40B4-BE49-F238E27FC236}">
                <a16:creationId xmlns:a16="http://schemas.microsoft.com/office/drawing/2014/main" id="{93B02771-3903-40C6-B61B-DF26A632C5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466108" y="2956300"/>
            <a:ext cx="7787564" cy="3429684"/>
          </a:xfrm>
          <a:prstGeom prst="rect">
            <a:avLst/>
          </a:prstGeom>
        </p:spPr>
      </p:pic>
      <p:sp>
        <p:nvSpPr>
          <p:cNvPr id="4" name="Título 3">
            <a:extLst>
              <a:ext uri="{FF2B5EF4-FFF2-40B4-BE49-F238E27FC236}">
                <a16:creationId xmlns:a16="http://schemas.microsoft.com/office/drawing/2014/main" id="{A9F103A7-895C-4B39-73FA-ACC7649CC32E}"/>
              </a:ext>
              <a:ext uri="{C183D7F6-B498-43B3-948B-1728B52AA6E4}">
                <adec:decorative xmlns:adec="http://schemas.microsoft.com/office/drawing/2017/decorative" val="1"/>
              </a:ext>
            </a:extLst>
          </p:cNvPr>
          <p:cNvSpPr>
            <a:spLocks/>
          </p:cNvSpPr>
          <p:nvPr/>
        </p:nvSpPr>
        <p:spPr>
          <a:xfrm>
            <a:off x="83820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4400" b="0" i="0" u="none" strike="noStrike" kern="1200" cap="none" spc="0" normalizeH="0" baseline="0" noProof="0">
                <a:ln>
                  <a:noFill/>
                </a:ln>
                <a:solidFill>
                  <a:schemeClr val="tx1"/>
                </a:solidFill>
                <a:effectLst/>
                <a:uLnTx/>
                <a:uFillTx/>
                <a:latin typeface="+mj-lt"/>
                <a:ea typeface="+mj-ea"/>
                <a:cs typeface="+mj-cs"/>
              </a:rPr>
              <a:t>Proyección de cierre 2023 y comparativa mensual sujeta a tarifa de equilibrio</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09528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104649A-BF20-42FE-A1F8-20B83B8D455D}"/>
              </a:ext>
              <a:ext uri="{C183D7F6-B498-43B3-948B-1728B52AA6E4}">
                <adec:decorative xmlns:adec="http://schemas.microsoft.com/office/drawing/2017/decorative" val="1"/>
              </a:ext>
            </a:extLst>
          </p:cNvPr>
          <p:cNvSpPr txBox="1"/>
          <p:nvPr/>
        </p:nvSpPr>
        <p:spPr>
          <a:xfrm>
            <a:off x="591127" y="1989592"/>
            <a:ext cx="10566400" cy="925722"/>
          </a:xfrm>
          <a:prstGeom prst="rect">
            <a:avLst/>
          </a:prstGeom>
          <a:solidFill>
            <a:schemeClr val="bg1"/>
          </a:solidFill>
          <a:ln>
            <a:solidFill>
              <a:srgbClr val="0070C0"/>
            </a:solidFill>
          </a:ln>
        </p:spPr>
        <p:txBody>
          <a:bodyPr vert="horz" wrap="square" lIns="90000" tIns="45715" rIns="91430" bIns="45715" rtlCol="0" anchor="t">
            <a:noAutofit/>
          </a:bodyPr>
          <a:lstStyle>
            <a:defPPr>
              <a:defRPr lang="es-ES"/>
            </a:defPPr>
            <a:lvl1pPr>
              <a:spcBef>
                <a:spcPct val="0"/>
              </a:spcBef>
              <a:buNone/>
              <a:defRPr sz="3600">
                <a:solidFill>
                  <a:schemeClr val="tx2">
                    <a:lumMod val="75000"/>
                  </a:schemeClr>
                </a:solidFill>
                <a:latin typeface="Segoe UI" panose="020B0502040204020203" pitchFamily="34" charset="0"/>
                <a:ea typeface="+mj-ea"/>
                <a:cs typeface="Segoe UI" panose="020B0502040204020203" pitchFamily="34" charset="0"/>
              </a:defRPr>
            </a:lvl1pPr>
          </a:lstStyle>
          <a:p>
            <a:pPr algn="ctr"/>
            <a:r>
              <a:rPr lang="es-ES" sz="2400" dirty="0">
                <a:solidFill>
                  <a:schemeClr val="accent1"/>
                </a:solidFill>
              </a:rPr>
              <a:t>Proyección </a:t>
            </a:r>
            <a:r>
              <a:rPr lang="es-ES" sz="3200" b="1" dirty="0">
                <a:solidFill>
                  <a:schemeClr val="accent1"/>
                </a:solidFill>
              </a:rPr>
              <a:t>2024</a:t>
            </a:r>
            <a:r>
              <a:rPr lang="es-ES" sz="2400" dirty="0">
                <a:solidFill>
                  <a:schemeClr val="accent1"/>
                </a:solidFill>
              </a:rPr>
              <a:t> y comparativa mensual demanda </a:t>
            </a:r>
          </a:p>
          <a:p>
            <a:pPr algn="ctr"/>
            <a:r>
              <a:rPr lang="es-ES" sz="2400" dirty="0">
                <a:solidFill>
                  <a:schemeClr val="accent1"/>
                </a:solidFill>
              </a:rPr>
              <a:t>sujeta a tarifa de equilibrio</a:t>
            </a:r>
          </a:p>
        </p:txBody>
      </p:sp>
      <p:sp>
        <p:nvSpPr>
          <p:cNvPr id="7" name="Marcador de número de diapositiva 1">
            <a:extLst>
              <a:ext uri="{FF2B5EF4-FFF2-40B4-BE49-F238E27FC236}">
                <a16:creationId xmlns:a16="http://schemas.microsoft.com/office/drawing/2014/main" id="{5157B40E-DB47-496F-AE56-CF4F893CBDD5}"/>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14</a:t>
            </a:fld>
            <a:endParaRPr lang="es-ES" sz="1000" dirty="0">
              <a:solidFill>
                <a:schemeClr val="bg2">
                  <a:lumMod val="50000"/>
                </a:schemeClr>
              </a:solidFill>
              <a:latin typeface="Arial Narrow" panose="020B0606020202030204" pitchFamily="34" charset="0"/>
            </a:endParaRPr>
          </a:p>
        </p:txBody>
      </p:sp>
      <p:pic>
        <p:nvPicPr>
          <p:cNvPr id="3" name="Imagen 2">
            <a:extLst>
              <a:ext uri="{FF2B5EF4-FFF2-40B4-BE49-F238E27FC236}">
                <a16:creationId xmlns:a16="http://schemas.microsoft.com/office/drawing/2014/main" id="{6B8AE25B-CD3D-0267-9E78-B7F1195514B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111308" y="84592"/>
            <a:ext cx="8258175" cy="1905000"/>
          </a:xfrm>
          <a:prstGeom prst="rect">
            <a:avLst/>
          </a:prstGeom>
        </p:spPr>
      </p:pic>
      <p:pic>
        <p:nvPicPr>
          <p:cNvPr id="4" name="Imagen 3">
            <a:extLst>
              <a:ext uri="{FF2B5EF4-FFF2-40B4-BE49-F238E27FC236}">
                <a16:creationId xmlns:a16="http://schemas.microsoft.com/office/drawing/2014/main" id="{7B984F83-EA78-3E36-BDD9-8F245E4FA74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743200" y="3090488"/>
            <a:ext cx="7204364" cy="3684510"/>
          </a:xfrm>
          <a:prstGeom prst="rect">
            <a:avLst/>
          </a:prstGeom>
        </p:spPr>
      </p:pic>
      <p:sp>
        <p:nvSpPr>
          <p:cNvPr id="2" name="Título 1">
            <a:extLst>
              <a:ext uri="{FF2B5EF4-FFF2-40B4-BE49-F238E27FC236}">
                <a16:creationId xmlns:a16="http://schemas.microsoft.com/office/drawing/2014/main" id="{0E0A2D6E-EEB2-6052-BC6C-E18006A86F19}"/>
              </a:ext>
              <a:ext uri="{C183D7F6-B498-43B3-948B-1728B52AA6E4}">
                <adec:decorative xmlns:adec="http://schemas.microsoft.com/office/drawing/2017/decorative" val="1"/>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Proyección 2024 y comparativa mensual sujeta a tarifa de equilibrio</a:t>
            </a:r>
          </a:p>
        </p:txBody>
      </p:sp>
    </p:spTree>
    <p:extLst>
      <p:ext uri="{BB962C8B-B14F-4D97-AF65-F5344CB8AC3E}">
        <p14:creationId xmlns:p14="http://schemas.microsoft.com/office/powerpoint/2010/main" val="106910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4777FDF-16F8-148D-D8E7-CDD9FCE177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706252" y="232880"/>
            <a:ext cx="8877559" cy="5627995"/>
          </a:xfrm>
          <a:prstGeom prst="rect">
            <a:avLst/>
          </a:prstGeom>
        </p:spPr>
      </p:pic>
      <p:sp>
        <p:nvSpPr>
          <p:cNvPr id="5" name="Rectangle 19">
            <a:extLst>
              <a:ext uri="{FF2B5EF4-FFF2-40B4-BE49-F238E27FC236}">
                <a16:creationId xmlns:a16="http://schemas.microsoft.com/office/drawing/2014/main" id="{13F66185-2B6E-4FCF-9BEC-DB3D430F9319}"/>
              </a:ext>
              <a:ext uri="{C183D7F6-B498-43B3-948B-1728B52AA6E4}">
                <adec:decorative xmlns:adec="http://schemas.microsoft.com/office/drawing/2017/decorative" val="1"/>
              </a:ext>
            </a:extLst>
          </p:cNvPr>
          <p:cNvSpPr>
            <a:spLocks noChangeArrowheads="1"/>
          </p:cNvSpPr>
          <p:nvPr/>
        </p:nvSpPr>
        <p:spPr bwMode="auto">
          <a:xfrm>
            <a:off x="5231904" y="2220336"/>
            <a:ext cx="3043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pPr>
            <a:r>
              <a:rPr lang="es-ES" altLang="es-ES" sz="800" b="1" dirty="0">
                <a:solidFill>
                  <a:srgbClr val="002060"/>
                </a:solidFill>
                <a:latin typeface="Calibri" pitchFamily="34" charset="0"/>
              </a:rPr>
              <a:t>  </a:t>
            </a:r>
            <a:endParaRPr lang="es-ES" altLang="es-ES" dirty="0"/>
          </a:p>
        </p:txBody>
      </p:sp>
      <p:sp>
        <p:nvSpPr>
          <p:cNvPr id="6" name="Rectangle 19">
            <a:extLst>
              <a:ext uri="{FF2B5EF4-FFF2-40B4-BE49-F238E27FC236}">
                <a16:creationId xmlns:a16="http://schemas.microsoft.com/office/drawing/2014/main" id="{30A27FAB-891D-40D4-B6E3-ADA834C940B6}"/>
              </a:ext>
              <a:ext uri="{C183D7F6-B498-43B3-948B-1728B52AA6E4}">
                <adec:decorative xmlns:adec="http://schemas.microsoft.com/office/drawing/2017/decorative" val="1"/>
              </a:ext>
            </a:extLst>
          </p:cNvPr>
          <p:cNvSpPr>
            <a:spLocks noChangeArrowheads="1"/>
          </p:cNvSpPr>
          <p:nvPr/>
        </p:nvSpPr>
        <p:spPr bwMode="auto">
          <a:xfrm>
            <a:off x="9072754" y="2227232"/>
            <a:ext cx="4488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pPr>
            <a:r>
              <a:rPr lang="es-ES" altLang="es-ES" sz="800" b="1" dirty="0">
                <a:solidFill>
                  <a:srgbClr val="002060"/>
                </a:solidFill>
                <a:latin typeface="Calibri" pitchFamily="34" charset="0"/>
              </a:rPr>
              <a:t>  </a:t>
            </a:r>
            <a:endParaRPr lang="es-ES" altLang="es-ES" dirty="0"/>
          </a:p>
        </p:txBody>
      </p:sp>
      <p:sp>
        <p:nvSpPr>
          <p:cNvPr id="19" name="CuadroTexto 18">
            <a:extLst>
              <a:ext uri="{FF2B5EF4-FFF2-40B4-BE49-F238E27FC236}">
                <a16:creationId xmlns:a16="http://schemas.microsoft.com/office/drawing/2014/main" id="{65E75625-E899-4F3B-BB55-76E62BD66B3B}"/>
              </a:ext>
              <a:ext uri="{C183D7F6-B498-43B3-948B-1728B52AA6E4}">
                <adec:decorative xmlns:adec="http://schemas.microsoft.com/office/drawing/2017/decorative" val="1"/>
              </a:ext>
            </a:extLst>
          </p:cNvPr>
          <p:cNvSpPr txBox="1"/>
          <p:nvPr/>
        </p:nvSpPr>
        <p:spPr>
          <a:xfrm>
            <a:off x="1461155" y="5860875"/>
            <a:ext cx="9596989" cy="584775"/>
          </a:xfrm>
          <a:prstGeom prst="rect">
            <a:avLst/>
          </a:prstGeom>
          <a:noFill/>
        </p:spPr>
        <p:txBody>
          <a:bodyPr wrap="square" rtlCol="0">
            <a:spAutoFit/>
          </a:bodyPr>
          <a:lstStyle/>
          <a:p>
            <a:pPr algn="just"/>
            <a:r>
              <a:rPr lang="es-ES" sz="1600" dirty="0">
                <a:solidFill>
                  <a:srgbClr val="002060"/>
                </a:solidFill>
                <a:latin typeface="Arial" panose="020B0604020202020204" pitchFamily="34" charset="0"/>
                <a:cs typeface="Arial" panose="020B0604020202020204" pitchFamily="34" charset="0"/>
              </a:rPr>
              <a:t>La </a:t>
            </a:r>
            <a:r>
              <a:rPr lang="es-ES" sz="1600" b="1" dirty="0">
                <a:solidFill>
                  <a:srgbClr val="002060"/>
                </a:solidFill>
                <a:latin typeface="Arial" panose="020B0604020202020204" pitchFamily="34" charset="0"/>
                <a:cs typeface="Arial" panose="020B0604020202020204" pitchFamily="34" charset="0"/>
              </a:rPr>
              <a:t>recuperación de la demanda </a:t>
            </a:r>
            <a:r>
              <a:rPr lang="es-ES" sz="1600" dirty="0">
                <a:solidFill>
                  <a:srgbClr val="002060"/>
                </a:solidFill>
                <a:latin typeface="Arial" panose="020B0604020202020204" pitchFamily="34" charset="0"/>
                <a:cs typeface="Arial" panose="020B0604020202020204" pitchFamily="34" charset="0"/>
              </a:rPr>
              <a:t>respecto 2019 en el </a:t>
            </a:r>
            <a:r>
              <a:rPr lang="es-ES" sz="1600" b="1" dirty="0">
                <a:solidFill>
                  <a:srgbClr val="002060"/>
                </a:solidFill>
                <a:latin typeface="Arial" panose="020B0604020202020204" pitchFamily="34" charset="0"/>
                <a:cs typeface="Arial" panose="020B0604020202020204" pitchFamily="34" charset="0"/>
              </a:rPr>
              <a:t>resto de los transportes urbanos españoles </a:t>
            </a:r>
            <a:r>
              <a:rPr lang="es-ES" sz="1600" dirty="0">
                <a:solidFill>
                  <a:srgbClr val="002060"/>
                </a:solidFill>
                <a:latin typeface="Arial" panose="020B0604020202020204" pitchFamily="34" charset="0"/>
                <a:cs typeface="Arial" panose="020B0604020202020204" pitchFamily="34" charset="0"/>
              </a:rPr>
              <a:t>de los que nos constan datos hasta septiembre, se sitúa en promedio </a:t>
            </a:r>
            <a:r>
              <a:rPr lang="es-ES" sz="1600" b="1" dirty="0">
                <a:solidFill>
                  <a:srgbClr val="002060"/>
                </a:solidFill>
                <a:latin typeface="Arial" panose="020B0604020202020204" pitchFamily="34" charset="0"/>
                <a:cs typeface="Arial" panose="020B0604020202020204" pitchFamily="34" charset="0"/>
              </a:rPr>
              <a:t>en torno al 104%</a:t>
            </a:r>
            <a:endParaRPr lang="es-ES" sz="1600" dirty="0">
              <a:solidFill>
                <a:srgbClr val="002060"/>
              </a:solidFill>
              <a:highlight>
                <a:srgbClr val="FFFF00"/>
              </a:highlight>
              <a:latin typeface="Arial" panose="020B0604020202020204" pitchFamily="34" charset="0"/>
              <a:cs typeface="Arial" panose="020B0604020202020204" pitchFamily="34" charset="0"/>
            </a:endParaRPr>
          </a:p>
        </p:txBody>
      </p:sp>
      <p:sp>
        <p:nvSpPr>
          <p:cNvPr id="16" name="Marcador de número de diapositiva 1">
            <a:extLst>
              <a:ext uri="{FF2B5EF4-FFF2-40B4-BE49-F238E27FC236}">
                <a16:creationId xmlns:a16="http://schemas.microsoft.com/office/drawing/2014/main" id="{51F9900E-30C4-4990-910E-5CDBA25588DE}"/>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15</a:t>
            </a:fld>
            <a:endParaRPr lang="es-ES" sz="1000" dirty="0">
              <a:solidFill>
                <a:schemeClr val="bg2">
                  <a:lumMod val="50000"/>
                </a:schemeClr>
              </a:solidFill>
              <a:latin typeface="Arial Narrow" panose="020B0606020202030204" pitchFamily="34" charset="0"/>
            </a:endParaRPr>
          </a:p>
        </p:txBody>
      </p:sp>
      <p:sp>
        <p:nvSpPr>
          <p:cNvPr id="29" name="CuadroTexto 28">
            <a:extLst>
              <a:ext uri="{FF2B5EF4-FFF2-40B4-BE49-F238E27FC236}">
                <a16:creationId xmlns:a16="http://schemas.microsoft.com/office/drawing/2014/main" id="{C759CD96-4B1A-41CA-9702-A488EE99A327}"/>
              </a:ext>
              <a:ext uri="{C183D7F6-B498-43B3-948B-1728B52AA6E4}">
                <adec:decorative xmlns:adec="http://schemas.microsoft.com/office/drawing/2017/decorative" val="1"/>
              </a:ext>
            </a:extLst>
          </p:cNvPr>
          <p:cNvSpPr txBox="1"/>
          <p:nvPr/>
        </p:nvSpPr>
        <p:spPr>
          <a:xfrm>
            <a:off x="3205325" y="3995617"/>
            <a:ext cx="985493" cy="400110"/>
          </a:xfrm>
          <a:prstGeom prst="rect">
            <a:avLst/>
          </a:prstGeom>
          <a:noFill/>
        </p:spPr>
        <p:txBody>
          <a:bodyPr wrap="square" rtlCol="0">
            <a:spAutoFit/>
          </a:bodyPr>
          <a:lstStyle/>
          <a:p>
            <a:pPr algn="ctr"/>
            <a:r>
              <a:rPr lang="es-ES" sz="1000" b="1" i="1" dirty="0"/>
              <a:t>Datos hasta diciembre</a:t>
            </a:r>
          </a:p>
        </p:txBody>
      </p:sp>
      <p:sp>
        <p:nvSpPr>
          <p:cNvPr id="22" name="CuadroTexto 21">
            <a:extLst>
              <a:ext uri="{FF2B5EF4-FFF2-40B4-BE49-F238E27FC236}">
                <a16:creationId xmlns:a16="http://schemas.microsoft.com/office/drawing/2014/main" id="{8317F246-0A6D-4F0C-9B0A-2791803CB837}"/>
              </a:ext>
              <a:ext uri="{C183D7F6-B498-43B3-948B-1728B52AA6E4}">
                <adec:decorative xmlns:adec="http://schemas.microsoft.com/office/drawing/2017/decorative" val="1"/>
              </a:ext>
            </a:extLst>
          </p:cNvPr>
          <p:cNvSpPr txBox="1"/>
          <p:nvPr/>
        </p:nvSpPr>
        <p:spPr>
          <a:xfrm>
            <a:off x="4003867" y="4008749"/>
            <a:ext cx="985493" cy="400110"/>
          </a:xfrm>
          <a:prstGeom prst="rect">
            <a:avLst/>
          </a:prstGeom>
          <a:noFill/>
        </p:spPr>
        <p:txBody>
          <a:bodyPr wrap="square" rtlCol="0">
            <a:spAutoFit/>
          </a:bodyPr>
          <a:lstStyle/>
          <a:p>
            <a:pPr algn="ctr"/>
            <a:r>
              <a:rPr lang="es-ES" sz="1000" b="1" i="1" dirty="0">
                <a:solidFill>
                  <a:schemeClr val="tx1">
                    <a:lumMod val="50000"/>
                    <a:lumOff val="50000"/>
                  </a:schemeClr>
                </a:solidFill>
              </a:rPr>
              <a:t>Datos hasta noviembre</a:t>
            </a:r>
          </a:p>
        </p:txBody>
      </p:sp>
      <p:sp>
        <p:nvSpPr>
          <p:cNvPr id="20" name="CuadroTexto 19">
            <a:extLst>
              <a:ext uri="{FF2B5EF4-FFF2-40B4-BE49-F238E27FC236}">
                <a16:creationId xmlns:a16="http://schemas.microsoft.com/office/drawing/2014/main" id="{9DEFC40B-33FA-4088-A4CA-60B4D239F884}"/>
              </a:ext>
              <a:ext uri="{C183D7F6-B498-43B3-948B-1728B52AA6E4}">
                <adec:decorative xmlns:adec="http://schemas.microsoft.com/office/drawing/2017/decorative" val="1"/>
              </a:ext>
            </a:extLst>
          </p:cNvPr>
          <p:cNvSpPr txBox="1"/>
          <p:nvPr/>
        </p:nvSpPr>
        <p:spPr>
          <a:xfrm>
            <a:off x="8810763" y="4012635"/>
            <a:ext cx="985493" cy="400110"/>
          </a:xfrm>
          <a:prstGeom prst="rect">
            <a:avLst/>
          </a:prstGeom>
          <a:noFill/>
        </p:spPr>
        <p:txBody>
          <a:bodyPr wrap="square" rtlCol="0">
            <a:spAutoFit/>
          </a:bodyPr>
          <a:lstStyle/>
          <a:p>
            <a:pPr algn="ctr"/>
            <a:r>
              <a:rPr lang="es-ES" sz="1000" b="1" i="1" dirty="0">
                <a:solidFill>
                  <a:schemeClr val="bg1">
                    <a:lumMod val="75000"/>
                  </a:schemeClr>
                </a:solidFill>
              </a:rPr>
              <a:t>Datos hasta septiembre</a:t>
            </a:r>
          </a:p>
        </p:txBody>
      </p:sp>
      <p:sp>
        <p:nvSpPr>
          <p:cNvPr id="9" name="CuadroTexto 8">
            <a:extLst>
              <a:ext uri="{FF2B5EF4-FFF2-40B4-BE49-F238E27FC236}">
                <a16:creationId xmlns:a16="http://schemas.microsoft.com/office/drawing/2014/main" id="{8094C532-EF76-573A-C291-4CD8A990D1F4}"/>
              </a:ext>
              <a:ext uri="{C183D7F6-B498-43B3-948B-1728B52AA6E4}">
                <adec:decorative xmlns:adec="http://schemas.microsoft.com/office/drawing/2017/decorative" val="1"/>
              </a:ext>
            </a:extLst>
          </p:cNvPr>
          <p:cNvSpPr txBox="1"/>
          <p:nvPr/>
        </p:nvSpPr>
        <p:spPr>
          <a:xfrm>
            <a:off x="6385030" y="4004126"/>
            <a:ext cx="985493" cy="400110"/>
          </a:xfrm>
          <a:prstGeom prst="rect">
            <a:avLst/>
          </a:prstGeom>
          <a:noFill/>
        </p:spPr>
        <p:txBody>
          <a:bodyPr wrap="square" rtlCol="0">
            <a:spAutoFit/>
          </a:bodyPr>
          <a:lstStyle/>
          <a:p>
            <a:pPr algn="ctr"/>
            <a:r>
              <a:rPr lang="es-ES" sz="1000" b="1" i="1" dirty="0">
                <a:solidFill>
                  <a:schemeClr val="tx1">
                    <a:lumMod val="50000"/>
                    <a:lumOff val="50000"/>
                  </a:schemeClr>
                </a:solidFill>
              </a:rPr>
              <a:t>Datos hasta noviembre</a:t>
            </a:r>
          </a:p>
        </p:txBody>
      </p:sp>
      <p:sp>
        <p:nvSpPr>
          <p:cNvPr id="11" name="CuadroTexto 10">
            <a:extLst>
              <a:ext uri="{FF2B5EF4-FFF2-40B4-BE49-F238E27FC236}">
                <a16:creationId xmlns:a16="http://schemas.microsoft.com/office/drawing/2014/main" id="{A7335B5A-5BFE-3BE3-F19F-7AE1588BFE1A}"/>
              </a:ext>
              <a:ext uri="{C183D7F6-B498-43B3-948B-1728B52AA6E4}">
                <adec:decorative xmlns:adec="http://schemas.microsoft.com/office/drawing/2017/decorative" val="1"/>
              </a:ext>
            </a:extLst>
          </p:cNvPr>
          <p:cNvSpPr txBox="1"/>
          <p:nvPr/>
        </p:nvSpPr>
        <p:spPr>
          <a:xfrm>
            <a:off x="5603503" y="3995617"/>
            <a:ext cx="985493" cy="400110"/>
          </a:xfrm>
          <a:prstGeom prst="rect">
            <a:avLst/>
          </a:prstGeom>
          <a:noFill/>
        </p:spPr>
        <p:txBody>
          <a:bodyPr wrap="square" rtlCol="0">
            <a:spAutoFit/>
          </a:bodyPr>
          <a:lstStyle/>
          <a:p>
            <a:pPr algn="ctr"/>
            <a:r>
              <a:rPr lang="es-ES" sz="1000" b="1" i="1" dirty="0"/>
              <a:t>Datos hasta diciembre</a:t>
            </a:r>
          </a:p>
        </p:txBody>
      </p:sp>
      <p:sp>
        <p:nvSpPr>
          <p:cNvPr id="4" name="CuadroTexto 3">
            <a:extLst>
              <a:ext uri="{FF2B5EF4-FFF2-40B4-BE49-F238E27FC236}">
                <a16:creationId xmlns:a16="http://schemas.microsoft.com/office/drawing/2014/main" id="{5CFD318C-5D1B-CFE0-4FCD-4775095C3854}"/>
              </a:ext>
              <a:ext uri="{C183D7F6-B498-43B3-948B-1728B52AA6E4}">
                <adec:decorative xmlns:adec="http://schemas.microsoft.com/office/drawing/2017/decorative" val="1"/>
              </a:ext>
            </a:extLst>
          </p:cNvPr>
          <p:cNvSpPr txBox="1"/>
          <p:nvPr/>
        </p:nvSpPr>
        <p:spPr>
          <a:xfrm>
            <a:off x="9598318" y="4012635"/>
            <a:ext cx="985493" cy="400110"/>
          </a:xfrm>
          <a:prstGeom prst="rect">
            <a:avLst/>
          </a:prstGeom>
          <a:noFill/>
        </p:spPr>
        <p:txBody>
          <a:bodyPr wrap="square" rtlCol="0">
            <a:spAutoFit/>
          </a:bodyPr>
          <a:lstStyle/>
          <a:p>
            <a:pPr algn="ctr"/>
            <a:r>
              <a:rPr lang="es-ES" sz="1000" b="1" i="1" dirty="0"/>
              <a:t>Datos hasta diciembre</a:t>
            </a:r>
          </a:p>
        </p:txBody>
      </p:sp>
      <p:sp>
        <p:nvSpPr>
          <p:cNvPr id="7" name="CuadroTexto 6">
            <a:extLst>
              <a:ext uri="{FF2B5EF4-FFF2-40B4-BE49-F238E27FC236}">
                <a16:creationId xmlns:a16="http://schemas.microsoft.com/office/drawing/2014/main" id="{458BF9F8-4235-579A-5A15-F0B389B98EAC}"/>
              </a:ext>
              <a:ext uri="{C183D7F6-B498-43B3-948B-1728B52AA6E4}">
                <adec:decorative xmlns:adec="http://schemas.microsoft.com/office/drawing/2017/decorative" val="1"/>
              </a:ext>
            </a:extLst>
          </p:cNvPr>
          <p:cNvSpPr txBox="1"/>
          <p:nvPr/>
        </p:nvSpPr>
        <p:spPr>
          <a:xfrm>
            <a:off x="8002186" y="4012635"/>
            <a:ext cx="985493" cy="400110"/>
          </a:xfrm>
          <a:prstGeom prst="rect">
            <a:avLst/>
          </a:prstGeom>
          <a:noFill/>
        </p:spPr>
        <p:txBody>
          <a:bodyPr wrap="square" rtlCol="0">
            <a:spAutoFit/>
          </a:bodyPr>
          <a:lstStyle/>
          <a:p>
            <a:pPr algn="ctr"/>
            <a:r>
              <a:rPr lang="es-ES" sz="1000" b="1" i="1" dirty="0"/>
              <a:t>Datos hasta diciembre</a:t>
            </a:r>
          </a:p>
        </p:txBody>
      </p:sp>
      <p:sp>
        <p:nvSpPr>
          <p:cNvPr id="15" name="CuadroTexto 14">
            <a:extLst>
              <a:ext uri="{FF2B5EF4-FFF2-40B4-BE49-F238E27FC236}">
                <a16:creationId xmlns:a16="http://schemas.microsoft.com/office/drawing/2014/main" id="{E9D463F5-435D-92B7-9DF4-1A55B82A957C}"/>
              </a:ext>
              <a:ext uri="{C183D7F6-B498-43B3-948B-1728B52AA6E4}">
                <adec:decorative xmlns:adec="http://schemas.microsoft.com/office/drawing/2017/decorative" val="1"/>
              </a:ext>
            </a:extLst>
          </p:cNvPr>
          <p:cNvSpPr txBox="1"/>
          <p:nvPr/>
        </p:nvSpPr>
        <p:spPr>
          <a:xfrm>
            <a:off x="4794926" y="4004126"/>
            <a:ext cx="985493" cy="400110"/>
          </a:xfrm>
          <a:prstGeom prst="rect">
            <a:avLst/>
          </a:prstGeom>
          <a:noFill/>
        </p:spPr>
        <p:txBody>
          <a:bodyPr wrap="square" rtlCol="0">
            <a:spAutoFit/>
          </a:bodyPr>
          <a:lstStyle/>
          <a:p>
            <a:pPr algn="ctr"/>
            <a:r>
              <a:rPr lang="es-ES" sz="1000" b="1" i="1" dirty="0">
                <a:solidFill>
                  <a:schemeClr val="tx1">
                    <a:lumMod val="50000"/>
                    <a:lumOff val="50000"/>
                  </a:schemeClr>
                </a:solidFill>
              </a:rPr>
              <a:t>Datos hasta noviembre</a:t>
            </a:r>
          </a:p>
        </p:txBody>
      </p:sp>
      <p:sp>
        <p:nvSpPr>
          <p:cNvPr id="8" name="CuadroTexto 7">
            <a:extLst>
              <a:ext uri="{FF2B5EF4-FFF2-40B4-BE49-F238E27FC236}">
                <a16:creationId xmlns:a16="http://schemas.microsoft.com/office/drawing/2014/main" id="{26A2A4CF-98C0-5991-962F-69EB9E745B83}"/>
              </a:ext>
              <a:ext uri="{C183D7F6-B498-43B3-948B-1728B52AA6E4}">
                <adec:decorative xmlns:adec="http://schemas.microsoft.com/office/drawing/2017/decorative" val="1"/>
              </a:ext>
            </a:extLst>
          </p:cNvPr>
          <p:cNvSpPr txBox="1"/>
          <p:nvPr/>
        </p:nvSpPr>
        <p:spPr>
          <a:xfrm>
            <a:off x="7220659" y="4012635"/>
            <a:ext cx="985493" cy="400110"/>
          </a:xfrm>
          <a:prstGeom prst="rect">
            <a:avLst/>
          </a:prstGeom>
          <a:noFill/>
        </p:spPr>
        <p:txBody>
          <a:bodyPr wrap="square" rtlCol="0">
            <a:spAutoFit/>
          </a:bodyPr>
          <a:lstStyle/>
          <a:p>
            <a:pPr algn="ctr"/>
            <a:r>
              <a:rPr lang="es-ES" sz="1000" b="1" i="1" dirty="0"/>
              <a:t>Datos hasta diciembre</a:t>
            </a:r>
          </a:p>
        </p:txBody>
      </p:sp>
      <p:sp>
        <p:nvSpPr>
          <p:cNvPr id="3" name="Título 2">
            <a:extLst>
              <a:ext uri="{FF2B5EF4-FFF2-40B4-BE49-F238E27FC236}">
                <a16:creationId xmlns:a16="http://schemas.microsoft.com/office/drawing/2014/main" id="{8CE047E6-C6BF-0F7B-1337-86E22673515E}"/>
              </a:ext>
              <a:ext uri="{C183D7F6-B498-43B3-948B-1728B52AA6E4}">
                <adec:decorative xmlns:adec="http://schemas.microsoft.com/office/drawing/2017/decorative" val="1"/>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Evolución de la demanda en las empresas de transporte urbano</a:t>
            </a:r>
          </a:p>
        </p:txBody>
      </p:sp>
    </p:spTree>
    <p:extLst>
      <p:ext uri="{BB962C8B-B14F-4D97-AF65-F5344CB8AC3E}">
        <p14:creationId xmlns:p14="http://schemas.microsoft.com/office/powerpoint/2010/main" val="211732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736A0D19-0C9A-4613-8F1A-102972B60C0F}"/>
              </a:ext>
            </a:extLst>
          </p:cNvPr>
          <p:cNvSpPr>
            <a:spLocks noGrp="1"/>
          </p:cNvSpPr>
          <p:nvPr>
            <p:ph type="title" idx="4294967295"/>
          </p:nvPr>
        </p:nvSpPr>
        <p:spPr>
          <a:xfrm>
            <a:off x="546410" y="490265"/>
            <a:ext cx="11128917" cy="707886"/>
          </a:xfrm>
          <a:prstGeom prst="rect">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a:ln>
                  <a:noFill/>
                </a:ln>
                <a:solidFill>
                  <a:schemeClr val="accent1">
                    <a:lumMod val="50000"/>
                  </a:schemeClr>
                </a:solidFill>
                <a:effectLst/>
                <a:uLnTx/>
                <a:uFillTx/>
                <a:latin typeface="+mn-lt"/>
                <a:ea typeface="+mn-ea"/>
                <a:cs typeface="+mn-cs"/>
              </a:rPr>
              <a:t>Hechos destacables durante 2023 con influencia en la Demanda</a:t>
            </a:r>
          </a:p>
        </p:txBody>
      </p:sp>
      <p:sp>
        <p:nvSpPr>
          <p:cNvPr id="11" name="CuadroTexto 10">
            <a:extLst>
              <a:ext uri="{FF2B5EF4-FFF2-40B4-BE49-F238E27FC236}">
                <a16:creationId xmlns:a16="http://schemas.microsoft.com/office/drawing/2014/main" id="{58EDA485-E412-4ED7-B920-EA2925875B37}"/>
              </a:ext>
            </a:extLst>
          </p:cNvPr>
          <p:cNvSpPr txBox="1"/>
          <p:nvPr/>
        </p:nvSpPr>
        <p:spPr>
          <a:xfrm>
            <a:off x="546410" y="1198151"/>
            <a:ext cx="11099180" cy="3862596"/>
          </a:xfrm>
          <a:prstGeom prst="rect">
            <a:avLst/>
          </a:prstGeom>
          <a:noFill/>
        </p:spPr>
        <p:txBody>
          <a:bodyPr wrap="square" rtlCol="0">
            <a:spAutoFit/>
          </a:bodyPr>
          <a:lstStyle/>
          <a:p>
            <a:pPr algn="just"/>
            <a:endParaRPr lang="es-ES" dirty="0">
              <a:solidFill>
                <a:srgbClr val="002060"/>
              </a:solidFill>
            </a:endParaRPr>
          </a:p>
          <a:p>
            <a:pPr lvl="1" algn="just"/>
            <a:endParaRPr lang="es-ES" dirty="0">
              <a:solidFill>
                <a:srgbClr val="002060"/>
              </a:solidFill>
            </a:endParaRPr>
          </a:p>
          <a:p>
            <a:pPr marL="285750" indent="-285750" algn="just">
              <a:buFont typeface="Wingdings" panose="05000000000000000000" pitchFamily="2" charset="2"/>
              <a:buChar char="Ø"/>
            </a:pPr>
            <a:r>
              <a:rPr lang="es-ES" b="1" u="sng" dirty="0">
                <a:solidFill>
                  <a:srgbClr val="002060"/>
                </a:solidFill>
              </a:rPr>
              <a:t>Cierres temporales por obras de mejora</a:t>
            </a:r>
            <a:r>
              <a:rPr lang="es-ES" u="sng" dirty="0">
                <a:solidFill>
                  <a:srgbClr val="002060"/>
                </a:solidFill>
              </a:rPr>
              <a:t>:</a:t>
            </a:r>
            <a:endParaRPr lang="es-ES" u="sng" dirty="0">
              <a:solidFill>
                <a:srgbClr val="002060"/>
              </a:solidFill>
              <a:highlight>
                <a:srgbClr val="FFFF00"/>
              </a:highlight>
            </a:endParaRPr>
          </a:p>
          <a:p>
            <a:pPr algn="just"/>
            <a:endParaRPr lang="es-ES" sz="1100" u="sng" dirty="0">
              <a:solidFill>
                <a:srgbClr val="002060"/>
              </a:solidFill>
            </a:endParaRPr>
          </a:p>
          <a:p>
            <a:pPr marL="742950" lvl="1" indent="-285750" algn="just">
              <a:buFont typeface="Arial" panose="020B0604020202020204" pitchFamily="34" charset="0"/>
              <a:buChar char="•"/>
            </a:pPr>
            <a:r>
              <a:rPr lang="es-ES" dirty="0">
                <a:solidFill>
                  <a:srgbClr val="002060"/>
                </a:solidFill>
              </a:rPr>
              <a:t>Cierre del tramo de L7B, San Fernando – Hospital del Henares durante todo el año (cerrado desde el 24 de agosto de 2022). </a:t>
            </a:r>
            <a:r>
              <a:rPr lang="es-ES" i="1" dirty="0">
                <a:solidFill>
                  <a:srgbClr val="002060"/>
                </a:solidFill>
              </a:rPr>
              <a:t>Total viajes Servicio Sustitutivo 756.99.</a:t>
            </a:r>
          </a:p>
          <a:p>
            <a:pPr marL="742950" lvl="1" indent="-285750" algn="just">
              <a:buFont typeface="Arial" panose="020B0604020202020204" pitchFamily="34" charset="0"/>
              <a:buChar char="•"/>
            </a:pPr>
            <a:endParaRPr lang="es-ES" dirty="0">
              <a:solidFill>
                <a:srgbClr val="002060"/>
              </a:solidFill>
            </a:endParaRPr>
          </a:p>
          <a:p>
            <a:pPr marL="742950" lvl="1" indent="-285750" algn="just">
              <a:buFont typeface="Arial" panose="020B0604020202020204" pitchFamily="34" charset="0"/>
              <a:buChar char="•"/>
            </a:pPr>
            <a:r>
              <a:rPr lang="es-ES" dirty="0">
                <a:solidFill>
                  <a:srgbClr val="002060"/>
                </a:solidFill>
              </a:rPr>
              <a:t>Cierre del tramo de L1, Valdecarros - Sol desde el 24 de junio de 2023 (tramos Sol - Valdecarros apertura el 26 de septiembre de 2023; tramo Valdecarros – Nueva Numancia apertura el 14 de octubre de 2023; la estación de Atocha permaneció cerrada hasta el 1 de diciembre). </a:t>
            </a:r>
            <a:r>
              <a:rPr lang="es-ES" i="1" dirty="0">
                <a:solidFill>
                  <a:srgbClr val="002060"/>
                </a:solidFill>
              </a:rPr>
              <a:t>Total viajes Servicio Sustitutivo:7.680.886.</a:t>
            </a:r>
          </a:p>
          <a:p>
            <a:pPr marL="742950" lvl="1" indent="-285750" algn="just">
              <a:buFont typeface="Arial" panose="020B0604020202020204" pitchFamily="34" charset="0"/>
              <a:buChar char="•"/>
            </a:pPr>
            <a:endParaRPr lang="es-ES" dirty="0">
              <a:solidFill>
                <a:srgbClr val="002060"/>
              </a:solidFill>
            </a:endParaRPr>
          </a:p>
          <a:p>
            <a:pPr marL="742950" lvl="1" indent="-285750" algn="just">
              <a:buFont typeface="Arial" panose="020B0604020202020204" pitchFamily="34" charset="0"/>
              <a:buChar char="•"/>
            </a:pPr>
            <a:r>
              <a:rPr lang="es-ES" dirty="0">
                <a:solidFill>
                  <a:srgbClr val="002060"/>
                </a:solidFill>
              </a:rPr>
              <a:t>Cierre del tramo de L9, Príncipe de Vergara-Colombia desde 5 de agosto hasta 7 de septiembre de 2023. Servicio. </a:t>
            </a:r>
            <a:r>
              <a:rPr lang="es-ES" i="1" dirty="0">
                <a:solidFill>
                  <a:srgbClr val="002060"/>
                </a:solidFill>
              </a:rPr>
              <a:t>Total viajes Servicio Sustitutivo: 452.325.</a:t>
            </a:r>
          </a:p>
          <a:p>
            <a:pPr marL="285750" indent="-285750" algn="just">
              <a:buFont typeface="Wingdings" panose="05000000000000000000" pitchFamily="2" charset="2"/>
              <a:buChar char="Ø"/>
            </a:pPr>
            <a:endParaRPr lang="es-ES" dirty="0">
              <a:solidFill>
                <a:srgbClr val="002060"/>
              </a:solidFill>
            </a:endParaRPr>
          </a:p>
        </p:txBody>
      </p:sp>
      <p:sp>
        <p:nvSpPr>
          <p:cNvPr id="5" name="Marcador de número de diapositiva 1">
            <a:extLst>
              <a:ext uri="{FF2B5EF4-FFF2-40B4-BE49-F238E27FC236}">
                <a16:creationId xmlns:a16="http://schemas.microsoft.com/office/drawing/2014/main" id="{EC601D4B-0803-4C6B-BA2E-71FE81FDCDF0}"/>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16</a:t>
            </a:fld>
            <a:endParaRPr lang="es-ES" sz="1000" dirty="0">
              <a:solidFill>
                <a:schemeClr val="bg2">
                  <a:lumMod val="50000"/>
                </a:schemeClr>
              </a:solidFill>
              <a:latin typeface="Arial Narrow" panose="020B0606020202030204" pitchFamily="34" charset="0"/>
            </a:endParaRPr>
          </a:p>
        </p:txBody>
      </p:sp>
    </p:spTree>
    <p:extLst>
      <p:ext uri="{BB962C8B-B14F-4D97-AF65-F5344CB8AC3E}">
        <p14:creationId xmlns:p14="http://schemas.microsoft.com/office/powerpoint/2010/main" val="133916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C183D7F6-B498-43B3-948B-1728B52AA6E4}">
                <adec:decorative xmlns:adec="http://schemas.microsoft.com/office/drawing/2017/decorative" val="1"/>
              </a:ext>
            </a:extLst>
          </p:cNvPr>
          <p:cNvSpPr txBox="1"/>
          <p:nvPr/>
        </p:nvSpPr>
        <p:spPr>
          <a:xfrm>
            <a:off x="2369722" y="3509559"/>
            <a:ext cx="7814505" cy="923330"/>
          </a:xfrm>
          <a:prstGeom prst="rect">
            <a:avLst/>
          </a:prstGeom>
          <a:noFill/>
        </p:spPr>
        <p:txBody>
          <a:bodyPr wrap="square" rtlCol="0">
            <a:spAutoFit/>
          </a:bodyPr>
          <a:lstStyle/>
          <a:p>
            <a:pPr algn="ctr"/>
            <a:r>
              <a:rPr lang="es-ES" sz="5400" b="1" dirty="0">
                <a:solidFill>
                  <a:schemeClr val="bg2">
                    <a:lumMod val="50000"/>
                  </a:schemeClr>
                </a:solidFill>
                <a:latin typeface="Microsoft JhengHei Light" panose="020B0304030504040204" pitchFamily="34" charset="-120"/>
                <a:ea typeface="Microsoft JhengHei Light" panose="020B0304030504040204" pitchFamily="34" charset="-120"/>
              </a:rPr>
              <a:t>Gracias por la atención</a:t>
            </a:r>
          </a:p>
        </p:txBody>
      </p:sp>
      <p:pic>
        <p:nvPicPr>
          <p:cNvPr id="4" name="Picture 3">
            <a:extLst>
              <a:ext uri="{FF2B5EF4-FFF2-40B4-BE49-F238E27FC236}">
                <a16:creationId xmlns:a16="http://schemas.microsoft.com/office/drawing/2014/main" id="{B4E54479-3C53-4456-AF83-181BC9C295B8}"/>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622" t="8706" r="11478" b="9635"/>
          <a:stretch/>
        </p:blipFill>
        <p:spPr bwMode="auto">
          <a:xfrm>
            <a:off x="4992085" y="1334999"/>
            <a:ext cx="2569778" cy="149968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211794A-43DD-295C-C891-207100F2C323}"/>
              </a:ext>
              <a:ext uri="{C183D7F6-B498-43B3-948B-1728B52AA6E4}">
                <adec:decorative xmlns:adec="http://schemas.microsoft.com/office/drawing/2017/decorative" val="1"/>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Fin</a:t>
            </a:r>
          </a:p>
        </p:txBody>
      </p:sp>
    </p:spTree>
    <p:extLst>
      <p:ext uri="{BB962C8B-B14F-4D97-AF65-F5344CB8AC3E}">
        <p14:creationId xmlns:p14="http://schemas.microsoft.com/office/powerpoint/2010/main" val="138378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EDD8CEB-F522-BEDC-41E7-FD27D4FDB2D4}"/>
              </a:ext>
              <a:ext uri="{C183D7F6-B498-43B3-948B-1728B52AA6E4}">
                <adec:decorative xmlns:adec="http://schemas.microsoft.com/office/drawing/2017/decorative" val="1"/>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Demanda anual de Metro de Madrid</a:t>
            </a:r>
          </a:p>
        </p:txBody>
      </p:sp>
      <p:pic>
        <p:nvPicPr>
          <p:cNvPr id="2" name="Imagen 1" descr="Tabla con datos de demanda 2023 y diferencia con los años 2019, 2020 y 2023.">
            <a:extLst>
              <a:ext uri="{FF2B5EF4-FFF2-40B4-BE49-F238E27FC236}">
                <a16:creationId xmlns:a16="http://schemas.microsoft.com/office/drawing/2014/main" id="{6A77D3CF-D0F1-CAAB-CFEC-25AF4D04E57C}"/>
              </a:ext>
            </a:extLst>
          </p:cNvPr>
          <p:cNvPicPr>
            <a:picLocks noChangeAspect="1"/>
          </p:cNvPicPr>
          <p:nvPr/>
        </p:nvPicPr>
        <p:blipFill rotWithShape="1">
          <a:blip r:embed="rId2"/>
          <a:srcRect l="5412" r="2732" b="8257"/>
          <a:stretch/>
        </p:blipFill>
        <p:spPr>
          <a:xfrm>
            <a:off x="1036948" y="1256510"/>
            <a:ext cx="9935852" cy="5261691"/>
          </a:xfrm>
          <a:prstGeom prst="rect">
            <a:avLst/>
          </a:prstGeom>
        </p:spPr>
      </p:pic>
      <p:sp>
        <p:nvSpPr>
          <p:cNvPr id="8" name="1 Título">
            <a:extLst>
              <a:ext uri="{FF2B5EF4-FFF2-40B4-BE49-F238E27FC236}">
                <a16:creationId xmlns:a16="http://schemas.microsoft.com/office/drawing/2014/main" id="{116103CB-55E3-42FC-8E4F-A24388C4DE61}"/>
              </a:ext>
            </a:extLst>
          </p:cNvPr>
          <p:cNvSpPr txBox="1">
            <a:spLocks/>
          </p:cNvSpPr>
          <p:nvPr/>
        </p:nvSpPr>
        <p:spPr>
          <a:xfrm>
            <a:off x="408802" y="339799"/>
            <a:ext cx="11374395" cy="830997"/>
          </a:xfrm>
          <a:prstGeom prst="rect">
            <a:avLst/>
          </a:prstGeom>
          <a:solidFill>
            <a:schemeClr val="bg1"/>
          </a:solidFill>
        </p:spPr>
        <p:txBody>
          <a:bodyPr wrap="square" rtlCol="0">
            <a:spAutoFit/>
          </a:bodyPr>
          <a:lstStyle>
            <a:defPPr>
              <a:defRPr lang="es-ES"/>
            </a:defPPr>
            <a:lvl1pPr>
              <a:defRPr sz="3200">
                <a:solidFill>
                  <a:schemeClr val="accent1">
                    <a:lumMod val="75000"/>
                  </a:schemeClr>
                </a:solidFill>
                <a:latin typeface="Arial" panose="020B0604020202020204" pitchFamily="34" charset="0"/>
                <a:ea typeface="Microsoft JhengHei UI" panose="020B0604030504040204" pitchFamily="34" charset="-120"/>
                <a:cs typeface="Arial" panose="020B0604020202020204" pitchFamily="34" charset="0"/>
              </a:defRPr>
            </a:lvl1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Se han registrado</a:t>
            </a:r>
            <a:r>
              <a:rPr kumimoji="0" lang="es-ES" sz="2400" b="1"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 15,1 millones de viajes menos que en 2019 </a:t>
            </a:r>
            <a:r>
              <a:rPr kumimoji="0" lang="es-E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(alcanzando un 97,76%), y </a:t>
            </a:r>
            <a:r>
              <a:rPr kumimoji="0" lang="es-ES" sz="2400" b="1"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obteniéndose un incremento</a:t>
            </a:r>
            <a:r>
              <a:rPr kumimoji="0" lang="es-ES" sz="24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 del </a:t>
            </a:r>
            <a:r>
              <a:rPr kumimoji="0" lang="es-ES" sz="2400" b="1"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16%</a:t>
            </a:r>
            <a:r>
              <a:rPr kumimoji="0" lang="es-ES" sz="24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 respecto al </a:t>
            </a:r>
            <a:r>
              <a:rPr kumimoji="0" lang="es-ES" sz="2400" b="1"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año anterior 2022.</a:t>
            </a:r>
            <a:endParaRPr kumimoji="0" lang="es-ES" sz="24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endParaRPr>
          </a:p>
        </p:txBody>
      </p:sp>
      <p:sp>
        <p:nvSpPr>
          <p:cNvPr id="6" name="Marcador de número de diapositiva 1">
            <a:extLst>
              <a:ext uri="{FF2B5EF4-FFF2-40B4-BE49-F238E27FC236}">
                <a16:creationId xmlns:a16="http://schemas.microsoft.com/office/drawing/2014/main" id="{01FC1E1C-19E3-488C-AD4C-1549AA59AFD7}"/>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2</a:t>
            </a:fld>
            <a:endParaRPr lang="es-ES" sz="1000" dirty="0">
              <a:solidFill>
                <a:schemeClr val="bg2">
                  <a:lumMod val="50000"/>
                </a:schemeClr>
              </a:solidFill>
              <a:latin typeface="Arial Narrow" panose="020B0606020202030204" pitchFamily="34" charset="0"/>
            </a:endParaRPr>
          </a:p>
        </p:txBody>
      </p:sp>
      <p:pic>
        <p:nvPicPr>
          <p:cNvPr id="5" name="Imagen 4">
            <a:extLst>
              <a:ext uri="{FF2B5EF4-FFF2-40B4-BE49-F238E27FC236}">
                <a16:creationId xmlns:a16="http://schemas.microsoft.com/office/drawing/2014/main" id="{0B469380-5BAF-A0FE-AABA-BBA86B207AF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75760" y="4421795"/>
            <a:ext cx="5508171" cy="1319130"/>
          </a:xfrm>
          <a:prstGeom prst="rect">
            <a:avLst/>
          </a:prstGeom>
        </p:spPr>
      </p:pic>
    </p:spTree>
    <p:extLst>
      <p:ext uri="{BB962C8B-B14F-4D97-AF65-F5344CB8AC3E}">
        <p14:creationId xmlns:p14="http://schemas.microsoft.com/office/powerpoint/2010/main" val="325895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2A17126A-7BAF-49C6-988F-A24047AE1FF2}"/>
              </a:ext>
            </a:extLst>
          </p:cNvPr>
          <p:cNvSpPr txBox="1">
            <a:spLocks noGrp="1"/>
          </p:cNvSpPr>
          <p:nvPr>
            <p:ph type="title" idx="4294967295"/>
          </p:nvPr>
        </p:nvSpPr>
        <p:spPr>
          <a:xfrm>
            <a:off x="425668" y="221309"/>
            <a:ext cx="11199404"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s-ES"/>
            </a:defPPr>
            <a:lvl1pPr>
              <a:defRPr sz="3200">
                <a:solidFill>
                  <a:schemeClr val="accent1">
                    <a:lumMod val="75000"/>
                  </a:schemeClr>
                </a:solidFill>
                <a:latin typeface="Arial" panose="020B0604020202020204" pitchFamily="34" charset="0"/>
                <a:ea typeface="Microsoft JhengHei UI" panose="020B0604030504040204" pitchFamily="34" charset="-12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Evolución mensual de la demanda del año 2023</a:t>
            </a:r>
            <a:endParaRPr kumimoji="0" lang="es-ES" sz="32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endParaRPr>
          </a:p>
        </p:txBody>
      </p:sp>
      <p:sp>
        <p:nvSpPr>
          <p:cNvPr id="8" name="CuadroTexto 7">
            <a:extLst>
              <a:ext uri="{FF2B5EF4-FFF2-40B4-BE49-F238E27FC236}">
                <a16:creationId xmlns:a16="http://schemas.microsoft.com/office/drawing/2014/main" id="{21327B87-FD4D-4BB9-A7D0-265021C07555}"/>
              </a:ext>
            </a:extLst>
          </p:cNvPr>
          <p:cNvSpPr txBox="1"/>
          <p:nvPr/>
        </p:nvSpPr>
        <p:spPr>
          <a:xfrm>
            <a:off x="176463" y="2413337"/>
            <a:ext cx="3048033" cy="2308324"/>
          </a:xfrm>
          <a:prstGeom prst="rect">
            <a:avLst/>
          </a:prstGeom>
          <a:noFill/>
        </p:spPr>
        <p:txBody>
          <a:bodyPr wrap="square" rtlCol="0">
            <a:spAutoFit/>
          </a:bodyPr>
          <a:lstStyle/>
          <a:p>
            <a:r>
              <a:rPr lang="es-ES" dirty="0">
                <a:solidFill>
                  <a:srgbClr val="002060"/>
                </a:solidFill>
                <a:latin typeface="Segoe UI" panose="020B0502040204020203" pitchFamily="34" charset="0"/>
                <a:ea typeface="Microsoft JhengHei UI" panose="020B0604030504040204" pitchFamily="34" charset="-120"/>
                <a:cs typeface="Segoe UI" panose="020B0502040204020203" pitchFamily="34" charset="0"/>
              </a:rPr>
              <a:t>2023 empezó con un porcentaje de recuperación respecto al año de referencia del 93% en el mes de enero y ha terminado con más del 100% en el mes de diciembre</a:t>
            </a:r>
          </a:p>
        </p:txBody>
      </p:sp>
      <p:pic>
        <p:nvPicPr>
          <p:cNvPr id="14" name="Imagen 13" descr="Representación mensual de la evolución anual y las referencias de 2019 y 2022">
            <a:extLst>
              <a:ext uri="{FF2B5EF4-FFF2-40B4-BE49-F238E27FC236}">
                <a16:creationId xmlns:a16="http://schemas.microsoft.com/office/drawing/2014/main" id="{0B365BC1-95F0-61AA-EED7-8AC0017EF237}"/>
              </a:ext>
            </a:extLst>
          </p:cNvPr>
          <p:cNvPicPr>
            <a:picLocks noChangeAspect="1"/>
          </p:cNvPicPr>
          <p:nvPr/>
        </p:nvPicPr>
        <p:blipFill>
          <a:blip r:embed="rId2"/>
          <a:stretch>
            <a:fillRect/>
          </a:stretch>
        </p:blipFill>
        <p:spPr>
          <a:xfrm>
            <a:off x="3005802" y="939300"/>
            <a:ext cx="9186198" cy="5457147"/>
          </a:xfrm>
          <a:prstGeom prst="rect">
            <a:avLst/>
          </a:prstGeom>
        </p:spPr>
      </p:pic>
      <p:sp>
        <p:nvSpPr>
          <p:cNvPr id="5" name="Marcador de número de diapositiva 1">
            <a:extLst>
              <a:ext uri="{FF2B5EF4-FFF2-40B4-BE49-F238E27FC236}">
                <a16:creationId xmlns:a16="http://schemas.microsoft.com/office/drawing/2014/main" id="{E3F205A6-BEEB-4C5E-AC2D-CA734FA28FCB}"/>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3</a:t>
            </a:fld>
            <a:endParaRPr lang="es-ES" sz="1000" dirty="0">
              <a:solidFill>
                <a:schemeClr val="bg2">
                  <a:lumMod val="50000"/>
                </a:schemeClr>
              </a:solidFill>
              <a:latin typeface="Arial Narrow" panose="020B0606020202030204" pitchFamily="34" charset="0"/>
            </a:endParaRPr>
          </a:p>
        </p:txBody>
      </p:sp>
      <p:sp>
        <p:nvSpPr>
          <p:cNvPr id="3" name="CuadroTexto 2">
            <a:extLst>
              <a:ext uri="{FF2B5EF4-FFF2-40B4-BE49-F238E27FC236}">
                <a16:creationId xmlns:a16="http://schemas.microsoft.com/office/drawing/2014/main" id="{61D2A0B5-44AB-4CB2-867B-D60F526C3668}"/>
              </a:ext>
            </a:extLst>
          </p:cNvPr>
          <p:cNvSpPr txBox="1"/>
          <p:nvPr/>
        </p:nvSpPr>
        <p:spPr>
          <a:xfrm>
            <a:off x="6025370" y="2337923"/>
            <a:ext cx="3661742" cy="692497"/>
          </a:xfrm>
          <a:prstGeom prst="rect">
            <a:avLst/>
          </a:prstGeom>
          <a:noFill/>
        </p:spPr>
        <p:txBody>
          <a:bodyPr wrap="square" rtlCol="0">
            <a:spAutoFit/>
          </a:bodyPr>
          <a:lstStyle/>
          <a:p>
            <a:r>
              <a:rPr lang="es-ES" sz="2800" b="1" dirty="0">
                <a:solidFill>
                  <a:srgbClr val="00B050"/>
                </a:solidFill>
              </a:rPr>
              <a:t>Recuperado el 97,76%.</a:t>
            </a:r>
          </a:p>
          <a:p>
            <a:r>
              <a:rPr lang="es-ES" sz="1100" b="1" dirty="0">
                <a:solidFill>
                  <a:srgbClr val="00B050"/>
                </a:solidFill>
              </a:rPr>
              <a:t>(Dato acumulado de enero a diciembre)</a:t>
            </a:r>
            <a:endParaRPr lang="es-ES" b="1" dirty="0">
              <a:solidFill>
                <a:srgbClr val="00B050"/>
              </a:solidFill>
            </a:endParaRPr>
          </a:p>
        </p:txBody>
      </p:sp>
      <p:pic>
        <p:nvPicPr>
          <p:cNvPr id="11" name="Imagen 10">
            <a:extLst>
              <a:ext uri="{FF2B5EF4-FFF2-40B4-BE49-F238E27FC236}">
                <a16:creationId xmlns:a16="http://schemas.microsoft.com/office/drawing/2014/main" id="{174CE47F-6021-8C83-35A9-57F0428B9B2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04914" y="5056450"/>
            <a:ext cx="3251327" cy="858933"/>
          </a:xfrm>
          <a:prstGeom prst="rect">
            <a:avLst/>
          </a:prstGeom>
        </p:spPr>
      </p:pic>
      <p:sp>
        <p:nvSpPr>
          <p:cNvPr id="12" name="CuadroTexto 11">
            <a:extLst>
              <a:ext uri="{FF2B5EF4-FFF2-40B4-BE49-F238E27FC236}">
                <a16:creationId xmlns:a16="http://schemas.microsoft.com/office/drawing/2014/main" id="{98878A88-F71D-F552-4021-2D7D19FA4DFF}"/>
              </a:ext>
              <a:ext uri="{C183D7F6-B498-43B3-948B-1728B52AA6E4}">
                <adec:decorative xmlns:adec="http://schemas.microsoft.com/office/drawing/2017/decorative" val="1"/>
              </a:ext>
            </a:extLst>
          </p:cNvPr>
          <p:cNvSpPr txBox="1"/>
          <p:nvPr/>
        </p:nvSpPr>
        <p:spPr>
          <a:xfrm>
            <a:off x="3803636" y="3507859"/>
            <a:ext cx="1357460" cy="261610"/>
          </a:xfrm>
          <a:prstGeom prst="rect">
            <a:avLst/>
          </a:prstGeom>
          <a:noFill/>
        </p:spPr>
        <p:txBody>
          <a:bodyPr wrap="square" rtlCol="0">
            <a:spAutoFit/>
          </a:bodyPr>
          <a:lstStyle/>
          <a:p>
            <a:r>
              <a:rPr lang="es-ES" sz="1100" dirty="0">
                <a:solidFill>
                  <a:srgbClr val="0070C0"/>
                </a:solidFill>
              </a:rPr>
              <a:t>92,86% recuperado</a:t>
            </a:r>
          </a:p>
        </p:txBody>
      </p:sp>
      <p:sp>
        <p:nvSpPr>
          <p:cNvPr id="13" name="CuadroTexto 12">
            <a:extLst>
              <a:ext uri="{FF2B5EF4-FFF2-40B4-BE49-F238E27FC236}">
                <a16:creationId xmlns:a16="http://schemas.microsoft.com/office/drawing/2014/main" id="{CAB4C91D-34C9-B8AF-E0E3-AA4D64437D42}"/>
              </a:ext>
              <a:ext uri="{C183D7F6-B498-43B3-948B-1728B52AA6E4}">
                <adec:decorative xmlns:adec="http://schemas.microsoft.com/office/drawing/2017/decorative" val="1"/>
              </a:ext>
            </a:extLst>
          </p:cNvPr>
          <p:cNvSpPr txBox="1"/>
          <p:nvPr/>
        </p:nvSpPr>
        <p:spPr>
          <a:xfrm>
            <a:off x="10573236" y="3030420"/>
            <a:ext cx="1357460" cy="261610"/>
          </a:xfrm>
          <a:prstGeom prst="rect">
            <a:avLst/>
          </a:prstGeom>
          <a:noFill/>
        </p:spPr>
        <p:txBody>
          <a:bodyPr wrap="square" rtlCol="0">
            <a:spAutoFit/>
          </a:bodyPr>
          <a:lstStyle/>
          <a:p>
            <a:pPr algn="r"/>
            <a:r>
              <a:rPr lang="es-ES" sz="1100" dirty="0">
                <a:solidFill>
                  <a:srgbClr val="0070C0"/>
                </a:solidFill>
              </a:rPr>
              <a:t>100,6% recuperado</a:t>
            </a:r>
          </a:p>
        </p:txBody>
      </p:sp>
    </p:spTree>
    <p:extLst>
      <p:ext uri="{BB962C8B-B14F-4D97-AF65-F5344CB8AC3E}">
        <p14:creationId xmlns:p14="http://schemas.microsoft.com/office/powerpoint/2010/main" val="11820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9E54C-DE58-C4BA-4F5B-5D29566AF8F0}"/>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Evolución demanda en día laborable</a:t>
            </a:r>
          </a:p>
        </p:txBody>
      </p:sp>
      <p:sp>
        <p:nvSpPr>
          <p:cNvPr id="4" name="1 Título">
            <a:extLst>
              <a:ext uri="{FF2B5EF4-FFF2-40B4-BE49-F238E27FC236}">
                <a16:creationId xmlns:a16="http://schemas.microsoft.com/office/drawing/2014/main" id="{A2690815-AE0A-4D1E-815A-1A6EF0431A28}"/>
              </a:ext>
            </a:extLst>
          </p:cNvPr>
          <p:cNvSpPr txBox="1">
            <a:spLocks/>
          </p:cNvSpPr>
          <p:nvPr/>
        </p:nvSpPr>
        <p:spPr>
          <a:xfrm>
            <a:off x="557427" y="236314"/>
            <a:ext cx="11077145" cy="830997"/>
          </a:xfrm>
          <a:prstGeom prst="rect">
            <a:avLst/>
          </a:prstGeom>
          <a:noFill/>
        </p:spPr>
        <p:txBody>
          <a:bodyPr wrap="square" rtlCol="0">
            <a:spAutoFit/>
          </a:bodyPr>
          <a:lstStyle>
            <a:defPPr>
              <a:defRPr lang="es-ES"/>
            </a:defPPr>
            <a:lvl1pPr algn="just">
              <a:defRPr sz="3200">
                <a:solidFill>
                  <a:schemeClr val="accent1">
                    <a:lumMod val="75000"/>
                  </a:schemeClr>
                </a:solidFill>
                <a:latin typeface="Arial" panose="020B0604020202020204" pitchFamily="34" charset="0"/>
                <a:ea typeface="Microsoft JhengHei UI" panose="020B0604030504040204" pitchFamily="34" charset="-120"/>
                <a:cs typeface="Arial" panose="020B0604020202020204" pitchFamily="34" charset="0"/>
              </a:defRPr>
            </a:lvl1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A lo largo del año el</a:t>
            </a:r>
            <a:r>
              <a:rPr kumimoji="0" lang="es-ES" sz="2400" b="1"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 laborable ha mantenido un crecimiento sostenido hasta alcanzar los 2.369 miles de viajes</a:t>
            </a:r>
            <a:r>
              <a:rPr kumimoji="0" lang="es-ES" sz="24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 de media en el mes de </a:t>
            </a:r>
            <a:r>
              <a:rPr kumimoji="0" lang="es-ES" sz="2400" b="1" i="0" u="none" strike="noStrike" kern="1200" cap="none" spc="0" normalizeH="0" baseline="0" noProof="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rPr>
              <a:t>noviembre</a:t>
            </a:r>
            <a:endParaRPr kumimoji="0" lang="es-ES" sz="24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icrosoft JhengHei UI" panose="020B0604030504040204" pitchFamily="34" charset="-120"/>
              <a:cs typeface="Arial" panose="020B0604020202020204" pitchFamily="34" charset="0"/>
            </a:endParaRPr>
          </a:p>
        </p:txBody>
      </p:sp>
      <p:pic>
        <p:nvPicPr>
          <p:cNvPr id="6" name="Imagen 5" descr="Representación gráfica en barras con los datos de la evolución de la demanda en día laborable por meses.">
            <a:extLst>
              <a:ext uri="{FF2B5EF4-FFF2-40B4-BE49-F238E27FC236}">
                <a16:creationId xmlns:a16="http://schemas.microsoft.com/office/drawing/2014/main" id="{D88141EB-A6A1-A479-B1DF-7EA01DA32C40}"/>
              </a:ext>
            </a:extLst>
          </p:cNvPr>
          <p:cNvPicPr>
            <a:picLocks noChangeAspect="1"/>
          </p:cNvPicPr>
          <p:nvPr/>
        </p:nvPicPr>
        <p:blipFill>
          <a:blip r:embed="rId2"/>
          <a:stretch>
            <a:fillRect/>
          </a:stretch>
        </p:blipFill>
        <p:spPr>
          <a:xfrm>
            <a:off x="1860075" y="1211360"/>
            <a:ext cx="7914891" cy="5066891"/>
          </a:xfrm>
          <a:prstGeom prst="rect">
            <a:avLst/>
          </a:prstGeom>
        </p:spPr>
      </p:pic>
      <p:sp>
        <p:nvSpPr>
          <p:cNvPr id="5" name="Marcador de número de diapositiva 1">
            <a:extLst>
              <a:ext uri="{FF2B5EF4-FFF2-40B4-BE49-F238E27FC236}">
                <a16:creationId xmlns:a16="http://schemas.microsoft.com/office/drawing/2014/main" id="{E3F205A6-BEEB-4C5E-AC2D-CA734FA28FCB}"/>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4</a:t>
            </a:fld>
            <a:endParaRPr lang="es-ES" sz="1000" dirty="0">
              <a:solidFill>
                <a:schemeClr val="bg2">
                  <a:lumMod val="50000"/>
                </a:schemeClr>
              </a:solidFill>
              <a:latin typeface="Arial Narrow" panose="020B0606020202030204" pitchFamily="34" charset="0"/>
            </a:endParaRPr>
          </a:p>
        </p:txBody>
      </p:sp>
      <p:sp>
        <p:nvSpPr>
          <p:cNvPr id="3" name="Elipse 2">
            <a:extLst>
              <a:ext uri="{FF2B5EF4-FFF2-40B4-BE49-F238E27FC236}">
                <a16:creationId xmlns:a16="http://schemas.microsoft.com/office/drawing/2014/main" id="{0EB1CB37-E8C1-4D3B-AF07-56BA3A038B20}"/>
              </a:ext>
              <a:ext uri="{C183D7F6-B498-43B3-948B-1728B52AA6E4}">
                <adec:decorative xmlns:adec="http://schemas.microsoft.com/office/drawing/2017/decorative" val="1"/>
              </a:ext>
            </a:extLst>
          </p:cNvPr>
          <p:cNvSpPr/>
          <p:nvPr/>
        </p:nvSpPr>
        <p:spPr>
          <a:xfrm>
            <a:off x="8644576" y="1847654"/>
            <a:ext cx="509048" cy="263950"/>
          </a:xfrm>
          <a:prstGeom prst="ellipse">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3482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02F5E713-8937-41AA-ADFC-A0149734BB46}"/>
              </a:ext>
              <a:ext uri="{C183D7F6-B498-43B3-948B-1728B52AA6E4}">
                <adec:decorative xmlns:adec="http://schemas.microsoft.com/office/drawing/2017/decorative" val="1"/>
              </a:ext>
            </a:extLst>
          </p:cNvPr>
          <p:cNvSpPr txBox="1">
            <a:spLocks/>
          </p:cNvSpPr>
          <p:nvPr/>
        </p:nvSpPr>
        <p:spPr>
          <a:xfrm>
            <a:off x="5241970" y="362650"/>
            <a:ext cx="1469623" cy="503997"/>
          </a:xfrm>
          <a:prstGeom prst="rect">
            <a:avLst/>
          </a:prstGeom>
          <a:noFill/>
        </p:spPr>
        <p:txBody>
          <a:bodyPr vert="horz" wrap="square" lIns="0" tIns="45715" rIns="0" bIns="45715"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ES" sz="2200" b="1" dirty="0">
                <a:solidFill>
                  <a:schemeClr val="accent1">
                    <a:lumMod val="75000"/>
                  </a:schemeClr>
                </a:solidFill>
                <a:latin typeface="Arial" panose="020B0604020202020204" pitchFamily="34" charset="0"/>
                <a:cs typeface="Arial" panose="020B0604020202020204" pitchFamily="34" charset="0"/>
              </a:rPr>
              <a:t>Año 2023</a:t>
            </a:r>
            <a:endParaRPr lang="es-ES" sz="2200" dirty="0">
              <a:solidFill>
                <a:schemeClr val="accent1">
                  <a:lumMod val="75000"/>
                </a:schemeClr>
              </a:solidFill>
              <a:latin typeface="Arial" panose="020B0604020202020204" pitchFamily="34" charset="0"/>
              <a:cs typeface="Arial" panose="020B0604020202020204" pitchFamily="34" charset="0"/>
            </a:endParaRPr>
          </a:p>
        </p:txBody>
      </p:sp>
      <p:sp>
        <p:nvSpPr>
          <p:cNvPr id="5" name="1 Título">
            <a:extLst>
              <a:ext uri="{FF2B5EF4-FFF2-40B4-BE49-F238E27FC236}">
                <a16:creationId xmlns:a16="http://schemas.microsoft.com/office/drawing/2014/main" id="{DF4EBFBC-F926-49B1-B705-86E7144005B6}"/>
              </a:ext>
              <a:ext uri="{C183D7F6-B498-43B3-948B-1728B52AA6E4}">
                <adec:decorative xmlns:adec="http://schemas.microsoft.com/office/drawing/2017/decorative" val="1"/>
              </a:ext>
            </a:extLst>
          </p:cNvPr>
          <p:cNvSpPr txBox="1">
            <a:spLocks/>
          </p:cNvSpPr>
          <p:nvPr/>
        </p:nvSpPr>
        <p:spPr>
          <a:xfrm>
            <a:off x="647700" y="765477"/>
            <a:ext cx="10896599" cy="503997"/>
          </a:xfrm>
          <a:prstGeom prst="rect">
            <a:avLst/>
          </a:prstGeom>
          <a:noFill/>
        </p:spPr>
        <p:txBody>
          <a:bodyPr vert="horz" wrap="square" lIns="0" tIns="45715" rIns="0" bIns="45715"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2200" b="1" dirty="0">
                <a:solidFill>
                  <a:schemeClr val="accent1">
                    <a:lumMod val="75000"/>
                  </a:schemeClr>
                </a:solidFill>
                <a:latin typeface="Arial" panose="020B0604020202020204" pitchFamily="34" charset="0"/>
                <a:cs typeface="Arial" panose="020B0604020202020204" pitchFamily="34" charset="0"/>
              </a:rPr>
              <a:t>Recuperación progresiva de los laborables, estabilizada </a:t>
            </a:r>
            <a:r>
              <a:rPr lang="es-ES" sz="2200" dirty="0">
                <a:solidFill>
                  <a:schemeClr val="accent1">
                    <a:lumMod val="75000"/>
                  </a:schemeClr>
                </a:solidFill>
                <a:latin typeface="Arial" panose="020B0604020202020204" pitchFamily="34" charset="0"/>
                <a:cs typeface="Arial" panose="020B0604020202020204" pitchFamily="34" charset="0"/>
              </a:rPr>
              <a:t>en torno al </a:t>
            </a:r>
            <a:r>
              <a:rPr lang="es-ES" sz="2200" b="1" dirty="0">
                <a:solidFill>
                  <a:schemeClr val="accent1">
                    <a:lumMod val="75000"/>
                  </a:schemeClr>
                </a:solidFill>
                <a:latin typeface="Arial" panose="020B0604020202020204" pitchFamily="34" charset="0"/>
                <a:cs typeface="Arial" panose="020B0604020202020204" pitchFamily="34" charset="0"/>
              </a:rPr>
              <a:t>96%.</a:t>
            </a:r>
            <a:endParaRPr lang="es-ES" sz="2200"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5A77E6AA-75BE-02BD-99AC-DC180E169F1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815712" y="1440190"/>
            <a:ext cx="11220450" cy="4524375"/>
          </a:xfrm>
          <a:prstGeom prst="rect">
            <a:avLst/>
          </a:prstGeom>
        </p:spPr>
      </p:pic>
      <p:sp>
        <p:nvSpPr>
          <p:cNvPr id="2" name="Título 1">
            <a:extLst>
              <a:ext uri="{FF2B5EF4-FFF2-40B4-BE49-F238E27FC236}">
                <a16:creationId xmlns:a16="http://schemas.microsoft.com/office/drawing/2014/main" id="{294EA241-C899-BBFD-9B70-11E5554B721C}"/>
              </a:ext>
              <a:ext uri="{C183D7F6-B498-43B3-948B-1728B52AA6E4}">
                <adec:decorative xmlns:adec="http://schemas.microsoft.com/office/drawing/2017/decorative" val="0"/>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Recuperación progresiva de los laborables</a:t>
            </a:r>
          </a:p>
        </p:txBody>
      </p:sp>
      <p:sp>
        <p:nvSpPr>
          <p:cNvPr id="4" name="Marcador de número de diapositiva 1">
            <a:extLst>
              <a:ext uri="{FF2B5EF4-FFF2-40B4-BE49-F238E27FC236}">
                <a16:creationId xmlns:a16="http://schemas.microsoft.com/office/drawing/2014/main" id="{3F182851-14C8-470D-A648-D69EC331B6A0}"/>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5</a:t>
            </a:fld>
            <a:endParaRPr lang="es-ES" sz="1000" dirty="0">
              <a:solidFill>
                <a:schemeClr val="bg2">
                  <a:lumMod val="50000"/>
                </a:schemeClr>
              </a:solidFill>
              <a:latin typeface="Arial Narrow" panose="020B0606020202030204" pitchFamily="34" charset="0"/>
            </a:endParaRPr>
          </a:p>
        </p:txBody>
      </p:sp>
    </p:spTree>
    <p:extLst>
      <p:ext uri="{BB962C8B-B14F-4D97-AF65-F5344CB8AC3E}">
        <p14:creationId xmlns:p14="http://schemas.microsoft.com/office/powerpoint/2010/main" val="187653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1">
            <a:extLst>
              <a:ext uri="{FF2B5EF4-FFF2-40B4-BE49-F238E27FC236}">
                <a16:creationId xmlns:a16="http://schemas.microsoft.com/office/drawing/2014/main" id="{E3F205A6-BEEB-4C5E-AC2D-CA734FA28FCB}"/>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6</a:t>
            </a:fld>
            <a:endParaRPr lang="es-ES" sz="1000" dirty="0">
              <a:solidFill>
                <a:schemeClr val="bg2">
                  <a:lumMod val="50000"/>
                </a:schemeClr>
              </a:solidFill>
              <a:latin typeface="Arial Narrow" panose="020B0606020202030204" pitchFamily="34" charset="0"/>
            </a:endParaRPr>
          </a:p>
        </p:txBody>
      </p:sp>
      <p:sp>
        <p:nvSpPr>
          <p:cNvPr id="7" name="1 Título">
            <a:extLst>
              <a:ext uri="{FF2B5EF4-FFF2-40B4-BE49-F238E27FC236}">
                <a16:creationId xmlns:a16="http://schemas.microsoft.com/office/drawing/2014/main" id="{CE9D36BE-A5BD-4DB7-8BA8-589E9E90E5F0}"/>
              </a:ext>
            </a:extLst>
          </p:cNvPr>
          <p:cNvSpPr txBox="1">
            <a:spLocks noGrp="1"/>
          </p:cNvSpPr>
          <p:nvPr>
            <p:ph type="title" idx="4294967295"/>
          </p:nvPr>
        </p:nvSpPr>
        <p:spPr>
          <a:xfrm>
            <a:off x="1554896" y="186544"/>
            <a:ext cx="9503248" cy="567469"/>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j-ea"/>
                <a:cs typeface="Arial" panose="020B0604020202020204" pitchFamily="34" charset="0"/>
              </a:rPr>
              <a:t>Demanda por día tipo</a:t>
            </a:r>
          </a:p>
        </p:txBody>
      </p:sp>
      <p:sp>
        <p:nvSpPr>
          <p:cNvPr id="11" name="1 Título">
            <a:extLst>
              <a:ext uri="{FF2B5EF4-FFF2-40B4-BE49-F238E27FC236}">
                <a16:creationId xmlns:a16="http://schemas.microsoft.com/office/drawing/2014/main" id="{F8CA3FED-C918-433A-96C7-BD2158AB41EF}"/>
              </a:ext>
            </a:extLst>
          </p:cNvPr>
          <p:cNvSpPr txBox="1">
            <a:spLocks/>
          </p:cNvSpPr>
          <p:nvPr/>
        </p:nvSpPr>
        <p:spPr>
          <a:xfrm>
            <a:off x="750326" y="1001123"/>
            <a:ext cx="10691348" cy="461665"/>
          </a:xfrm>
          <a:prstGeom prst="rect">
            <a:avLst/>
          </a:prstGeom>
          <a:noFill/>
        </p:spPr>
        <p:txBody>
          <a:bodyPr wrap="square" rtlCol="0">
            <a:spAutoFit/>
          </a:bodyPr>
          <a:lstStyle>
            <a:defPPr>
              <a:defRPr lang="es-ES"/>
            </a:defPPr>
            <a:lvl1pPr algn="just">
              <a:defRPr sz="3200">
                <a:solidFill>
                  <a:schemeClr val="accent1">
                    <a:lumMod val="75000"/>
                  </a:schemeClr>
                </a:solidFill>
                <a:latin typeface="Arial" panose="020B0604020202020204" pitchFamily="34" charset="0"/>
                <a:ea typeface="Microsoft JhengHei UI" panose="020B0604030504040204" pitchFamily="34" charset="-120"/>
                <a:cs typeface="Arial" panose="020B0604020202020204" pitchFamily="34" charset="0"/>
              </a:defRPr>
            </a:lvl1pPr>
          </a:lstStyle>
          <a:p>
            <a:pPr algn="ctr"/>
            <a:r>
              <a:rPr lang="es-ES" sz="2400" b="1" dirty="0"/>
              <a:t>Mayor recuperación de los sábados y festivos </a:t>
            </a:r>
            <a:r>
              <a:rPr lang="es-ES" sz="2400" dirty="0"/>
              <a:t>respecto a 2019 </a:t>
            </a:r>
          </a:p>
        </p:txBody>
      </p:sp>
      <p:pic>
        <p:nvPicPr>
          <p:cNvPr id="2" name="Imagen 1">
            <a:extLst>
              <a:ext uri="{FF2B5EF4-FFF2-40B4-BE49-F238E27FC236}">
                <a16:creationId xmlns:a16="http://schemas.microsoft.com/office/drawing/2014/main" id="{D8F8FB88-0290-B158-353C-993A2CC3759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962275" y="4515530"/>
            <a:ext cx="6267450" cy="1647825"/>
          </a:xfrm>
          <a:prstGeom prst="rect">
            <a:avLst/>
          </a:prstGeom>
        </p:spPr>
      </p:pic>
      <p:pic>
        <p:nvPicPr>
          <p:cNvPr id="3" name="Imagen 2">
            <a:extLst>
              <a:ext uri="{FF2B5EF4-FFF2-40B4-BE49-F238E27FC236}">
                <a16:creationId xmlns:a16="http://schemas.microsoft.com/office/drawing/2014/main" id="{A3D69B8D-04B1-9880-ABF4-A5866AA9530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67385" y="1940388"/>
            <a:ext cx="9857230" cy="2097541"/>
          </a:xfrm>
          <a:prstGeom prst="rect">
            <a:avLst/>
          </a:prstGeom>
        </p:spPr>
      </p:pic>
    </p:spTree>
    <p:extLst>
      <p:ext uri="{BB962C8B-B14F-4D97-AF65-F5344CB8AC3E}">
        <p14:creationId xmlns:p14="http://schemas.microsoft.com/office/powerpoint/2010/main" val="423023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1">
            <a:extLst>
              <a:ext uri="{FF2B5EF4-FFF2-40B4-BE49-F238E27FC236}">
                <a16:creationId xmlns:a16="http://schemas.microsoft.com/office/drawing/2014/main" id="{E3F205A6-BEEB-4C5E-AC2D-CA734FA28FCB}"/>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7</a:t>
            </a:fld>
            <a:endParaRPr lang="es-ES" sz="1000" dirty="0">
              <a:solidFill>
                <a:schemeClr val="bg2">
                  <a:lumMod val="50000"/>
                </a:schemeClr>
              </a:solidFill>
              <a:latin typeface="Arial Narrow" panose="020B0606020202030204" pitchFamily="34" charset="0"/>
            </a:endParaRPr>
          </a:p>
        </p:txBody>
      </p:sp>
      <p:sp>
        <p:nvSpPr>
          <p:cNvPr id="10" name="1 Título">
            <a:extLst>
              <a:ext uri="{FF2B5EF4-FFF2-40B4-BE49-F238E27FC236}">
                <a16:creationId xmlns:a16="http://schemas.microsoft.com/office/drawing/2014/main" id="{956AB8EB-D87A-498C-9469-D782ECFDA19B}"/>
              </a:ext>
            </a:extLst>
          </p:cNvPr>
          <p:cNvSpPr txBox="1">
            <a:spLocks noGrp="1"/>
          </p:cNvSpPr>
          <p:nvPr>
            <p:ph type="title" idx="4294967295"/>
          </p:nvPr>
        </p:nvSpPr>
        <p:spPr>
          <a:xfrm>
            <a:off x="1011806" y="185219"/>
            <a:ext cx="10168387" cy="5901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j-ea"/>
                <a:cs typeface="Arial" panose="020B0604020202020204" pitchFamily="34" charset="0"/>
              </a:rPr>
              <a:t>Entradas por estación</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18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j-ea"/>
              <a:cs typeface="Arial" panose="020B0604020202020204" pitchFamily="34" charset="0"/>
            </a:endParaRPr>
          </a:p>
        </p:txBody>
      </p:sp>
      <p:sp>
        <p:nvSpPr>
          <p:cNvPr id="6" name="CuadroTexto 5">
            <a:extLst>
              <a:ext uri="{FF2B5EF4-FFF2-40B4-BE49-F238E27FC236}">
                <a16:creationId xmlns:a16="http://schemas.microsoft.com/office/drawing/2014/main" id="{4C033330-28B4-4223-A8A8-95DED28B393F}"/>
              </a:ext>
            </a:extLst>
          </p:cNvPr>
          <p:cNvSpPr txBox="1"/>
          <p:nvPr/>
        </p:nvSpPr>
        <p:spPr>
          <a:xfrm>
            <a:off x="918327" y="4420710"/>
            <a:ext cx="5557881" cy="1600438"/>
          </a:xfrm>
          <a:prstGeom prst="rect">
            <a:avLst/>
          </a:prstGeom>
          <a:noFill/>
        </p:spPr>
        <p:txBody>
          <a:bodyPr wrap="square" rtlCol="0">
            <a:spAutoFit/>
          </a:bodyPr>
          <a:lstStyle/>
          <a:p>
            <a:pPr algn="just"/>
            <a:r>
              <a:rPr lang="es-ES" sz="1400" dirty="0">
                <a:solidFill>
                  <a:schemeClr val="accent1">
                    <a:lumMod val="75000"/>
                  </a:schemeClr>
                </a:solidFill>
                <a:latin typeface="Arial" panose="020B0604020202020204" pitchFamily="34" charset="0"/>
                <a:cs typeface="Arial" panose="020B0604020202020204" pitchFamily="34" charset="0"/>
              </a:rPr>
              <a:t>Este año vuelve </a:t>
            </a:r>
            <a:r>
              <a:rPr lang="es-ES" sz="1400" b="1" dirty="0">
                <a:solidFill>
                  <a:schemeClr val="accent1">
                    <a:lumMod val="75000"/>
                  </a:schemeClr>
                </a:solidFill>
                <a:latin typeface="Arial" panose="020B0604020202020204" pitchFamily="34" charset="0"/>
                <a:cs typeface="Arial" panose="020B0604020202020204" pitchFamily="34" charset="0"/>
              </a:rPr>
              <a:t>Moncloa</a:t>
            </a:r>
            <a:r>
              <a:rPr lang="es-ES" sz="1400" dirty="0">
                <a:solidFill>
                  <a:schemeClr val="accent1">
                    <a:lumMod val="75000"/>
                  </a:schemeClr>
                </a:solidFill>
                <a:latin typeface="Arial" panose="020B0604020202020204" pitchFamily="34" charset="0"/>
                <a:cs typeface="Arial" panose="020B0604020202020204" pitchFamily="34" charset="0"/>
              </a:rPr>
              <a:t> a ser la estación con mayor número de entradas seguida de </a:t>
            </a:r>
            <a:r>
              <a:rPr lang="es-ES" sz="1400" b="1" dirty="0">
                <a:solidFill>
                  <a:schemeClr val="accent1">
                    <a:lumMod val="75000"/>
                  </a:schemeClr>
                </a:solidFill>
                <a:latin typeface="Arial" panose="020B0604020202020204" pitchFamily="34" charset="0"/>
                <a:cs typeface="Arial" panose="020B0604020202020204" pitchFamily="34" charset="0"/>
              </a:rPr>
              <a:t>Sol</a:t>
            </a:r>
            <a:r>
              <a:rPr lang="es-ES" sz="1400" dirty="0">
                <a:solidFill>
                  <a:schemeClr val="accent1">
                    <a:lumMod val="75000"/>
                  </a:schemeClr>
                </a:solidFill>
                <a:latin typeface="Arial" panose="020B0604020202020204" pitchFamily="34" charset="0"/>
                <a:cs typeface="Arial" panose="020B0604020202020204" pitchFamily="34" charset="0"/>
              </a:rPr>
              <a:t>. Por otro lado, Sol se mantiene como la estación que más viajeros ha perdido respecto a 2019.</a:t>
            </a:r>
          </a:p>
          <a:p>
            <a:pPr algn="just"/>
            <a:endParaRPr lang="es-ES" sz="1400" dirty="0">
              <a:solidFill>
                <a:schemeClr val="accent1">
                  <a:lumMod val="75000"/>
                </a:schemeClr>
              </a:solidFill>
              <a:latin typeface="Arial" panose="020B0604020202020204" pitchFamily="34" charset="0"/>
              <a:cs typeface="Arial" panose="020B0604020202020204" pitchFamily="34" charset="0"/>
            </a:endParaRPr>
          </a:p>
          <a:p>
            <a:pPr algn="just"/>
            <a:endParaRPr lang="es-ES" sz="1400" dirty="0">
              <a:solidFill>
                <a:schemeClr val="accent1">
                  <a:lumMod val="75000"/>
                </a:schemeClr>
              </a:solidFill>
              <a:latin typeface="Arial" panose="020B0604020202020204" pitchFamily="34" charset="0"/>
              <a:cs typeface="Arial" panose="020B0604020202020204" pitchFamily="34" charset="0"/>
            </a:endParaRPr>
          </a:p>
          <a:p>
            <a:pPr algn="just"/>
            <a:r>
              <a:rPr lang="es-ES" sz="1400" dirty="0">
                <a:solidFill>
                  <a:schemeClr val="accent1">
                    <a:lumMod val="75000"/>
                  </a:schemeClr>
                </a:solidFill>
                <a:latin typeface="Arial" panose="020B0604020202020204" pitchFamily="34" charset="0"/>
                <a:cs typeface="Arial" panose="020B0604020202020204" pitchFamily="34" charset="0"/>
              </a:rPr>
              <a:t>En total son </a:t>
            </a:r>
            <a:r>
              <a:rPr lang="es-ES" sz="1400" b="1" dirty="0">
                <a:solidFill>
                  <a:schemeClr val="accent1">
                    <a:lumMod val="75000"/>
                  </a:schemeClr>
                </a:solidFill>
                <a:latin typeface="Arial" panose="020B0604020202020204" pitchFamily="34" charset="0"/>
                <a:cs typeface="Arial" panose="020B0604020202020204" pitchFamily="34" charset="0"/>
              </a:rPr>
              <a:t>101 estaciones </a:t>
            </a:r>
            <a:r>
              <a:rPr lang="es-ES" sz="1400" dirty="0">
                <a:solidFill>
                  <a:schemeClr val="accent1">
                    <a:lumMod val="75000"/>
                  </a:schemeClr>
                </a:solidFill>
                <a:latin typeface="Arial" panose="020B0604020202020204" pitchFamily="34" charset="0"/>
                <a:cs typeface="Arial" panose="020B0604020202020204" pitchFamily="34" charset="0"/>
              </a:rPr>
              <a:t>de 251 en total las que se encuentran ya </a:t>
            </a:r>
            <a:r>
              <a:rPr lang="es-ES" sz="1400" b="1" dirty="0">
                <a:solidFill>
                  <a:schemeClr val="accent1">
                    <a:lumMod val="75000"/>
                  </a:schemeClr>
                </a:solidFill>
                <a:latin typeface="Arial" panose="020B0604020202020204" pitchFamily="34" charset="0"/>
                <a:cs typeface="Arial" panose="020B0604020202020204" pitchFamily="34" charset="0"/>
              </a:rPr>
              <a:t>por encima </a:t>
            </a:r>
            <a:r>
              <a:rPr lang="es-ES" sz="1400" dirty="0">
                <a:solidFill>
                  <a:schemeClr val="accent1">
                    <a:lumMod val="75000"/>
                  </a:schemeClr>
                </a:solidFill>
                <a:latin typeface="Arial" panose="020B0604020202020204" pitchFamily="34" charset="0"/>
                <a:cs typeface="Arial" panose="020B0604020202020204" pitchFamily="34" charset="0"/>
              </a:rPr>
              <a:t>de sus entradas de </a:t>
            </a:r>
            <a:r>
              <a:rPr lang="es-ES" sz="1400" b="1" dirty="0">
                <a:solidFill>
                  <a:schemeClr val="accent1">
                    <a:lumMod val="75000"/>
                  </a:schemeClr>
                </a:solidFill>
                <a:latin typeface="Arial" panose="020B0604020202020204" pitchFamily="34" charset="0"/>
                <a:cs typeface="Arial" panose="020B0604020202020204" pitchFamily="34" charset="0"/>
              </a:rPr>
              <a:t>2019</a:t>
            </a:r>
            <a:r>
              <a:rPr lang="es-ES" sz="1400" dirty="0">
                <a:solidFill>
                  <a:schemeClr val="accent1">
                    <a:lumMod val="75000"/>
                  </a:schemeClr>
                </a:solidFill>
                <a:latin typeface="Arial" panose="020B0604020202020204" pitchFamily="34" charset="0"/>
                <a:cs typeface="Arial" panose="020B0604020202020204" pitchFamily="34" charset="0"/>
              </a:rPr>
              <a:t>. </a:t>
            </a:r>
          </a:p>
        </p:txBody>
      </p:sp>
      <p:pic>
        <p:nvPicPr>
          <p:cNvPr id="7" name="Imagen 6" descr="Tabla de las estaciones por encima de 2019 y una demanda superior a los 4 millones de viajeros.">
            <a:extLst>
              <a:ext uri="{FF2B5EF4-FFF2-40B4-BE49-F238E27FC236}">
                <a16:creationId xmlns:a16="http://schemas.microsoft.com/office/drawing/2014/main" id="{DBBD5521-6591-CFB7-9B26-6A20E715E550}"/>
              </a:ext>
            </a:extLst>
          </p:cNvPr>
          <p:cNvPicPr>
            <a:picLocks noChangeAspect="1"/>
          </p:cNvPicPr>
          <p:nvPr/>
        </p:nvPicPr>
        <p:blipFill rotWithShape="1">
          <a:blip r:embed="rId2"/>
          <a:srcRect t="-1" b="2648"/>
          <a:stretch/>
        </p:blipFill>
        <p:spPr>
          <a:xfrm>
            <a:off x="6909847" y="4420711"/>
            <a:ext cx="4013118" cy="1904676"/>
          </a:xfrm>
          <a:prstGeom prst="rect">
            <a:avLst/>
          </a:prstGeom>
        </p:spPr>
      </p:pic>
      <p:pic>
        <p:nvPicPr>
          <p:cNvPr id="8" name="Imagen 7">
            <a:extLst>
              <a:ext uri="{FF2B5EF4-FFF2-40B4-BE49-F238E27FC236}">
                <a16:creationId xmlns:a16="http://schemas.microsoft.com/office/drawing/2014/main" id="{B5DC8A84-E3B5-21BA-0F92-DABD510FEA6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18328" y="829887"/>
            <a:ext cx="10004638" cy="3302782"/>
          </a:xfrm>
          <a:prstGeom prst="rect">
            <a:avLst/>
          </a:prstGeom>
        </p:spPr>
      </p:pic>
    </p:spTree>
    <p:extLst>
      <p:ext uri="{BB962C8B-B14F-4D97-AF65-F5344CB8AC3E}">
        <p14:creationId xmlns:p14="http://schemas.microsoft.com/office/powerpoint/2010/main" val="108440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4FD86-5AA6-97D0-857E-44139FD08FDC}"/>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Evolución billete sencillo</a:t>
            </a:r>
          </a:p>
        </p:txBody>
      </p:sp>
      <p:sp>
        <p:nvSpPr>
          <p:cNvPr id="11" name="1 Título">
            <a:extLst>
              <a:ext uri="{FF2B5EF4-FFF2-40B4-BE49-F238E27FC236}">
                <a16:creationId xmlns:a16="http://schemas.microsoft.com/office/drawing/2014/main" id="{0C0F67FE-EF03-4FB2-9F5F-EE108CA2CF69}"/>
              </a:ext>
              <a:ext uri="{C183D7F6-B498-43B3-948B-1728B52AA6E4}">
                <adec:decorative xmlns:adec="http://schemas.microsoft.com/office/drawing/2017/decorative" val="1"/>
              </a:ext>
            </a:extLst>
          </p:cNvPr>
          <p:cNvSpPr txBox="1">
            <a:spLocks/>
          </p:cNvSpPr>
          <p:nvPr/>
        </p:nvSpPr>
        <p:spPr>
          <a:xfrm>
            <a:off x="8714641" y="604157"/>
            <a:ext cx="2492062" cy="2824843"/>
          </a:xfrm>
          <a:prstGeom prst="rect">
            <a:avLst/>
          </a:prstGeom>
          <a:solidFill>
            <a:srgbClr val="F6FAD2"/>
          </a:solidFill>
          <a:ln w="57150">
            <a:noFill/>
          </a:ln>
        </p:spPr>
        <p:txBody>
          <a:bodyPr vert="horz" wrap="square" lIns="0" tIns="45715" rIns="0" bIns="45715" rtlCol="0" anchor="ctr" anchorCtr="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6000" b="1" dirty="0">
                <a:solidFill>
                  <a:schemeClr val="tx2"/>
                </a:solidFill>
                <a:latin typeface="72" panose="020B0503030000000003" pitchFamily="34" charset="0"/>
                <a:cs typeface="72" panose="020B0503030000000003" pitchFamily="34" charset="0"/>
              </a:rPr>
              <a:t>11,3</a:t>
            </a:r>
            <a:r>
              <a:rPr lang="es-ES" sz="3600" dirty="0">
                <a:solidFill>
                  <a:schemeClr val="tx2"/>
                </a:solidFill>
                <a:latin typeface="Segoe UI" panose="020B0502040204020203" pitchFamily="34" charset="0"/>
                <a:cs typeface="Segoe UI" panose="020B0502040204020203" pitchFamily="34" charset="0"/>
              </a:rPr>
              <a:t> </a:t>
            </a:r>
          </a:p>
          <a:p>
            <a:r>
              <a:rPr lang="es-ES" sz="2400" dirty="0">
                <a:solidFill>
                  <a:schemeClr val="tx2"/>
                </a:solidFill>
                <a:latin typeface="Segoe UI Light" panose="020B0502040204020203" pitchFamily="34" charset="0"/>
                <a:cs typeface="Segoe UI Light" panose="020B0502040204020203" pitchFamily="34" charset="0"/>
              </a:rPr>
              <a:t>mviajes </a:t>
            </a:r>
          </a:p>
          <a:p>
            <a:r>
              <a:rPr lang="es-ES" sz="2400" dirty="0">
                <a:solidFill>
                  <a:schemeClr val="tx2"/>
                </a:solidFill>
                <a:latin typeface="Segoe UI Light" panose="020B0502040204020203" pitchFamily="34" charset="0"/>
                <a:cs typeface="Segoe UI Light" panose="020B0502040204020203" pitchFamily="34" charset="0"/>
              </a:rPr>
              <a:t>con billete sencillo</a:t>
            </a:r>
            <a:endParaRPr lang="es-ES" sz="2000" dirty="0">
              <a:solidFill>
                <a:schemeClr val="tx2"/>
              </a:solidFill>
              <a:latin typeface="Segoe UI Light" panose="020B0502040204020203" pitchFamily="34" charset="0"/>
              <a:cs typeface="Segoe UI Light" panose="020B0502040204020203" pitchFamily="34" charset="0"/>
            </a:endParaRPr>
          </a:p>
        </p:txBody>
      </p:sp>
      <p:sp>
        <p:nvSpPr>
          <p:cNvPr id="12" name="CuadroTexto 11">
            <a:extLst>
              <a:ext uri="{FF2B5EF4-FFF2-40B4-BE49-F238E27FC236}">
                <a16:creationId xmlns:a16="http://schemas.microsoft.com/office/drawing/2014/main" id="{D3A6547E-140B-4B56-9ABD-180BBA42287F}"/>
              </a:ext>
            </a:extLst>
          </p:cNvPr>
          <p:cNvSpPr txBox="1"/>
          <p:nvPr/>
        </p:nvSpPr>
        <p:spPr>
          <a:xfrm>
            <a:off x="8210746" y="4169741"/>
            <a:ext cx="3758098" cy="1815882"/>
          </a:xfrm>
          <a:prstGeom prst="rect">
            <a:avLst/>
          </a:prstGeom>
          <a:noFill/>
        </p:spPr>
        <p:txBody>
          <a:bodyPr wrap="square" rtlCol="0">
            <a:spAutoFit/>
          </a:bodyPr>
          <a:lstStyle/>
          <a:p>
            <a:pPr algn="just"/>
            <a:r>
              <a:rPr lang="es-ES" sz="1600" dirty="0">
                <a:solidFill>
                  <a:schemeClr val="tx2"/>
                </a:solidFill>
              </a:rPr>
              <a:t>La </a:t>
            </a:r>
            <a:r>
              <a:rPr lang="es-ES" sz="1600" b="1" dirty="0">
                <a:solidFill>
                  <a:schemeClr val="tx2"/>
                </a:solidFill>
              </a:rPr>
              <a:t>bonificación de tarifas </a:t>
            </a:r>
            <a:r>
              <a:rPr lang="es-ES" sz="1600" dirty="0">
                <a:solidFill>
                  <a:schemeClr val="tx2"/>
                </a:solidFill>
              </a:rPr>
              <a:t>que entró en vigor el 1 de septiembre de 2022 y aún vigente, conlleva un gran incentivo en la adquisición de los abonos, lo que ha provocado un </a:t>
            </a:r>
            <a:r>
              <a:rPr lang="es-ES" sz="1600" b="1" dirty="0">
                <a:solidFill>
                  <a:schemeClr val="tx2"/>
                </a:solidFill>
              </a:rPr>
              <a:t>notable descenso del sencillo </a:t>
            </a:r>
            <a:r>
              <a:rPr lang="es-ES" sz="1600" dirty="0">
                <a:solidFill>
                  <a:schemeClr val="tx2"/>
                </a:solidFill>
              </a:rPr>
              <a:t>respecto a años anteriores.</a:t>
            </a:r>
            <a:endParaRPr lang="es-ES" sz="1600" b="1" dirty="0">
              <a:solidFill>
                <a:schemeClr val="tx2"/>
              </a:solidFill>
            </a:endParaRPr>
          </a:p>
          <a:p>
            <a:pPr algn="just"/>
            <a:endParaRPr lang="es-ES" sz="1600" b="1" dirty="0">
              <a:solidFill>
                <a:schemeClr val="tx2"/>
              </a:solidFill>
            </a:endParaRPr>
          </a:p>
        </p:txBody>
      </p:sp>
      <p:pic>
        <p:nvPicPr>
          <p:cNvPr id="3" name="Imagen 2">
            <a:extLst>
              <a:ext uri="{FF2B5EF4-FFF2-40B4-BE49-F238E27FC236}">
                <a16:creationId xmlns:a16="http://schemas.microsoft.com/office/drawing/2014/main" id="{0DEB41DB-EADB-E19E-EF1E-5B0A8525674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127346" y="3744964"/>
            <a:ext cx="6564086" cy="2836646"/>
          </a:xfrm>
          <a:prstGeom prst="rect">
            <a:avLst/>
          </a:prstGeom>
        </p:spPr>
      </p:pic>
      <p:sp>
        <p:nvSpPr>
          <p:cNvPr id="7" name="Marcador de número de diapositiva 1">
            <a:extLst>
              <a:ext uri="{FF2B5EF4-FFF2-40B4-BE49-F238E27FC236}">
                <a16:creationId xmlns:a16="http://schemas.microsoft.com/office/drawing/2014/main" id="{C04A76C3-F431-46C3-B9D4-2C011DFDB63E}"/>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8</a:t>
            </a:fld>
            <a:endParaRPr lang="es-ES" sz="1000" dirty="0">
              <a:solidFill>
                <a:schemeClr val="bg2">
                  <a:lumMod val="50000"/>
                </a:schemeClr>
              </a:solidFill>
              <a:latin typeface="Arial Narrow" panose="020B0606020202030204" pitchFamily="34" charset="0"/>
            </a:endParaRPr>
          </a:p>
        </p:txBody>
      </p:sp>
      <p:pic>
        <p:nvPicPr>
          <p:cNvPr id="4" name="Imagen 3">
            <a:extLst>
              <a:ext uri="{FF2B5EF4-FFF2-40B4-BE49-F238E27FC236}">
                <a16:creationId xmlns:a16="http://schemas.microsoft.com/office/drawing/2014/main" id="{51D66E74-109F-3CED-C079-A020D0777FF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5297" y="-95545"/>
            <a:ext cx="6564086" cy="3848674"/>
          </a:xfrm>
          <a:prstGeom prst="rect">
            <a:avLst/>
          </a:prstGeom>
        </p:spPr>
      </p:pic>
    </p:spTree>
    <p:extLst>
      <p:ext uri="{BB962C8B-B14F-4D97-AF65-F5344CB8AC3E}">
        <p14:creationId xmlns:p14="http://schemas.microsoft.com/office/powerpoint/2010/main" val="163387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3EA9597-490D-BD6E-565D-B3DA58431F54}"/>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s-ES" dirty="0"/>
              <a:t>Incremento del uso de abonos</a:t>
            </a:r>
          </a:p>
        </p:txBody>
      </p:sp>
      <p:sp>
        <p:nvSpPr>
          <p:cNvPr id="7" name="CuadroTexto 6">
            <a:extLst>
              <a:ext uri="{FF2B5EF4-FFF2-40B4-BE49-F238E27FC236}">
                <a16:creationId xmlns:a16="http://schemas.microsoft.com/office/drawing/2014/main" id="{952D5647-280D-487A-AE76-ABA6E51F2335}"/>
              </a:ext>
            </a:extLst>
          </p:cNvPr>
          <p:cNvSpPr txBox="1"/>
          <p:nvPr/>
        </p:nvSpPr>
        <p:spPr>
          <a:xfrm>
            <a:off x="7477904" y="1091469"/>
            <a:ext cx="3891775" cy="1754326"/>
          </a:xfrm>
          <a:prstGeom prst="rect">
            <a:avLst/>
          </a:prstGeom>
          <a:noFill/>
        </p:spPr>
        <p:txBody>
          <a:bodyPr wrap="square" rtlCol="0">
            <a:spAutoFit/>
          </a:bodyPr>
          <a:lstStyle/>
          <a:p>
            <a:pPr algn="just"/>
            <a:r>
              <a:rPr lang="es-ES" dirty="0">
                <a:solidFill>
                  <a:schemeClr val="accent1">
                    <a:lumMod val="75000"/>
                  </a:schemeClr>
                </a:solidFill>
                <a:latin typeface="Arial" panose="020B0604020202020204" pitchFamily="34" charset="0"/>
                <a:cs typeface="Arial" panose="020B0604020202020204" pitchFamily="34" charset="0"/>
              </a:rPr>
              <a:t>Desde septiembre 2022, tras la bonificación de las tarifas ya comentada, se registra un incremento del uso de los abonos en </a:t>
            </a:r>
            <a:r>
              <a:rPr lang="es-ES" b="1" dirty="0">
                <a:solidFill>
                  <a:schemeClr val="accent1">
                    <a:lumMod val="75000"/>
                  </a:schemeClr>
                </a:solidFill>
                <a:latin typeface="Arial" panose="020B0604020202020204" pitchFamily="34" charset="0"/>
                <a:cs typeface="Arial" panose="020B0604020202020204" pitchFamily="34" charset="0"/>
              </a:rPr>
              <a:t>decremento principalmente de los billetes sencillos y 10 viajes.</a:t>
            </a:r>
          </a:p>
        </p:txBody>
      </p:sp>
      <p:sp>
        <p:nvSpPr>
          <p:cNvPr id="3" name="CuadroTexto 2">
            <a:extLst>
              <a:ext uri="{FF2B5EF4-FFF2-40B4-BE49-F238E27FC236}">
                <a16:creationId xmlns:a16="http://schemas.microsoft.com/office/drawing/2014/main" id="{E681E2AE-6714-43A4-BB0F-65D2E967CD60}"/>
              </a:ext>
            </a:extLst>
          </p:cNvPr>
          <p:cNvSpPr txBox="1"/>
          <p:nvPr/>
        </p:nvSpPr>
        <p:spPr>
          <a:xfrm>
            <a:off x="3318234" y="4153822"/>
            <a:ext cx="6862714" cy="369332"/>
          </a:xfrm>
          <a:prstGeom prst="rect">
            <a:avLst/>
          </a:prstGeom>
          <a:noFill/>
        </p:spPr>
        <p:txBody>
          <a:bodyPr wrap="square" rtlCol="0">
            <a:spAutoFit/>
          </a:bodyPr>
          <a:lstStyle/>
          <a:p>
            <a:pPr algn="ctr"/>
            <a:r>
              <a:rPr lang="es-ES" dirty="0">
                <a:solidFill>
                  <a:schemeClr val="accent1">
                    <a:lumMod val="50000"/>
                  </a:schemeClr>
                </a:solidFill>
              </a:rPr>
              <a:t>% reparto mensual por tipo de billete durante 2023</a:t>
            </a:r>
          </a:p>
        </p:txBody>
      </p:sp>
      <p:sp>
        <p:nvSpPr>
          <p:cNvPr id="12" name="CuadroTexto 11">
            <a:extLst>
              <a:ext uri="{FF2B5EF4-FFF2-40B4-BE49-F238E27FC236}">
                <a16:creationId xmlns:a16="http://schemas.microsoft.com/office/drawing/2014/main" id="{7124EC38-C00B-9612-3BD5-DC0ABDF38835}"/>
              </a:ext>
            </a:extLst>
          </p:cNvPr>
          <p:cNvSpPr txBox="1"/>
          <p:nvPr/>
        </p:nvSpPr>
        <p:spPr>
          <a:xfrm>
            <a:off x="751002" y="5762638"/>
            <a:ext cx="10689996" cy="523220"/>
          </a:xfrm>
          <a:prstGeom prst="rect">
            <a:avLst/>
          </a:prstGeom>
          <a:noFill/>
        </p:spPr>
        <p:txBody>
          <a:bodyPr wrap="square" rtlCol="0">
            <a:spAutoFit/>
          </a:bodyPr>
          <a:lstStyle/>
          <a:p>
            <a:pPr algn="just"/>
            <a:r>
              <a:rPr lang="es-ES" sz="1400" dirty="0">
                <a:solidFill>
                  <a:schemeClr val="accent1">
                    <a:lumMod val="75000"/>
                  </a:schemeClr>
                </a:solidFill>
                <a:latin typeface="Arial" panose="020B0604020202020204" pitchFamily="34" charset="0"/>
                <a:cs typeface="Arial" panose="020B0604020202020204" pitchFamily="34" charset="0"/>
              </a:rPr>
              <a:t>Incremento del abono anual provocado por la desaparición del abono 30 días 3ª edad debido a que desde enero 2023 sólo se vende en formato anual</a:t>
            </a:r>
          </a:p>
        </p:txBody>
      </p:sp>
      <p:sp>
        <p:nvSpPr>
          <p:cNvPr id="5" name="Marcador de número de diapositiva 1">
            <a:extLst>
              <a:ext uri="{FF2B5EF4-FFF2-40B4-BE49-F238E27FC236}">
                <a16:creationId xmlns:a16="http://schemas.microsoft.com/office/drawing/2014/main" id="{E3F205A6-BEEB-4C5E-AC2D-CA734FA28FCB}"/>
              </a:ext>
              <a:ext uri="{C183D7F6-B498-43B3-948B-1728B52AA6E4}">
                <adec:decorative xmlns:adec="http://schemas.microsoft.com/office/drawing/2017/decorative" val="1"/>
              </a:ext>
            </a:extLst>
          </p:cNvPr>
          <p:cNvSpPr txBox="1">
            <a:spLocks/>
          </p:cNvSpPr>
          <p:nvPr/>
        </p:nvSpPr>
        <p:spPr>
          <a:xfrm>
            <a:off x="11058144" y="6492875"/>
            <a:ext cx="1133856"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000" dirty="0">
                <a:solidFill>
                  <a:schemeClr val="bg2">
                    <a:lumMod val="50000"/>
                  </a:schemeClr>
                </a:solidFill>
                <a:latin typeface="Arial Narrow" panose="020B0606020202030204" pitchFamily="34" charset="0"/>
              </a:rPr>
              <a:t>Pág. </a:t>
            </a:r>
            <a:fld id="{CC72D37E-2DC1-4ED2-8EBC-C08E08D585A2}" type="slidenum">
              <a:rPr lang="es-ES" sz="1000" smtClean="0">
                <a:solidFill>
                  <a:schemeClr val="bg2">
                    <a:lumMod val="50000"/>
                  </a:schemeClr>
                </a:solidFill>
                <a:latin typeface="Arial Narrow" panose="020B0606020202030204" pitchFamily="34" charset="0"/>
              </a:rPr>
              <a:pPr/>
              <a:t>9</a:t>
            </a:fld>
            <a:endParaRPr lang="es-ES" sz="1000" dirty="0">
              <a:solidFill>
                <a:schemeClr val="bg2">
                  <a:lumMod val="50000"/>
                </a:schemeClr>
              </a:solidFill>
              <a:latin typeface="Arial Narrow" panose="020B0606020202030204" pitchFamily="34" charset="0"/>
            </a:endParaRPr>
          </a:p>
        </p:txBody>
      </p:sp>
      <p:pic>
        <p:nvPicPr>
          <p:cNvPr id="16" name="Imagen 15">
            <a:extLst>
              <a:ext uri="{FF2B5EF4-FFF2-40B4-BE49-F238E27FC236}">
                <a16:creationId xmlns:a16="http://schemas.microsoft.com/office/drawing/2014/main" id="{2D5FE4C5-D940-FB2B-1DE0-04106BDAA9A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33426" y="4558120"/>
            <a:ext cx="11091646" cy="1101009"/>
          </a:xfrm>
          <a:prstGeom prst="rect">
            <a:avLst/>
          </a:prstGeom>
        </p:spPr>
      </p:pic>
      <p:pic>
        <p:nvPicPr>
          <p:cNvPr id="2" name="Imagen 1">
            <a:extLst>
              <a:ext uri="{FF2B5EF4-FFF2-40B4-BE49-F238E27FC236}">
                <a16:creationId xmlns:a16="http://schemas.microsoft.com/office/drawing/2014/main" id="{D05CB631-FBBA-117B-444F-49E2BB9C3F8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3426" y="510028"/>
            <a:ext cx="6506353" cy="3579704"/>
          </a:xfrm>
          <a:prstGeom prst="rect">
            <a:avLst/>
          </a:prstGeom>
        </p:spPr>
      </p:pic>
    </p:spTree>
    <p:extLst>
      <p:ext uri="{BB962C8B-B14F-4D97-AF65-F5344CB8AC3E}">
        <p14:creationId xmlns:p14="http://schemas.microsoft.com/office/powerpoint/2010/main" val="31840094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3960</TotalTime>
  <Words>898</Words>
  <Application>Microsoft Office PowerPoint</Application>
  <PresentationFormat>Panorámica</PresentationFormat>
  <Paragraphs>96</Paragraphs>
  <Slides>17</Slides>
  <Notes>0</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17</vt:i4>
      </vt:variant>
    </vt:vector>
  </HeadingPairs>
  <TitlesOfParts>
    <vt:vector size="28" baseType="lpstr">
      <vt:lpstr>Microsoft JhengHei Light</vt:lpstr>
      <vt:lpstr>72</vt:lpstr>
      <vt:lpstr>Arial</vt:lpstr>
      <vt:lpstr>Arial Narrow</vt:lpstr>
      <vt:lpstr>Calibri</vt:lpstr>
      <vt:lpstr>Calibri Light</vt:lpstr>
      <vt:lpstr>Segoe UI</vt:lpstr>
      <vt:lpstr>Segoe UI Light</vt:lpstr>
      <vt:lpstr>Wingdings</vt:lpstr>
      <vt:lpstr>Tema de Office</vt:lpstr>
      <vt:lpstr>Diseño personalizado</vt:lpstr>
      <vt:lpstr>Evolución de la demanda – Informe 2023</vt:lpstr>
      <vt:lpstr>Demanda anual de Metro de Madrid</vt:lpstr>
      <vt:lpstr>Evolución mensual de la demanda del año 2023</vt:lpstr>
      <vt:lpstr>Evolución demanda en día laborable</vt:lpstr>
      <vt:lpstr>Recuperación progresiva de los laborables</vt:lpstr>
      <vt:lpstr>Demanda por día tipo</vt:lpstr>
      <vt:lpstr>Entradas por estación </vt:lpstr>
      <vt:lpstr>Evolución billete sencillo</vt:lpstr>
      <vt:lpstr>Incremento del uso de abonos</vt:lpstr>
      <vt:lpstr>Demanda por ámbitos tarifarios</vt:lpstr>
      <vt:lpstr>Etapas anuales por líneas</vt:lpstr>
      <vt:lpstr>Utilizaciones por estación (Entradas + salidas + transbordos) </vt:lpstr>
      <vt:lpstr>Proyección de cierre y comparativa mensual demanda  sujeta a tarifa de equilibrio</vt:lpstr>
      <vt:lpstr>Proyección 2024 y comparativa mensual sujeta a tarifa de equilibrio</vt:lpstr>
      <vt:lpstr>Evolución de la demanda en las empresas de transporte urbano</vt:lpstr>
      <vt:lpstr>Hechos destacables durante 2023 con influencia en la Demanda</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Soares González, Emilú</dc:creator>
  <cp:lastModifiedBy>Soares González, Emilú</cp:lastModifiedBy>
  <cp:revision>295</cp:revision>
  <dcterms:created xsi:type="dcterms:W3CDTF">2020-09-09T05:48:04Z</dcterms:created>
  <dcterms:modified xsi:type="dcterms:W3CDTF">2024-03-01T12:58:28Z</dcterms:modified>
</cp:coreProperties>
</file>