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8" r:id="rId3"/>
    <p:sldId id="265" r:id="rId4"/>
    <p:sldId id="266" r:id="rId5"/>
    <p:sldId id="267" r:id="rId6"/>
    <p:sldId id="258"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85" d="100"/>
          <a:sy n="85" d="100"/>
        </p:scale>
        <p:origin x="4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F5537-F743-4662-9CD3-231F8D03E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46A5C-E2E2-4830-8293-B89ACE0A5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23A2F1-8F40-4F3D-AE05-E3F0684EF10B}"/>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5" name="Footer Placeholder 4">
            <a:extLst>
              <a:ext uri="{FF2B5EF4-FFF2-40B4-BE49-F238E27FC236}">
                <a16:creationId xmlns:a16="http://schemas.microsoft.com/office/drawing/2014/main" id="{77C67463-2110-4832-87E4-28B225DB6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5AB4A-4705-42CD-9E41-807C86DCCF8D}"/>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34958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B20A-0D39-4551-B219-2DC99A5CD4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92770C-6814-4B31-9973-083CDA02E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BA7E8-415D-4B56-B876-82CC960A9B2D}"/>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5" name="Footer Placeholder 4">
            <a:extLst>
              <a:ext uri="{FF2B5EF4-FFF2-40B4-BE49-F238E27FC236}">
                <a16:creationId xmlns:a16="http://schemas.microsoft.com/office/drawing/2014/main" id="{EDDF23B5-B6EE-43D3-B595-77D6E9F68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AD796-AAB1-461A-8CBF-6AC87FBB7E1B}"/>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351428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A62A5-7949-49E0-9850-3DFE7E654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3014C-1DFC-4E22-905E-2F91025760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73486-FA20-4968-91D1-75E80619D00D}"/>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5" name="Footer Placeholder 4">
            <a:extLst>
              <a:ext uri="{FF2B5EF4-FFF2-40B4-BE49-F238E27FC236}">
                <a16:creationId xmlns:a16="http://schemas.microsoft.com/office/drawing/2014/main" id="{116A715B-4ED0-4F6D-83F6-100061899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8DAD0-9D09-41CA-99F4-9EDCCF3CAC0D}"/>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269774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FF6C-A625-416D-810A-F9DFACFE1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954F6-1CD8-494A-9E8B-471B81833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103AC-F0A7-4FC4-A994-7450CFD87D58}"/>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5" name="Footer Placeholder 4">
            <a:extLst>
              <a:ext uri="{FF2B5EF4-FFF2-40B4-BE49-F238E27FC236}">
                <a16:creationId xmlns:a16="http://schemas.microsoft.com/office/drawing/2014/main" id="{57CD254B-FF99-46CE-88A4-436F8E5B0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E85DC-F32D-4C44-B650-979BEF0F9073}"/>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53538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6B1A-969F-41AF-8335-BE3EA45E7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1A13F1-8FA6-49B2-8553-719C0BB2FE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80562A-2570-4434-AAC8-DA981A0EE093}"/>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5" name="Footer Placeholder 4">
            <a:extLst>
              <a:ext uri="{FF2B5EF4-FFF2-40B4-BE49-F238E27FC236}">
                <a16:creationId xmlns:a16="http://schemas.microsoft.com/office/drawing/2014/main" id="{9F94092F-67D2-4913-A11C-4EEA6CB2E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7A077-49F2-4632-8C36-AC356FDC3BE0}"/>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30365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CD73-CC8B-4A96-AB79-F03F17174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6D2BC-F39E-4DA3-95BD-BD081F96AB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6B6208-DE50-4E84-B386-7531BD280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694DD9-5D18-43FF-AA28-FEEF815F639B}"/>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6" name="Footer Placeholder 5">
            <a:extLst>
              <a:ext uri="{FF2B5EF4-FFF2-40B4-BE49-F238E27FC236}">
                <a16:creationId xmlns:a16="http://schemas.microsoft.com/office/drawing/2014/main" id="{E3D061B5-9652-41F9-98BC-AAC27BBE4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7D7C8D-7655-41A3-BFEC-32EFB8C7F9C1}"/>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111933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AA39-5918-4D00-BE23-7E9C5911C3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8E1F4D-2BDC-4763-9C96-AD08BC3A0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8C6D7-F03B-4B25-A3F0-6EF5BBB84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7E810-4067-4D76-883C-DA49A58FB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1AEA8-29D5-49B2-8411-B1AD95F4A6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99210-B654-40FF-81B0-71744BC2CA79}"/>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8" name="Footer Placeholder 7">
            <a:extLst>
              <a:ext uri="{FF2B5EF4-FFF2-40B4-BE49-F238E27FC236}">
                <a16:creationId xmlns:a16="http://schemas.microsoft.com/office/drawing/2014/main" id="{E67852DD-1D7E-4D67-9D03-37F038CA9C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4ABFFC-1093-4FBE-A9E4-C24ECF51D377}"/>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17703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A8A9-72CB-45F9-9BA9-27ADB0A8D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C48DCA-7CA3-4D30-B832-5A7B6485042F}"/>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4" name="Footer Placeholder 3">
            <a:extLst>
              <a:ext uri="{FF2B5EF4-FFF2-40B4-BE49-F238E27FC236}">
                <a16:creationId xmlns:a16="http://schemas.microsoft.com/office/drawing/2014/main" id="{392FC539-0014-4B83-B209-DFE6B91C81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E951AF-FBA4-4C19-A562-1EB676E20150}"/>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341821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6D409-7987-4643-AD72-5DCE3A3E26E3}"/>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3" name="Footer Placeholder 2">
            <a:extLst>
              <a:ext uri="{FF2B5EF4-FFF2-40B4-BE49-F238E27FC236}">
                <a16:creationId xmlns:a16="http://schemas.microsoft.com/office/drawing/2014/main" id="{189F9708-6D28-46D7-AC6D-E1CED18F64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AF29C9-F0BC-4AF9-8332-233779F19F34}"/>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408963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2931-2C1E-4EA6-AA50-105958401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A965AE-5C2A-40D0-933E-B3B8FD8D0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449F1A-AFE5-41A9-A7B3-E08AAE188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C5A5E-E2EB-4B3E-B58C-E967889CE90C}"/>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6" name="Footer Placeholder 5">
            <a:extLst>
              <a:ext uri="{FF2B5EF4-FFF2-40B4-BE49-F238E27FC236}">
                <a16:creationId xmlns:a16="http://schemas.microsoft.com/office/drawing/2014/main" id="{5593D30E-35A7-4EDA-ABAD-4CA952D09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75B31-28B2-4BE2-AB11-BE1439AB9A2B}"/>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10029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D272-84CB-46D9-8579-14A8E49AB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12CB0-8933-486B-9DCB-7ECCAA411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1A98C2-623E-43E9-929A-FF67CA0FB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89A1C-4D7A-4D1E-9CB2-074D77F1A3DE}"/>
              </a:ext>
            </a:extLst>
          </p:cNvPr>
          <p:cNvSpPr>
            <a:spLocks noGrp="1"/>
          </p:cNvSpPr>
          <p:nvPr>
            <p:ph type="dt" sz="half" idx="10"/>
          </p:nvPr>
        </p:nvSpPr>
        <p:spPr/>
        <p:txBody>
          <a:bodyPr/>
          <a:lstStyle/>
          <a:p>
            <a:fld id="{90D6EEAA-DC56-48BC-9FEA-4D34B95DBD5B}" type="datetimeFigureOut">
              <a:rPr lang="en-US" smtClean="0"/>
              <a:t>8/18/2024</a:t>
            </a:fld>
            <a:endParaRPr lang="en-US"/>
          </a:p>
        </p:txBody>
      </p:sp>
      <p:sp>
        <p:nvSpPr>
          <p:cNvPr id="6" name="Footer Placeholder 5">
            <a:extLst>
              <a:ext uri="{FF2B5EF4-FFF2-40B4-BE49-F238E27FC236}">
                <a16:creationId xmlns:a16="http://schemas.microsoft.com/office/drawing/2014/main" id="{EABD08A0-8CBF-4420-A371-9650D9C39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B595-E4F2-42E4-946A-6EB4C8223F91}"/>
              </a:ext>
            </a:extLst>
          </p:cNvPr>
          <p:cNvSpPr>
            <a:spLocks noGrp="1"/>
          </p:cNvSpPr>
          <p:nvPr>
            <p:ph type="sldNum" sz="quarter" idx="12"/>
          </p:nvPr>
        </p:nvSpPr>
        <p:spPr/>
        <p:txBody>
          <a:bodyPr/>
          <a:lstStyle/>
          <a:p>
            <a:fld id="{233F3906-7C56-4D23-8957-EE860593658C}" type="slidenum">
              <a:rPr lang="en-US" smtClean="0"/>
              <a:t>‹#›</a:t>
            </a:fld>
            <a:endParaRPr lang="en-US"/>
          </a:p>
        </p:txBody>
      </p:sp>
    </p:spTree>
    <p:extLst>
      <p:ext uri="{BB962C8B-B14F-4D97-AF65-F5344CB8AC3E}">
        <p14:creationId xmlns:p14="http://schemas.microsoft.com/office/powerpoint/2010/main" val="2356372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43345-3840-4E70-BA66-EB930B994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420238-7CD5-4FD4-A1C7-893A25159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0A174-A8D5-4907-852B-6731ACB5F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6EEAA-DC56-48BC-9FEA-4D34B95DBD5B}" type="datetimeFigureOut">
              <a:rPr lang="en-US" smtClean="0"/>
              <a:t>8/18/2024</a:t>
            </a:fld>
            <a:endParaRPr lang="en-US"/>
          </a:p>
        </p:txBody>
      </p:sp>
      <p:sp>
        <p:nvSpPr>
          <p:cNvPr id="5" name="Footer Placeholder 4">
            <a:extLst>
              <a:ext uri="{FF2B5EF4-FFF2-40B4-BE49-F238E27FC236}">
                <a16:creationId xmlns:a16="http://schemas.microsoft.com/office/drawing/2014/main" id="{DDDC301F-EE45-4EF5-AB5F-89A83AFF1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7DD762-35AC-4A75-8B30-075BD922A0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F3906-7C56-4D23-8957-EE860593658C}" type="slidenum">
              <a:rPr lang="en-US" smtClean="0"/>
              <a:t>‹#›</a:t>
            </a:fld>
            <a:endParaRPr lang="en-US"/>
          </a:p>
        </p:txBody>
      </p:sp>
    </p:spTree>
    <p:extLst>
      <p:ext uri="{BB962C8B-B14F-4D97-AF65-F5344CB8AC3E}">
        <p14:creationId xmlns:p14="http://schemas.microsoft.com/office/powerpoint/2010/main" val="24958377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trongdm.com/what-is/threat-actor"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lice_and_Bob#Mallory" TargetMode="External"/><Relationship Id="rId2" Type="http://schemas.openxmlformats.org/officeDocument/2006/relationships/hyperlink" Target="https://en.wikipedia.org/wiki/Alice_and_Bo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getastra.com/blog/security-audit/best-vulnerability-scanners/"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580-5FBC-487F-9118-01606F76A1B7}"/>
              </a:ext>
            </a:extLst>
          </p:cNvPr>
          <p:cNvSpPr>
            <a:spLocks noGrp="1"/>
          </p:cNvSpPr>
          <p:nvPr>
            <p:ph type="title"/>
          </p:nvPr>
        </p:nvSpPr>
        <p:spPr/>
        <p:txBody>
          <a:bodyPr>
            <a:normAutofit/>
          </a:bodyPr>
          <a:lstStyle/>
          <a:p>
            <a:pPr algn="l"/>
            <a:r>
              <a:rPr lang="en-US" sz="3200" b="1" i="0" dirty="0">
                <a:solidFill>
                  <a:srgbClr val="000C14"/>
                </a:solidFill>
                <a:effectLst/>
                <a:latin typeface="Figtree"/>
              </a:rPr>
              <a:t>What is a Man-in-the-Middle (MITM) Attack?</a:t>
            </a:r>
          </a:p>
        </p:txBody>
      </p:sp>
      <p:pic>
        <p:nvPicPr>
          <p:cNvPr id="6" name="Content Placeholder 5">
            <a:extLst>
              <a:ext uri="{FF2B5EF4-FFF2-40B4-BE49-F238E27FC236}">
                <a16:creationId xmlns:a16="http://schemas.microsoft.com/office/drawing/2014/main" id="{6B5B7DD8-5C4B-40F5-B598-369F840461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4351338"/>
          </a:xfrm>
        </p:spPr>
      </p:pic>
      <p:sp>
        <p:nvSpPr>
          <p:cNvPr id="4" name="Content Placeholder 3">
            <a:extLst>
              <a:ext uri="{FF2B5EF4-FFF2-40B4-BE49-F238E27FC236}">
                <a16:creationId xmlns:a16="http://schemas.microsoft.com/office/drawing/2014/main" id="{4AC8E844-BF8C-4A05-A3E3-7A239B75A247}"/>
              </a:ext>
            </a:extLst>
          </p:cNvPr>
          <p:cNvSpPr>
            <a:spLocks noGrp="1"/>
          </p:cNvSpPr>
          <p:nvPr>
            <p:ph sz="half" idx="2"/>
          </p:nvPr>
        </p:nvSpPr>
        <p:spPr/>
        <p:txBody>
          <a:bodyPr>
            <a:normAutofit/>
          </a:bodyPr>
          <a:lstStyle/>
          <a:p>
            <a:pPr marL="0" indent="0" algn="just">
              <a:lnSpc>
                <a:spcPct val="150000"/>
              </a:lnSpc>
              <a:buNone/>
            </a:pPr>
            <a:r>
              <a:rPr lang="en-US" sz="1500" i="0" dirty="0">
                <a:solidFill>
                  <a:srgbClr val="000C14"/>
                </a:solidFill>
                <a:effectLst/>
                <a:latin typeface="Figtree"/>
              </a:rPr>
              <a:t>A man-in-the-middle (MITM) attack is a cyber attack in which a </a:t>
            </a:r>
            <a:r>
              <a:rPr lang="en-US" sz="1500" i="0" u="none" strike="noStrike" dirty="0">
                <a:solidFill>
                  <a:srgbClr val="2DADCA"/>
                </a:solidFill>
                <a:effectLst/>
                <a:latin typeface="Figtree"/>
                <a:hlinkClick r:id="rId3"/>
              </a:rPr>
              <a:t>threat actor</a:t>
            </a:r>
            <a:r>
              <a:rPr lang="en-US" sz="1500" i="0" dirty="0">
                <a:solidFill>
                  <a:srgbClr val="000C14"/>
                </a:solidFill>
                <a:effectLst/>
                <a:latin typeface="Figtree"/>
              </a:rPr>
              <a:t> puts themselves in the middle of two parties, typically a user and an application, to intercept their communications and data exchanges and use them for malicious purposes like making unauthorized purchases or hacking.</a:t>
            </a:r>
          </a:p>
          <a:p>
            <a:endParaRPr lang="en-US" dirty="0"/>
          </a:p>
        </p:txBody>
      </p:sp>
    </p:spTree>
    <p:extLst>
      <p:ext uri="{BB962C8B-B14F-4D97-AF65-F5344CB8AC3E}">
        <p14:creationId xmlns:p14="http://schemas.microsoft.com/office/powerpoint/2010/main" val="245062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580-5FBC-487F-9118-01606F76A1B7}"/>
              </a:ext>
            </a:extLst>
          </p:cNvPr>
          <p:cNvSpPr>
            <a:spLocks noGrp="1"/>
          </p:cNvSpPr>
          <p:nvPr>
            <p:ph type="title"/>
          </p:nvPr>
        </p:nvSpPr>
        <p:spPr/>
        <p:txBody>
          <a:bodyPr>
            <a:noAutofit/>
          </a:bodyPr>
          <a:lstStyle/>
          <a:p>
            <a:pPr algn="l"/>
            <a:r>
              <a:rPr lang="en-US" sz="3200" b="1" i="0" dirty="0">
                <a:solidFill>
                  <a:srgbClr val="000C14"/>
                </a:solidFill>
                <a:effectLst/>
                <a:latin typeface="Figtree"/>
              </a:rPr>
              <a:t>How to Prevent Man-in-the-Middle Attacks</a:t>
            </a:r>
          </a:p>
        </p:txBody>
      </p:sp>
      <p:pic>
        <p:nvPicPr>
          <p:cNvPr id="6" name="Content Placeholder 5">
            <a:extLst>
              <a:ext uri="{FF2B5EF4-FFF2-40B4-BE49-F238E27FC236}">
                <a16:creationId xmlns:a16="http://schemas.microsoft.com/office/drawing/2014/main" id="{6B5B7DD8-5C4B-40F5-B598-369F840461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6"/>
            <a:ext cx="5181600" cy="4351338"/>
          </a:xfrm>
        </p:spPr>
      </p:pic>
      <p:sp>
        <p:nvSpPr>
          <p:cNvPr id="4" name="Content Placeholder 3">
            <a:extLst>
              <a:ext uri="{FF2B5EF4-FFF2-40B4-BE49-F238E27FC236}">
                <a16:creationId xmlns:a16="http://schemas.microsoft.com/office/drawing/2014/main" id="{4AC8E844-BF8C-4A05-A3E3-7A239B75A247}"/>
              </a:ext>
            </a:extLst>
          </p:cNvPr>
          <p:cNvSpPr>
            <a:spLocks noGrp="1"/>
          </p:cNvSpPr>
          <p:nvPr>
            <p:ph sz="half" idx="2"/>
          </p:nvPr>
        </p:nvSpPr>
        <p:spPr/>
        <p:txBody>
          <a:bodyPr>
            <a:noAutofit/>
          </a:bodyPr>
          <a:lstStyle/>
          <a:p>
            <a:pPr marL="0" indent="0" algn="just">
              <a:lnSpc>
                <a:spcPct val="150000"/>
              </a:lnSpc>
              <a:buNone/>
            </a:pPr>
            <a:endParaRPr lang="en-US" sz="1800" b="1" dirty="0"/>
          </a:p>
          <a:p>
            <a:pPr marL="0" indent="0" algn="l">
              <a:lnSpc>
                <a:spcPct val="150000"/>
              </a:lnSpc>
              <a:buNone/>
            </a:pPr>
            <a:r>
              <a:rPr lang="en-US" sz="1200" b="1" i="0" dirty="0">
                <a:effectLst/>
                <a:latin typeface="Figtree"/>
              </a:rPr>
              <a:t>Avoid unsecure/public </a:t>
            </a:r>
            <a:r>
              <a:rPr lang="en-US" sz="1200" b="1" i="0" dirty="0" err="1">
                <a:effectLst/>
                <a:latin typeface="Figtree"/>
              </a:rPr>
              <a:t>WiFi</a:t>
            </a:r>
            <a:r>
              <a:rPr lang="en-US" sz="1200" b="1" i="0" dirty="0">
                <a:effectLst/>
                <a:latin typeface="Figtree"/>
              </a:rPr>
              <a:t>: </a:t>
            </a:r>
            <a:r>
              <a:rPr lang="en-US" sz="1200" b="0" i="0" dirty="0">
                <a:effectLst/>
                <a:latin typeface="Figtree"/>
              </a:rPr>
              <a:t>Though it may seem convenient, public </a:t>
            </a:r>
            <a:r>
              <a:rPr lang="en-US" sz="1200" b="0" i="0" dirty="0" err="1">
                <a:effectLst/>
                <a:latin typeface="Figtree"/>
              </a:rPr>
              <a:t>WiFi</a:t>
            </a:r>
            <a:r>
              <a:rPr lang="en-US" sz="1200" b="0" i="0" dirty="0">
                <a:effectLst/>
                <a:latin typeface="Figtree"/>
              </a:rPr>
              <a:t> could be a trap used to target users that don't have solid cyber awareness.</a:t>
            </a:r>
          </a:p>
        </p:txBody>
      </p:sp>
    </p:spTree>
    <p:extLst>
      <p:ext uri="{BB962C8B-B14F-4D97-AF65-F5344CB8AC3E}">
        <p14:creationId xmlns:p14="http://schemas.microsoft.com/office/powerpoint/2010/main" val="23170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581BE6-B5B1-426A-9BA7-0635D6877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255" y="1467410"/>
            <a:ext cx="7749489" cy="3923179"/>
          </a:xfrm>
          <a:prstGeom prst="rect">
            <a:avLst/>
          </a:prstGeom>
        </p:spPr>
      </p:pic>
    </p:spTree>
    <p:extLst>
      <p:ext uri="{BB962C8B-B14F-4D97-AF65-F5344CB8AC3E}">
        <p14:creationId xmlns:p14="http://schemas.microsoft.com/office/powerpoint/2010/main" val="385694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6856-B749-431B-A540-4703D7870BED}"/>
              </a:ext>
            </a:extLst>
          </p:cNvPr>
          <p:cNvSpPr>
            <a:spLocks noGrp="1"/>
          </p:cNvSpPr>
          <p:nvPr>
            <p:ph type="title"/>
          </p:nvPr>
        </p:nvSpPr>
        <p:spPr/>
        <p:txBody>
          <a:bodyPr>
            <a:normAutofit/>
          </a:bodyPr>
          <a:lstStyle/>
          <a:p>
            <a:pPr>
              <a:lnSpc>
                <a:spcPct val="150000"/>
              </a:lnSpc>
            </a:pPr>
            <a:r>
              <a:rPr lang="en-US" sz="1600" b="1" i="0" dirty="0">
                <a:solidFill>
                  <a:srgbClr val="202122"/>
                </a:solidFill>
                <a:effectLst/>
                <a:latin typeface="Arial" panose="020B0604020202020204" pitchFamily="34" charset="0"/>
              </a:rPr>
              <a:t>Exampl</a:t>
            </a:r>
            <a:r>
              <a:rPr lang="en-US" sz="1600" b="1" dirty="0">
                <a:solidFill>
                  <a:srgbClr val="202122"/>
                </a:solidFill>
                <a:latin typeface="Arial" panose="020B0604020202020204" pitchFamily="34" charset="0"/>
              </a:rPr>
              <a:t>e</a:t>
            </a:r>
            <a:br>
              <a:rPr lang="en-US" sz="1100" b="0" i="0" dirty="0">
                <a:solidFill>
                  <a:srgbClr val="202122"/>
                </a:solidFill>
                <a:effectLst/>
                <a:latin typeface="Arial" panose="020B0604020202020204" pitchFamily="34" charset="0"/>
              </a:rPr>
            </a:br>
            <a:r>
              <a:rPr lang="en-US" sz="1100" b="0" i="0" dirty="0">
                <a:solidFill>
                  <a:srgbClr val="202122"/>
                </a:solidFill>
                <a:effectLst/>
                <a:latin typeface="Arial" panose="020B0604020202020204" pitchFamily="34" charset="0"/>
              </a:rPr>
              <a:t>Suppose </a:t>
            </a:r>
            <a:r>
              <a:rPr lang="en-US" sz="1100" b="0" i="0" u="none" strike="noStrike" dirty="0">
                <a:effectLst/>
                <a:latin typeface="Arial" panose="020B0604020202020204" pitchFamily="34" charset="0"/>
                <a:hlinkClick r:id="rId2" tooltip="Alice and Bob"/>
              </a:rPr>
              <a:t>Alice</a:t>
            </a:r>
            <a:r>
              <a:rPr lang="en-US" sz="1100" b="0" i="0" dirty="0">
                <a:solidFill>
                  <a:srgbClr val="202122"/>
                </a:solidFill>
                <a:effectLst/>
                <a:latin typeface="Arial" panose="020B0604020202020204" pitchFamily="34" charset="0"/>
              </a:rPr>
              <a:t> wishes to communicate with </a:t>
            </a:r>
            <a:r>
              <a:rPr lang="en-US" sz="1100" b="0" i="0" u="none" strike="noStrike" dirty="0">
                <a:effectLst/>
                <a:latin typeface="Arial" panose="020B0604020202020204" pitchFamily="34" charset="0"/>
                <a:hlinkClick r:id="rId2" tooltip="Alice and Bob"/>
              </a:rPr>
              <a:t>Bob</a:t>
            </a:r>
            <a:r>
              <a:rPr lang="en-US" sz="1100" b="0" i="0" dirty="0">
                <a:solidFill>
                  <a:srgbClr val="202122"/>
                </a:solidFill>
                <a:effectLst/>
                <a:latin typeface="Arial" panose="020B0604020202020204" pitchFamily="34" charset="0"/>
              </a:rPr>
              <a:t>. Meanwhile, </a:t>
            </a:r>
            <a:r>
              <a:rPr lang="en-US" sz="1100" b="0" i="0" u="none" strike="noStrike" dirty="0">
                <a:effectLst/>
                <a:latin typeface="Arial" panose="020B0604020202020204" pitchFamily="34" charset="0"/>
                <a:hlinkClick r:id="rId3" tooltip="Alice and Bob"/>
              </a:rPr>
              <a:t>Mallory</a:t>
            </a:r>
            <a:r>
              <a:rPr lang="en-US" sz="1100" b="0" i="0" dirty="0">
                <a:solidFill>
                  <a:srgbClr val="202122"/>
                </a:solidFill>
                <a:effectLst/>
                <a:latin typeface="Arial" panose="020B0604020202020204" pitchFamily="34" charset="0"/>
              </a:rPr>
              <a:t> wishes to intercept the conversation to eavesdrop (breaking confidentiality) with the option to deliver a false message to Bob under the guise of Alice (breaking non-repudiation). Mallory would perform a man-in-the-middle attack as described in the following sequence of even</a:t>
            </a:r>
            <a:endParaRPr lang="en-US" sz="1100" dirty="0"/>
          </a:p>
        </p:txBody>
      </p:sp>
      <p:sp>
        <p:nvSpPr>
          <p:cNvPr id="4" name="Rectangle 1">
            <a:extLst>
              <a:ext uri="{FF2B5EF4-FFF2-40B4-BE49-F238E27FC236}">
                <a16:creationId xmlns:a16="http://schemas.microsoft.com/office/drawing/2014/main" id="{1326D3C2-4B45-44B8-BAF9-E668C5C85B31}"/>
              </a:ext>
            </a:extLst>
          </p:cNvPr>
          <p:cNvSpPr>
            <a:spLocks noGrp="1" noChangeArrowheads="1"/>
          </p:cNvSpPr>
          <p:nvPr>
            <p:ph idx="1"/>
          </p:nvPr>
        </p:nvSpPr>
        <p:spPr bwMode="auto">
          <a:xfrm>
            <a:off x="847809" y="2188306"/>
            <a:ext cx="10496382" cy="3625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1100" b="0" i="0" u="none" strike="noStrike" cap="none" normalizeH="0" baseline="0" dirty="0">
                <a:ln>
                  <a:noFill/>
                </a:ln>
                <a:solidFill>
                  <a:srgbClr val="202122"/>
                </a:solidFill>
                <a:effectLst/>
                <a:latin typeface="Arial" panose="020B0604020202020204" pitchFamily="34" charset="0"/>
              </a:rPr>
              <a:t>Alice sends a message to Bob, which is intercepted by </a:t>
            </a:r>
            <a:r>
              <a:rPr kumimoji="0" lang="en-US" altLang="en-US" sz="1100" b="0" i="0" u="none" strike="noStrike" cap="none" normalizeH="0" baseline="0" dirty="0" err="1">
                <a:ln>
                  <a:noFill/>
                </a:ln>
                <a:solidFill>
                  <a:srgbClr val="202122"/>
                </a:solidFill>
                <a:effectLst/>
                <a:latin typeface="Arial" panose="020B0604020202020204" pitchFamily="34" charset="0"/>
              </a:rPr>
              <a:t>Mallory:s</a:t>
            </a:r>
            <a:endParaRPr kumimoji="0" lang="en-US" altLang="en-US" sz="1100" b="0" i="0" u="none" strike="noStrike" cap="none" normalizeH="0" baseline="0" dirty="0">
              <a:ln>
                <a:noFill/>
              </a:ln>
              <a:solidFill>
                <a:srgbClr val="202122"/>
              </a:solidFill>
              <a:effectLst/>
              <a:latin typeface="Arial" panose="020B0604020202020204" pitchFamily="34" charset="0"/>
            </a:endParaRP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8000"/>
                </a:solidFill>
                <a:effectLst/>
                <a:latin typeface="Arial" panose="020B0604020202020204" pitchFamily="34" charset="0"/>
              </a:rPr>
              <a:t>Alice</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1" u="none" strike="noStrike" cap="none" normalizeH="0" baseline="0" dirty="0">
                <a:ln>
                  <a:noFill/>
                </a:ln>
                <a:solidFill>
                  <a:srgbClr val="202122"/>
                </a:solidFill>
                <a:effectLst/>
                <a:latin typeface="Arial" panose="020B0604020202020204" pitchFamily="34" charset="0"/>
              </a:rPr>
              <a:t>"Hi Bob, it's Alice. Give me your key."</a:t>
            </a:r>
            <a:r>
              <a:rPr kumimoji="0" lang="en-US" altLang="en-US" sz="1100" b="0" i="0" u="none" strike="noStrike" cap="none" normalizeH="0" baseline="0" dirty="0">
                <a:ln>
                  <a:noFill/>
                </a:ln>
                <a:solidFill>
                  <a:srgbClr val="202122"/>
                </a:solidFill>
                <a:effectLst/>
                <a:latin typeface="Arial" panose="020B0604020202020204" pitchFamily="34" charset="0"/>
              </a:rPr>
              <a:t> →     </a:t>
            </a:r>
            <a:r>
              <a:rPr kumimoji="0" lang="en-US" altLang="en-US" sz="1100" b="0" i="0" u="none" strike="noStrike" cap="none" normalizeH="0" baseline="0" dirty="0">
                <a:ln>
                  <a:noFill/>
                </a:ln>
                <a:solidFill>
                  <a:srgbClr val="FF0000"/>
                </a:solidFill>
                <a:effectLst/>
                <a:latin typeface="Arial" panose="020B0604020202020204" pitchFamily="34" charset="0"/>
              </a:rPr>
              <a:t>Mallory</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0" u="none" strike="noStrike" cap="none" normalizeH="0" baseline="0" dirty="0">
                <a:ln>
                  <a:noFill/>
                </a:ln>
                <a:solidFill>
                  <a:srgbClr val="008000"/>
                </a:solidFill>
                <a:effectLst/>
                <a:latin typeface="Arial" panose="020B0604020202020204" pitchFamily="34" charset="0"/>
              </a:rPr>
              <a:t>Bob</a:t>
            </a:r>
            <a:endParaRPr kumimoji="0" lang="en-US" altLang="en-US" sz="1100" b="0" i="0" u="none" strike="noStrike" cap="none" normalizeH="0" baseline="0" dirty="0">
              <a:ln>
                <a:noFill/>
              </a:ln>
              <a:solidFill>
                <a:srgbClr val="202122"/>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1100" b="0" i="0" u="none" strike="noStrike" cap="none" normalizeH="0" baseline="0" dirty="0">
                <a:ln>
                  <a:noFill/>
                </a:ln>
                <a:solidFill>
                  <a:srgbClr val="202122"/>
                </a:solidFill>
                <a:effectLst/>
                <a:latin typeface="Arial" panose="020B0604020202020204" pitchFamily="34" charset="0"/>
              </a:rPr>
              <a:t>Mallory relays this message to Bob; Bob cannot tell it is not really from Alice:</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8000"/>
                </a:solidFill>
                <a:effectLst/>
                <a:latin typeface="Arial" panose="020B0604020202020204" pitchFamily="34" charset="0"/>
              </a:rPr>
              <a:t>Alice</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0" u="none" strike="noStrike" cap="none" normalizeH="0" baseline="0" dirty="0">
                <a:ln>
                  <a:noFill/>
                </a:ln>
                <a:solidFill>
                  <a:srgbClr val="FF0000"/>
                </a:solidFill>
                <a:effectLst/>
                <a:latin typeface="Arial" panose="020B0604020202020204" pitchFamily="34" charset="0"/>
              </a:rPr>
              <a:t>Mallory</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1" u="none" strike="noStrike" cap="none" normalizeH="0" baseline="0" dirty="0">
                <a:ln>
                  <a:noFill/>
                </a:ln>
                <a:solidFill>
                  <a:srgbClr val="202122"/>
                </a:solidFill>
                <a:effectLst/>
                <a:latin typeface="Arial" panose="020B0604020202020204" pitchFamily="34" charset="0"/>
              </a:rPr>
              <a:t>"Hi Bob, it's Alice. Give me your key."</a:t>
            </a:r>
            <a:r>
              <a:rPr kumimoji="0" lang="en-US" altLang="en-US" sz="1100" b="0" i="0" u="none" strike="noStrike" cap="none" normalizeH="0" baseline="0" dirty="0">
                <a:ln>
                  <a:noFill/>
                </a:ln>
                <a:solidFill>
                  <a:srgbClr val="202122"/>
                </a:solidFill>
                <a:effectLst/>
                <a:latin typeface="Arial" panose="020B0604020202020204" pitchFamily="34" charset="0"/>
              </a:rPr>
              <a:t> →     </a:t>
            </a:r>
            <a:r>
              <a:rPr kumimoji="0" lang="en-US" altLang="en-US" sz="1100" b="0" i="0" u="none" strike="noStrike" cap="none" normalizeH="0" baseline="0" dirty="0">
                <a:ln>
                  <a:noFill/>
                </a:ln>
                <a:solidFill>
                  <a:srgbClr val="008000"/>
                </a:solidFill>
                <a:effectLst/>
                <a:latin typeface="Arial" panose="020B0604020202020204" pitchFamily="34" charset="0"/>
              </a:rPr>
              <a:t>Bob</a:t>
            </a:r>
            <a:endParaRPr kumimoji="0" lang="en-US" altLang="en-US" sz="1100" b="0" i="0" u="none" strike="noStrike" cap="none" normalizeH="0" baseline="0" dirty="0">
              <a:ln>
                <a:noFill/>
              </a:ln>
              <a:solidFill>
                <a:srgbClr val="202122"/>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1100" b="0" i="0" u="none" strike="noStrike" cap="none" normalizeH="0" baseline="0" dirty="0">
                <a:ln>
                  <a:noFill/>
                </a:ln>
                <a:solidFill>
                  <a:srgbClr val="202122"/>
                </a:solidFill>
                <a:effectLst/>
                <a:latin typeface="Arial" panose="020B0604020202020204" pitchFamily="34" charset="0"/>
              </a:rPr>
              <a:t>Bob responds with his encryption key:</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8000"/>
                </a:solidFill>
                <a:effectLst/>
                <a:latin typeface="Arial" panose="020B0604020202020204" pitchFamily="34" charset="0"/>
              </a:rPr>
              <a:t>Alice</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0" u="none" strike="noStrike" cap="none" normalizeH="0" baseline="0" dirty="0">
                <a:ln>
                  <a:noFill/>
                </a:ln>
                <a:solidFill>
                  <a:srgbClr val="FF0000"/>
                </a:solidFill>
                <a:effectLst/>
                <a:latin typeface="Arial" panose="020B0604020202020204" pitchFamily="34" charset="0"/>
              </a:rPr>
              <a:t>Mallory</a:t>
            </a:r>
            <a:r>
              <a:rPr kumimoji="0" lang="en-US" altLang="en-US" sz="1100" b="0" i="0" u="none" strike="noStrike" cap="none" normalizeH="0" baseline="0" dirty="0">
                <a:ln>
                  <a:noFill/>
                </a:ln>
                <a:solidFill>
                  <a:srgbClr val="202122"/>
                </a:solidFill>
                <a:effectLst/>
                <a:latin typeface="Arial" panose="020B0604020202020204" pitchFamily="34" charset="0"/>
              </a:rPr>
              <a:t>     ← </a:t>
            </a:r>
            <a:r>
              <a:rPr kumimoji="0" lang="en-US" altLang="en-US" sz="1100" b="0" i="1" u="none" strike="noStrike" cap="none" normalizeH="0" baseline="0" dirty="0">
                <a:ln>
                  <a:noFill/>
                </a:ln>
                <a:solidFill>
                  <a:srgbClr val="202122"/>
                </a:solidFill>
                <a:effectLst/>
                <a:latin typeface="Arial" panose="020B0604020202020204" pitchFamily="34" charset="0"/>
              </a:rPr>
              <a:t>[Bob's key]</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0" u="none" strike="noStrike" cap="none" normalizeH="0" baseline="0" dirty="0">
                <a:ln>
                  <a:noFill/>
                </a:ln>
                <a:solidFill>
                  <a:srgbClr val="008000"/>
                </a:solidFill>
                <a:effectLst/>
                <a:latin typeface="Arial" panose="020B0604020202020204" pitchFamily="34" charset="0"/>
              </a:rPr>
              <a:t>Bob</a:t>
            </a:r>
            <a:endParaRPr kumimoji="0" lang="en-US" altLang="en-US" sz="1100" b="0" i="0" u="none" strike="noStrike" cap="none" normalizeH="0" baseline="0" dirty="0">
              <a:ln>
                <a:noFill/>
              </a:ln>
              <a:solidFill>
                <a:srgbClr val="202122"/>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1100" b="0" i="0" u="none" strike="noStrike" cap="none" normalizeH="0" baseline="0" dirty="0">
                <a:ln>
                  <a:noFill/>
                </a:ln>
                <a:solidFill>
                  <a:srgbClr val="202122"/>
                </a:solidFill>
                <a:effectLst/>
                <a:latin typeface="Arial" panose="020B0604020202020204" pitchFamily="34" charset="0"/>
              </a:rPr>
              <a:t>Mallory replaces Bob's key with her own, and relays this to Alice, claiming that it is Bob's key:</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8000"/>
                </a:solidFill>
                <a:effectLst/>
                <a:latin typeface="Arial" panose="020B0604020202020204" pitchFamily="34" charset="0"/>
              </a:rPr>
              <a:t>Alice</a:t>
            </a:r>
            <a:r>
              <a:rPr kumimoji="0" lang="en-US" altLang="en-US" sz="1100" b="0" i="0" u="none" strike="noStrike" cap="none" normalizeH="0" baseline="0" dirty="0">
                <a:ln>
                  <a:noFill/>
                </a:ln>
                <a:solidFill>
                  <a:srgbClr val="202122"/>
                </a:solidFill>
                <a:effectLst/>
                <a:latin typeface="Arial" panose="020B0604020202020204" pitchFamily="34" charset="0"/>
              </a:rPr>
              <a:t>     ← </a:t>
            </a:r>
            <a:r>
              <a:rPr kumimoji="0" lang="en-US" altLang="en-US" sz="1100" b="0" i="1" u="none" strike="noStrike" cap="none" normalizeH="0" baseline="0" dirty="0">
                <a:ln>
                  <a:noFill/>
                </a:ln>
                <a:solidFill>
                  <a:srgbClr val="202122"/>
                </a:solidFill>
                <a:effectLst/>
                <a:latin typeface="Arial" panose="020B0604020202020204" pitchFamily="34" charset="0"/>
              </a:rPr>
              <a:t>[Mallory's key]</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0" u="none" strike="noStrike" cap="none" normalizeH="0" baseline="0" dirty="0">
                <a:ln>
                  <a:noFill/>
                </a:ln>
                <a:solidFill>
                  <a:srgbClr val="FF0000"/>
                </a:solidFill>
                <a:effectLst/>
                <a:latin typeface="Arial" panose="020B0604020202020204" pitchFamily="34" charset="0"/>
              </a:rPr>
              <a:t>Mallory</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0" u="none" strike="noStrike" cap="none" normalizeH="0" baseline="0" dirty="0">
                <a:ln>
                  <a:noFill/>
                </a:ln>
                <a:solidFill>
                  <a:srgbClr val="008000"/>
                </a:solidFill>
                <a:effectLst/>
                <a:latin typeface="Arial" panose="020B0604020202020204" pitchFamily="34" charset="0"/>
              </a:rPr>
              <a:t>Bob</a:t>
            </a:r>
            <a:endParaRPr kumimoji="0" lang="en-US" altLang="en-US" sz="1100" b="0" i="0" u="none" strike="noStrike" cap="none" normalizeH="0" baseline="0" dirty="0">
              <a:ln>
                <a:noFill/>
              </a:ln>
              <a:solidFill>
                <a:srgbClr val="202122"/>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1100" b="0" i="0" u="none" strike="noStrike" cap="none" normalizeH="0" baseline="0" dirty="0">
                <a:ln>
                  <a:noFill/>
                </a:ln>
                <a:solidFill>
                  <a:srgbClr val="202122"/>
                </a:solidFill>
                <a:effectLst/>
                <a:latin typeface="Arial" panose="020B0604020202020204" pitchFamily="34" charset="0"/>
              </a:rPr>
              <a:t>Alice encrypts a message with what she believes to be Bob's key, thinking that only Bob can read it:</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8000"/>
                </a:solidFill>
                <a:effectLst/>
                <a:latin typeface="Arial" panose="020B0604020202020204" pitchFamily="34" charset="0"/>
              </a:rPr>
              <a:t>Alice</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1" u="none" strike="noStrike" cap="none" normalizeH="0" baseline="0" dirty="0">
                <a:ln>
                  <a:noFill/>
                </a:ln>
                <a:solidFill>
                  <a:srgbClr val="202122"/>
                </a:solidFill>
                <a:effectLst/>
                <a:latin typeface="Arial" panose="020B0604020202020204" pitchFamily="34" charset="0"/>
              </a:rPr>
              <a:t>"Meet me at the bus stop!" [encrypted with Mallory's key]</a:t>
            </a:r>
            <a:r>
              <a:rPr kumimoji="0" lang="en-US" altLang="en-US" sz="1100" b="0" i="0" u="none" strike="noStrike" cap="none" normalizeH="0" baseline="0" dirty="0">
                <a:ln>
                  <a:noFill/>
                </a:ln>
                <a:solidFill>
                  <a:srgbClr val="202122"/>
                </a:solidFill>
                <a:effectLst/>
                <a:latin typeface="Arial" panose="020B0604020202020204" pitchFamily="34" charset="0"/>
              </a:rPr>
              <a:t> →     </a:t>
            </a:r>
            <a:r>
              <a:rPr kumimoji="0" lang="en-US" altLang="en-US" sz="1100" b="0" i="0" u="none" strike="noStrike" cap="none" normalizeH="0" baseline="0" dirty="0">
                <a:ln>
                  <a:noFill/>
                </a:ln>
                <a:solidFill>
                  <a:srgbClr val="FF0000"/>
                </a:solidFill>
                <a:effectLst/>
                <a:latin typeface="Arial" panose="020B0604020202020204" pitchFamily="34" charset="0"/>
              </a:rPr>
              <a:t>Mallory</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0" u="none" strike="noStrike" cap="none" normalizeH="0" baseline="0" dirty="0">
                <a:ln>
                  <a:noFill/>
                </a:ln>
                <a:solidFill>
                  <a:srgbClr val="008000"/>
                </a:solidFill>
                <a:effectLst/>
                <a:latin typeface="Arial" panose="020B0604020202020204" pitchFamily="34" charset="0"/>
              </a:rPr>
              <a:t>Bob</a:t>
            </a:r>
            <a:endParaRPr kumimoji="0" lang="en-US" altLang="en-US" sz="1100" b="0" i="0" u="none" strike="noStrike" cap="none" normalizeH="0" baseline="0" dirty="0">
              <a:ln>
                <a:noFill/>
              </a:ln>
              <a:solidFill>
                <a:srgbClr val="202122"/>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6"/>
              <a:tabLst/>
            </a:pPr>
            <a:r>
              <a:rPr kumimoji="0" lang="en-US" altLang="en-US" sz="1100" b="0" i="0" u="none" strike="noStrike" cap="none" normalizeH="0" baseline="0" dirty="0">
                <a:ln>
                  <a:noFill/>
                </a:ln>
                <a:solidFill>
                  <a:srgbClr val="202122"/>
                </a:solidFill>
                <a:effectLst/>
                <a:latin typeface="Arial" panose="020B0604020202020204" pitchFamily="34" charset="0"/>
              </a:rPr>
              <a:t>However, because it was actually encrypted with Mallory's key, Mallory can decrypt it, read it, modify it (if desired), re-encrypt with Bob's key, and forward it to Bob:</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8000"/>
                </a:solidFill>
                <a:effectLst/>
                <a:latin typeface="Arial" panose="020B0604020202020204" pitchFamily="34" charset="0"/>
              </a:rPr>
              <a:t>Alice</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0" u="none" strike="noStrike" cap="none" normalizeH="0" baseline="0" dirty="0">
                <a:ln>
                  <a:noFill/>
                </a:ln>
                <a:solidFill>
                  <a:srgbClr val="FF0000"/>
                </a:solidFill>
                <a:effectLst/>
                <a:latin typeface="Arial" panose="020B0604020202020204" pitchFamily="34" charset="0"/>
              </a:rPr>
              <a:t>Mallory</a:t>
            </a:r>
            <a:r>
              <a:rPr kumimoji="0" lang="en-US" altLang="en-US" sz="1100" b="0" i="0" u="none" strike="noStrike" cap="none" normalizeH="0" baseline="0" dirty="0">
                <a:ln>
                  <a:noFill/>
                </a:ln>
                <a:solidFill>
                  <a:srgbClr val="202122"/>
                </a:solidFill>
                <a:effectLst/>
                <a:latin typeface="Arial" panose="020B0604020202020204" pitchFamily="34" charset="0"/>
              </a:rPr>
              <a:t> </a:t>
            </a:r>
            <a:r>
              <a:rPr kumimoji="0" lang="en-US" altLang="en-US" sz="1100" b="0" i="1" u="none" strike="noStrike" cap="none" normalizeH="0" baseline="0" dirty="0">
                <a:ln>
                  <a:noFill/>
                </a:ln>
                <a:solidFill>
                  <a:srgbClr val="202122"/>
                </a:solidFill>
                <a:effectLst/>
                <a:latin typeface="Arial" panose="020B0604020202020204" pitchFamily="34" charset="0"/>
              </a:rPr>
              <a:t>"Meet me at the park!" [encrypted with Bob's key]</a:t>
            </a:r>
            <a:r>
              <a:rPr kumimoji="0" lang="en-US" altLang="en-US" sz="1100" b="0" i="0" u="none" strike="noStrike" cap="none" normalizeH="0" baseline="0" dirty="0">
                <a:ln>
                  <a:noFill/>
                </a:ln>
                <a:solidFill>
                  <a:srgbClr val="202122"/>
                </a:solidFill>
                <a:effectLst/>
                <a:latin typeface="Arial" panose="020B0604020202020204" pitchFamily="34" charset="0"/>
              </a:rPr>
              <a:t> →     </a:t>
            </a:r>
            <a:r>
              <a:rPr kumimoji="0" lang="en-US" altLang="en-US" sz="1100" b="0" i="0" u="none" strike="noStrike" cap="none" normalizeH="0" baseline="0" dirty="0">
                <a:ln>
                  <a:noFill/>
                </a:ln>
                <a:solidFill>
                  <a:srgbClr val="008000"/>
                </a:solidFill>
                <a:effectLst/>
                <a:latin typeface="Arial" panose="020B0604020202020204" pitchFamily="34" charset="0"/>
              </a:rPr>
              <a:t>Bob</a:t>
            </a:r>
            <a:endParaRPr kumimoji="0" lang="en-US" altLang="en-US" sz="1100" b="0" i="0" u="none" strike="noStrike" cap="none" normalizeH="0" baseline="0" dirty="0">
              <a:ln>
                <a:noFill/>
              </a:ln>
              <a:solidFill>
                <a:srgbClr val="2021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381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08CD-4789-42CA-8341-89F5544B7BDA}"/>
              </a:ext>
            </a:extLst>
          </p:cNvPr>
          <p:cNvSpPr>
            <a:spLocks noGrp="1"/>
          </p:cNvSpPr>
          <p:nvPr>
            <p:ph type="title"/>
          </p:nvPr>
        </p:nvSpPr>
        <p:spPr/>
        <p:txBody>
          <a:bodyPr/>
          <a:lstStyle/>
          <a:p>
            <a:r>
              <a:rPr lang="en-US" sz="4400" b="1" i="0" dirty="0">
                <a:solidFill>
                  <a:srgbClr val="000C14"/>
                </a:solidFill>
                <a:effectLst/>
                <a:latin typeface="Figtree"/>
              </a:rPr>
              <a:t>Types of Man-in-the-Middle Attacks</a:t>
            </a:r>
            <a:endParaRPr lang="en-US" dirty="0"/>
          </a:p>
        </p:txBody>
      </p:sp>
      <p:sp>
        <p:nvSpPr>
          <p:cNvPr id="3" name="Content Placeholder 2">
            <a:extLst>
              <a:ext uri="{FF2B5EF4-FFF2-40B4-BE49-F238E27FC236}">
                <a16:creationId xmlns:a16="http://schemas.microsoft.com/office/drawing/2014/main" id="{2F80F50A-E044-4B0E-800C-A97440575F9D}"/>
              </a:ext>
            </a:extLst>
          </p:cNvPr>
          <p:cNvSpPr>
            <a:spLocks noGrp="1"/>
          </p:cNvSpPr>
          <p:nvPr>
            <p:ph idx="1"/>
          </p:nvPr>
        </p:nvSpPr>
        <p:spPr/>
        <p:txBody>
          <a:bodyPr>
            <a:normAutofit/>
          </a:bodyPr>
          <a:lstStyle/>
          <a:p>
            <a:pPr marL="0" indent="0" algn="just">
              <a:lnSpc>
                <a:spcPct val="170000"/>
              </a:lnSpc>
              <a:buNone/>
            </a:pPr>
            <a:r>
              <a:rPr lang="en-US" sz="1300" b="1" i="0" dirty="0">
                <a:solidFill>
                  <a:srgbClr val="FF0000"/>
                </a:solidFill>
                <a:effectLst/>
                <a:latin typeface="Figtree"/>
              </a:rPr>
              <a:t>IP Spoofing:</a:t>
            </a:r>
            <a:r>
              <a:rPr lang="en-US" sz="1300" b="0" i="0" dirty="0">
                <a:solidFill>
                  <a:srgbClr val="FF0000"/>
                </a:solidFill>
                <a:effectLst/>
                <a:latin typeface="Figtree"/>
              </a:rPr>
              <a:t> </a:t>
            </a:r>
            <a:r>
              <a:rPr lang="en-US" sz="1300" b="0" i="0" dirty="0">
                <a:solidFill>
                  <a:srgbClr val="000C14"/>
                </a:solidFill>
                <a:effectLst/>
                <a:latin typeface="Figtree"/>
              </a:rPr>
              <a:t>A cybercriminal alters the Internet Protocol (IP) address of a website, email address, or device and spoofs the entity—making the user think they're interacting with a trusted source when they're really passing information to a malicious actor.</a:t>
            </a:r>
          </a:p>
          <a:p>
            <a:pPr marL="0" indent="0" algn="just">
              <a:lnSpc>
                <a:spcPct val="170000"/>
              </a:lnSpc>
              <a:buNone/>
            </a:pPr>
            <a:r>
              <a:rPr lang="en-US" sz="1300" b="1" i="0" dirty="0">
                <a:solidFill>
                  <a:srgbClr val="FF0000"/>
                </a:solidFill>
                <a:effectLst/>
                <a:latin typeface="Figtree"/>
              </a:rPr>
              <a:t>DNS Spoofing:</a:t>
            </a:r>
            <a:r>
              <a:rPr lang="en-US" sz="1300" b="0" i="0" dirty="0">
                <a:solidFill>
                  <a:srgbClr val="FF0000"/>
                </a:solidFill>
                <a:effectLst/>
                <a:latin typeface="Figtree"/>
              </a:rPr>
              <a:t> </a:t>
            </a:r>
            <a:r>
              <a:rPr lang="en-US" sz="1300" b="0" i="0" dirty="0">
                <a:solidFill>
                  <a:srgbClr val="000C14"/>
                </a:solidFill>
                <a:effectLst/>
                <a:latin typeface="Figtree"/>
              </a:rPr>
              <a:t>For Domain Name System (DNS) spoofing, a spammer creates and operates a fake website that the user is familiar with and routes them to it to acquire user credentials or other information.</a:t>
            </a:r>
          </a:p>
          <a:p>
            <a:pPr marL="0" indent="0" algn="just">
              <a:lnSpc>
                <a:spcPct val="170000"/>
              </a:lnSpc>
              <a:buNone/>
            </a:pPr>
            <a:r>
              <a:rPr lang="en-US" sz="1400" b="1" i="0" dirty="0">
                <a:solidFill>
                  <a:srgbClr val="FF0000"/>
                </a:solidFill>
                <a:effectLst/>
                <a:latin typeface="Figtree"/>
              </a:rPr>
              <a:t>HTTPS Spoofing:</a:t>
            </a:r>
            <a:r>
              <a:rPr lang="en-US" sz="1400" b="0" i="0" dirty="0">
                <a:solidFill>
                  <a:srgbClr val="FF0000"/>
                </a:solidFill>
                <a:effectLst/>
                <a:latin typeface="Figtree"/>
              </a:rPr>
              <a:t> </a:t>
            </a:r>
            <a:r>
              <a:rPr lang="en-US" sz="1400" b="0" i="0" dirty="0">
                <a:solidFill>
                  <a:srgbClr val="000C14"/>
                </a:solidFill>
                <a:effectLst/>
                <a:latin typeface="Figtree"/>
              </a:rPr>
              <a:t>A user assumes a website has the </a:t>
            </a:r>
            <a:r>
              <a:rPr lang="en-US" sz="1400" b="0" i="0" dirty="0" err="1">
                <a:solidFill>
                  <a:srgbClr val="000C14"/>
                </a:solidFill>
                <a:effectLst/>
                <a:latin typeface="Figtree"/>
              </a:rPr>
              <a:t>HyperText</a:t>
            </a:r>
            <a:r>
              <a:rPr lang="en-US" sz="1400" b="0" i="0" dirty="0">
                <a:solidFill>
                  <a:srgbClr val="000C14"/>
                </a:solidFill>
                <a:effectLst/>
                <a:latin typeface="Figtree"/>
              </a:rPr>
              <a:t> Transfer Protocol Secure (HTTPS), meaning they have their computer data encrypted to the website host. However, they were secretly redirected to a non-secure HTTP website, allowing criminals to track interactions and steal information.</a:t>
            </a:r>
          </a:p>
          <a:p>
            <a:pPr marL="0" indent="0" algn="just">
              <a:lnSpc>
                <a:spcPct val="170000"/>
              </a:lnSpc>
              <a:buNone/>
            </a:pPr>
            <a:r>
              <a:rPr lang="en-US" sz="1400" b="1" i="0" dirty="0">
                <a:solidFill>
                  <a:srgbClr val="FF0000"/>
                </a:solidFill>
                <a:effectLst/>
                <a:latin typeface="Figtree"/>
              </a:rPr>
              <a:t>Email Hijacking:</a:t>
            </a:r>
            <a:r>
              <a:rPr lang="en-US" sz="1400" b="0" i="0" dirty="0">
                <a:solidFill>
                  <a:srgbClr val="FF0000"/>
                </a:solidFill>
                <a:effectLst/>
                <a:latin typeface="Figtree"/>
              </a:rPr>
              <a:t> </a:t>
            </a:r>
            <a:r>
              <a:rPr lang="en-US" sz="1400" b="0" i="0" dirty="0">
                <a:solidFill>
                  <a:srgbClr val="000C14"/>
                </a:solidFill>
                <a:effectLst/>
                <a:latin typeface="Figtree"/>
              </a:rPr>
              <a:t>Attackers secretly gain access to a banking or credit card company's email accounts to monitor transactions and steal information. They might also use the email account or a spoofed email address slightly different from the actual one to provide false instructions to the customers, such as wiring money into a new checking account.</a:t>
            </a:r>
          </a:p>
          <a:p>
            <a:pPr marL="0" indent="0" algn="just">
              <a:lnSpc>
                <a:spcPct val="170000"/>
              </a:lnSpc>
              <a:buNone/>
            </a:pPr>
            <a:endParaRPr lang="en-US" sz="1300" b="0" i="0" dirty="0">
              <a:solidFill>
                <a:srgbClr val="000C14"/>
              </a:solidFill>
              <a:effectLst/>
              <a:latin typeface="Figtree"/>
            </a:endParaRPr>
          </a:p>
          <a:p>
            <a:endParaRPr lang="en-US" dirty="0"/>
          </a:p>
        </p:txBody>
      </p:sp>
    </p:spTree>
    <p:extLst>
      <p:ext uri="{BB962C8B-B14F-4D97-AF65-F5344CB8AC3E}">
        <p14:creationId xmlns:p14="http://schemas.microsoft.com/office/powerpoint/2010/main" val="61025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031469-951C-4310-81B4-9BA69218148D}"/>
              </a:ext>
            </a:extLst>
          </p:cNvPr>
          <p:cNvSpPr txBox="1"/>
          <p:nvPr/>
        </p:nvSpPr>
        <p:spPr>
          <a:xfrm>
            <a:off x="788894" y="2369827"/>
            <a:ext cx="10784541" cy="1448730"/>
          </a:xfrm>
          <a:prstGeom prst="rect">
            <a:avLst/>
          </a:prstGeom>
          <a:noFill/>
        </p:spPr>
        <p:txBody>
          <a:bodyPr wrap="square">
            <a:spAutoFit/>
          </a:bodyPr>
          <a:lstStyle/>
          <a:p>
            <a:pPr algn="just">
              <a:lnSpc>
                <a:spcPct val="150000"/>
              </a:lnSpc>
            </a:pPr>
            <a:r>
              <a:rPr lang="en-US" sz="1200" b="1" i="0" dirty="0">
                <a:solidFill>
                  <a:srgbClr val="FF0000"/>
                </a:solidFill>
                <a:effectLst/>
                <a:latin typeface="Figtree"/>
              </a:rPr>
              <a:t>Wi-Fi Eavesdropping:</a:t>
            </a:r>
            <a:r>
              <a:rPr lang="en-US" sz="1200" b="0" i="0" dirty="0">
                <a:solidFill>
                  <a:srgbClr val="FF0000"/>
                </a:solidFill>
                <a:effectLst/>
                <a:latin typeface="Figtree"/>
              </a:rPr>
              <a:t> </a:t>
            </a:r>
            <a:r>
              <a:rPr lang="en-US" sz="1200" b="0" i="0" dirty="0">
                <a:solidFill>
                  <a:srgbClr val="000C14"/>
                </a:solidFill>
                <a:effectLst/>
                <a:latin typeface="Figtree"/>
              </a:rPr>
              <a:t>Spammers create public Wi-Fi networks or hotspots that appear to be a nearby business or other trusted source. Users who connect then have all their activity and sensitive data intercepted.</a:t>
            </a:r>
          </a:p>
          <a:p>
            <a:pPr algn="just">
              <a:lnSpc>
                <a:spcPct val="150000"/>
              </a:lnSpc>
            </a:pPr>
            <a:r>
              <a:rPr lang="en-US" sz="1200" b="1" i="0" dirty="0">
                <a:solidFill>
                  <a:srgbClr val="FF0000"/>
                </a:solidFill>
                <a:effectLst/>
                <a:latin typeface="Figtree"/>
              </a:rPr>
              <a:t>SSL Hijacking:</a:t>
            </a:r>
            <a:r>
              <a:rPr lang="en-US" sz="1200" b="0" i="0" dirty="0">
                <a:solidFill>
                  <a:srgbClr val="FF0000"/>
                </a:solidFill>
                <a:effectLst/>
                <a:latin typeface="Figtree"/>
              </a:rPr>
              <a:t> </a:t>
            </a:r>
            <a:r>
              <a:rPr lang="en-US" sz="1200" b="0" i="0" dirty="0">
                <a:solidFill>
                  <a:srgbClr val="000C14"/>
                </a:solidFill>
                <a:effectLst/>
                <a:latin typeface="Figtree"/>
              </a:rPr>
              <a:t>An extension of HTTPS spoofing, hijacking the Secure Sockets Layers (SSL) is when a hacker takes this protocol responsible for encrypting HTTPS connections and intercepts user data traveling between them and the server they're connecting to.</a:t>
            </a:r>
          </a:p>
          <a:p>
            <a:pPr algn="just">
              <a:lnSpc>
                <a:spcPct val="150000"/>
              </a:lnSpc>
            </a:pPr>
            <a:r>
              <a:rPr lang="en-US" sz="1200" b="1" i="0" dirty="0">
                <a:solidFill>
                  <a:srgbClr val="FF0000"/>
                </a:solidFill>
                <a:effectLst/>
                <a:latin typeface="Figtree"/>
              </a:rPr>
              <a:t>Session Hijacking:</a:t>
            </a:r>
            <a:r>
              <a:rPr lang="en-US" sz="1200" b="0" i="0" dirty="0">
                <a:solidFill>
                  <a:srgbClr val="FF0000"/>
                </a:solidFill>
                <a:effectLst/>
                <a:latin typeface="Figtree"/>
              </a:rPr>
              <a:t> </a:t>
            </a:r>
            <a:r>
              <a:rPr lang="en-US" sz="1200" b="0" i="0" dirty="0">
                <a:solidFill>
                  <a:srgbClr val="000C14"/>
                </a:solidFill>
                <a:effectLst/>
                <a:latin typeface="Figtree"/>
              </a:rPr>
              <a:t>Commonly known as browser cookie theft, an attacker will steal information stored on web browser cookies, such as saved passwords.</a:t>
            </a:r>
          </a:p>
        </p:txBody>
      </p:sp>
    </p:spTree>
    <p:extLst>
      <p:ext uri="{BB962C8B-B14F-4D97-AF65-F5344CB8AC3E}">
        <p14:creationId xmlns:p14="http://schemas.microsoft.com/office/powerpoint/2010/main" val="370195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580-5FBC-487F-9118-01606F76A1B7}"/>
              </a:ext>
            </a:extLst>
          </p:cNvPr>
          <p:cNvSpPr>
            <a:spLocks noGrp="1"/>
          </p:cNvSpPr>
          <p:nvPr>
            <p:ph type="title"/>
          </p:nvPr>
        </p:nvSpPr>
        <p:spPr/>
        <p:txBody>
          <a:bodyPr>
            <a:noAutofit/>
          </a:bodyPr>
          <a:lstStyle/>
          <a:p>
            <a:pPr>
              <a:lnSpc>
                <a:spcPct val="100000"/>
              </a:lnSpc>
            </a:pPr>
            <a:br>
              <a:rPr lang="en-US" sz="3200" b="1" i="0" dirty="0">
                <a:solidFill>
                  <a:srgbClr val="000C14"/>
                </a:solidFill>
                <a:effectLst/>
                <a:latin typeface="Figtree"/>
              </a:rPr>
            </a:br>
            <a:br>
              <a:rPr lang="en-US" sz="3200" b="1" i="0" dirty="0">
                <a:solidFill>
                  <a:srgbClr val="000C14"/>
                </a:solidFill>
                <a:effectLst/>
                <a:latin typeface="Figtree"/>
              </a:rPr>
            </a:br>
            <a:r>
              <a:rPr lang="en-US" sz="3200" b="1" i="0" dirty="0">
                <a:solidFill>
                  <a:srgbClr val="000C14"/>
                </a:solidFill>
                <a:effectLst/>
                <a:latin typeface="Figtree"/>
              </a:rPr>
              <a:t>How Does a Man-in-the-Middle Attack Work?</a:t>
            </a:r>
            <a:br>
              <a:rPr lang="en-US" sz="3200" b="1" i="0" dirty="0">
                <a:solidFill>
                  <a:srgbClr val="000C14"/>
                </a:solidFill>
                <a:effectLst/>
                <a:latin typeface="Figtree"/>
              </a:rPr>
            </a:br>
            <a:r>
              <a:rPr lang="en-US" sz="1800" dirty="0"/>
              <a:t>The man-in-the-middle attack process has a two-stage approach: interception and </a:t>
            </a:r>
            <a:r>
              <a:rPr lang="en-US" sz="1600" dirty="0"/>
              <a:t>decryption</a:t>
            </a:r>
            <a:br>
              <a:rPr lang="en-US" sz="1600" b="1" i="0" dirty="0">
                <a:solidFill>
                  <a:srgbClr val="000C14"/>
                </a:solidFill>
                <a:effectLst/>
                <a:latin typeface="Figtree"/>
              </a:rPr>
            </a:br>
            <a:br>
              <a:rPr lang="en-US" sz="3200" dirty="0"/>
            </a:br>
            <a:endParaRPr lang="en-US" sz="3200" b="1" i="0" dirty="0">
              <a:solidFill>
                <a:srgbClr val="000C14"/>
              </a:solidFill>
              <a:effectLst/>
              <a:latin typeface="Figtree"/>
            </a:endParaRPr>
          </a:p>
        </p:txBody>
      </p:sp>
      <p:pic>
        <p:nvPicPr>
          <p:cNvPr id="6" name="Content Placeholder 5">
            <a:extLst>
              <a:ext uri="{FF2B5EF4-FFF2-40B4-BE49-F238E27FC236}">
                <a16:creationId xmlns:a16="http://schemas.microsoft.com/office/drawing/2014/main" id="{6B5B7DD8-5C4B-40F5-B598-369F840461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6"/>
            <a:ext cx="5181600" cy="4351338"/>
          </a:xfrm>
        </p:spPr>
      </p:pic>
      <p:sp>
        <p:nvSpPr>
          <p:cNvPr id="4" name="Content Placeholder 3">
            <a:extLst>
              <a:ext uri="{FF2B5EF4-FFF2-40B4-BE49-F238E27FC236}">
                <a16:creationId xmlns:a16="http://schemas.microsoft.com/office/drawing/2014/main" id="{4AC8E844-BF8C-4A05-A3E3-7A239B75A247}"/>
              </a:ext>
            </a:extLst>
          </p:cNvPr>
          <p:cNvSpPr>
            <a:spLocks noGrp="1"/>
          </p:cNvSpPr>
          <p:nvPr>
            <p:ph sz="half" idx="2"/>
          </p:nvPr>
        </p:nvSpPr>
        <p:spPr/>
        <p:txBody>
          <a:bodyPr>
            <a:normAutofit/>
          </a:bodyPr>
          <a:lstStyle/>
          <a:p>
            <a:pPr marL="0" indent="0" algn="just">
              <a:lnSpc>
                <a:spcPct val="150000"/>
              </a:lnSpc>
              <a:buNone/>
            </a:pPr>
            <a:endParaRPr lang="en-US" sz="1800" b="1" dirty="0"/>
          </a:p>
          <a:p>
            <a:pPr marL="0" indent="0" algn="just">
              <a:lnSpc>
                <a:spcPct val="150000"/>
              </a:lnSpc>
              <a:buNone/>
            </a:pPr>
            <a:r>
              <a:rPr lang="en-US" sz="1200" b="1" dirty="0"/>
              <a:t>Interception</a:t>
            </a:r>
            <a:endParaRPr lang="en-US" sz="1200" dirty="0"/>
          </a:p>
          <a:p>
            <a:pPr marL="0" indent="0" algn="just">
              <a:lnSpc>
                <a:spcPct val="150000"/>
              </a:lnSpc>
              <a:buNone/>
            </a:pPr>
            <a:r>
              <a:rPr lang="en-US" sz="1200" dirty="0"/>
              <a:t>During the interception step, the cybercriminal attempts to put themselves between the client and server—typically a user and web application. Depending on the type of man-in-the-middle attack, there are a few ways the attacker could approach this</a:t>
            </a:r>
            <a:r>
              <a:rPr lang="en-US" sz="1800" dirty="0"/>
              <a:t>:</a:t>
            </a:r>
          </a:p>
        </p:txBody>
      </p:sp>
    </p:spTree>
    <p:extLst>
      <p:ext uri="{BB962C8B-B14F-4D97-AF65-F5344CB8AC3E}">
        <p14:creationId xmlns:p14="http://schemas.microsoft.com/office/powerpoint/2010/main" val="189035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580-5FBC-487F-9118-01606F76A1B7}"/>
              </a:ext>
            </a:extLst>
          </p:cNvPr>
          <p:cNvSpPr>
            <a:spLocks noGrp="1"/>
          </p:cNvSpPr>
          <p:nvPr>
            <p:ph type="title"/>
          </p:nvPr>
        </p:nvSpPr>
        <p:spPr/>
        <p:txBody>
          <a:bodyPr>
            <a:noAutofit/>
          </a:bodyPr>
          <a:lstStyle/>
          <a:p>
            <a:pPr>
              <a:lnSpc>
                <a:spcPct val="150000"/>
              </a:lnSpc>
            </a:pPr>
            <a:br>
              <a:rPr lang="en-US" sz="3200" b="1" i="0" dirty="0">
                <a:solidFill>
                  <a:srgbClr val="000C14"/>
                </a:solidFill>
                <a:effectLst/>
                <a:latin typeface="Figtree"/>
              </a:rPr>
            </a:br>
            <a:br>
              <a:rPr lang="en-US" sz="3200" b="1" i="0" dirty="0">
                <a:solidFill>
                  <a:srgbClr val="000C14"/>
                </a:solidFill>
                <a:effectLst/>
                <a:latin typeface="Figtree"/>
              </a:rPr>
            </a:br>
            <a:r>
              <a:rPr lang="en-US" sz="3200" b="1" i="0" dirty="0">
                <a:solidFill>
                  <a:srgbClr val="000C14"/>
                </a:solidFill>
                <a:effectLst/>
                <a:latin typeface="Figtree"/>
              </a:rPr>
              <a:t>How Does a Man-in-the-Middle Attack Work?</a:t>
            </a:r>
            <a:br>
              <a:rPr lang="en-US" sz="3200" b="1" i="0" dirty="0">
                <a:solidFill>
                  <a:srgbClr val="000C14"/>
                </a:solidFill>
                <a:effectLst/>
                <a:latin typeface="Figtree"/>
              </a:rPr>
            </a:br>
            <a:br>
              <a:rPr lang="en-US" sz="1600" b="1" i="0" dirty="0">
                <a:solidFill>
                  <a:srgbClr val="000C14"/>
                </a:solidFill>
                <a:effectLst/>
                <a:latin typeface="Figtree"/>
              </a:rPr>
            </a:br>
            <a:br>
              <a:rPr lang="en-US" sz="3200" dirty="0"/>
            </a:br>
            <a:endParaRPr lang="en-US" sz="3200" b="1" i="0" dirty="0">
              <a:solidFill>
                <a:srgbClr val="000C14"/>
              </a:solidFill>
              <a:effectLst/>
              <a:latin typeface="Figtree"/>
            </a:endParaRPr>
          </a:p>
        </p:txBody>
      </p:sp>
      <p:pic>
        <p:nvPicPr>
          <p:cNvPr id="6" name="Content Placeholder 5">
            <a:extLst>
              <a:ext uri="{FF2B5EF4-FFF2-40B4-BE49-F238E27FC236}">
                <a16:creationId xmlns:a16="http://schemas.microsoft.com/office/drawing/2014/main" id="{6B5B7DD8-5C4B-40F5-B598-369F840461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6"/>
            <a:ext cx="5181600" cy="4351338"/>
          </a:xfrm>
        </p:spPr>
      </p:pic>
      <p:sp>
        <p:nvSpPr>
          <p:cNvPr id="4" name="Content Placeholder 3">
            <a:extLst>
              <a:ext uri="{FF2B5EF4-FFF2-40B4-BE49-F238E27FC236}">
                <a16:creationId xmlns:a16="http://schemas.microsoft.com/office/drawing/2014/main" id="{4AC8E844-BF8C-4A05-A3E3-7A239B75A247}"/>
              </a:ext>
            </a:extLst>
          </p:cNvPr>
          <p:cNvSpPr>
            <a:spLocks noGrp="1"/>
          </p:cNvSpPr>
          <p:nvPr>
            <p:ph sz="half" idx="2"/>
          </p:nvPr>
        </p:nvSpPr>
        <p:spPr/>
        <p:txBody>
          <a:bodyPr>
            <a:normAutofit/>
          </a:bodyPr>
          <a:lstStyle/>
          <a:p>
            <a:pPr>
              <a:lnSpc>
                <a:spcPct val="150000"/>
              </a:lnSpc>
            </a:pPr>
            <a:r>
              <a:rPr lang="en-US" sz="1300" b="0" i="0" dirty="0">
                <a:effectLst/>
                <a:latin typeface="Figtree"/>
              </a:rPr>
              <a:t>Creating a non-secure Wi-Fi network or hotspot in a crowded area for people to connect and view their information.</a:t>
            </a:r>
          </a:p>
          <a:p>
            <a:pPr>
              <a:lnSpc>
                <a:spcPct val="150000"/>
              </a:lnSpc>
            </a:pPr>
            <a:r>
              <a:rPr lang="en-US" sz="1300" b="0" i="0" dirty="0">
                <a:effectLst/>
                <a:latin typeface="Figtree"/>
              </a:rPr>
              <a:t>Accessing a Wi-Fi network, typically by taking advantage of a weak password or by installing a packet sniffer to analyze traffic and </a:t>
            </a:r>
            <a:r>
              <a:rPr lang="en-US" sz="1300" b="0" i="0" u="none" strike="noStrike" dirty="0">
                <a:effectLst/>
                <a:latin typeface="Figtree"/>
                <a:hlinkClick r:id="rId3">
                  <a:extLst>
                    <a:ext uri="{A12FA001-AC4F-418D-AE19-62706E023703}">
                      <ahyp:hlinkClr xmlns:ahyp="http://schemas.microsoft.com/office/drawing/2018/hyperlinkcolor" val="tx"/>
                    </a:ext>
                  </a:extLst>
                </a:hlinkClick>
              </a:rPr>
              <a:t>scan for vulnerabilities</a:t>
            </a:r>
            <a:r>
              <a:rPr lang="en-US" sz="1300" b="0" i="0" dirty="0">
                <a:effectLst/>
                <a:latin typeface="Figtree"/>
              </a:rPr>
              <a:t>, points of entry, and ideal targets.</a:t>
            </a:r>
          </a:p>
          <a:p>
            <a:pPr>
              <a:lnSpc>
                <a:spcPct val="150000"/>
              </a:lnSpc>
            </a:pPr>
            <a:r>
              <a:rPr lang="en-US" sz="1300" b="0" i="0" dirty="0">
                <a:effectLst/>
                <a:latin typeface="Figtree"/>
              </a:rPr>
              <a:t>Creating a fake website with spoofed DNS and routing the user through phishing or redirecting them from the intended HTTPS site.</a:t>
            </a:r>
          </a:p>
          <a:p>
            <a:pPr>
              <a:lnSpc>
                <a:spcPct val="150000"/>
              </a:lnSpc>
            </a:pPr>
            <a:r>
              <a:rPr lang="en-US" sz="1300" b="0" i="0" dirty="0">
                <a:effectLst/>
                <a:latin typeface="Figtree"/>
              </a:rPr>
              <a:t>Manipulating IP protocols to persuade users to change passwords or log in to an app.</a:t>
            </a:r>
          </a:p>
          <a:p>
            <a:endParaRPr lang="en-US" dirty="0"/>
          </a:p>
        </p:txBody>
      </p:sp>
    </p:spTree>
    <p:extLst>
      <p:ext uri="{BB962C8B-B14F-4D97-AF65-F5344CB8AC3E}">
        <p14:creationId xmlns:p14="http://schemas.microsoft.com/office/powerpoint/2010/main" val="226835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580-5FBC-487F-9118-01606F76A1B7}"/>
              </a:ext>
            </a:extLst>
          </p:cNvPr>
          <p:cNvSpPr>
            <a:spLocks noGrp="1"/>
          </p:cNvSpPr>
          <p:nvPr>
            <p:ph type="title"/>
          </p:nvPr>
        </p:nvSpPr>
        <p:spPr/>
        <p:txBody>
          <a:bodyPr>
            <a:noAutofit/>
          </a:bodyPr>
          <a:lstStyle/>
          <a:p>
            <a:pPr>
              <a:lnSpc>
                <a:spcPct val="100000"/>
              </a:lnSpc>
            </a:pPr>
            <a:br>
              <a:rPr lang="en-US" sz="3200" b="1" i="0" dirty="0">
                <a:solidFill>
                  <a:srgbClr val="000C14"/>
                </a:solidFill>
                <a:effectLst/>
                <a:latin typeface="Figtree"/>
              </a:rPr>
            </a:br>
            <a:br>
              <a:rPr lang="en-US" sz="3200" b="1" i="0" dirty="0">
                <a:solidFill>
                  <a:srgbClr val="000C14"/>
                </a:solidFill>
                <a:effectLst/>
                <a:latin typeface="Figtree"/>
              </a:rPr>
            </a:br>
            <a:r>
              <a:rPr lang="en-US" sz="3200" b="1" i="0" dirty="0">
                <a:solidFill>
                  <a:srgbClr val="000C14"/>
                </a:solidFill>
                <a:effectLst/>
                <a:latin typeface="Figtree"/>
              </a:rPr>
              <a:t>How Does a Man-in-the-Middle Attack Work?</a:t>
            </a:r>
            <a:br>
              <a:rPr lang="en-US" sz="3200" b="1" i="0" dirty="0">
                <a:solidFill>
                  <a:srgbClr val="000C14"/>
                </a:solidFill>
                <a:effectLst/>
                <a:latin typeface="Figtree"/>
              </a:rPr>
            </a:br>
            <a:r>
              <a:rPr lang="en-US" sz="1800" dirty="0"/>
              <a:t>The man-in-the-middle attack process has a two-stage approach: interception and </a:t>
            </a:r>
            <a:r>
              <a:rPr lang="en-US" sz="1600" dirty="0"/>
              <a:t>decryption</a:t>
            </a:r>
            <a:br>
              <a:rPr lang="en-US" sz="1600" b="1" i="0" dirty="0">
                <a:solidFill>
                  <a:srgbClr val="000C14"/>
                </a:solidFill>
                <a:effectLst/>
                <a:latin typeface="Figtree"/>
              </a:rPr>
            </a:br>
            <a:br>
              <a:rPr lang="en-US" sz="3200" dirty="0"/>
            </a:br>
            <a:endParaRPr lang="en-US" sz="3200" b="1" i="0" dirty="0">
              <a:solidFill>
                <a:srgbClr val="000C14"/>
              </a:solidFill>
              <a:effectLst/>
              <a:latin typeface="Figtree"/>
            </a:endParaRPr>
          </a:p>
        </p:txBody>
      </p:sp>
      <p:pic>
        <p:nvPicPr>
          <p:cNvPr id="6" name="Content Placeholder 5">
            <a:extLst>
              <a:ext uri="{FF2B5EF4-FFF2-40B4-BE49-F238E27FC236}">
                <a16:creationId xmlns:a16="http://schemas.microsoft.com/office/drawing/2014/main" id="{6B5B7DD8-5C4B-40F5-B598-369F840461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6"/>
            <a:ext cx="5181600" cy="4351338"/>
          </a:xfrm>
        </p:spPr>
      </p:pic>
      <p:sp>
        <p:nvSpPr>
          <p:cNvPr id="4" name="Content Placeholder 3">
            <a:extLst>
              <a:ext uri="{FF2B5EF4-FFF2-40B4-BE49-F238E27FC236}">
                <a16:creationId xmlns:a16="http://schemas.microsoft.com/office/drawing/2014/main" id="{4AC8E844-BF8C-4A05-A3E3-7A239B75A247}"/>
              </a:ext>
            </a:extLst>
          </p:cNvPr>
          <p:cNvSpPr>
            <a:spLocks noGrp="1"/>
          </p:cNvSpPr>
          <p:nvPr>
            <p:ph sz="half" idx="2"/>
          </p:nvPr>
        </p:nvSpPr>
        <p:spPr/>
        <p:txBody>
          <a:bodyPr>
            <a:noAutofit/>
          </a:bodyPr>
          <a:lstStyle/>
          <a:p>
            <a:pPr marL="0" indent="0" algn="just">
              <a:lnSpc>
                <a:spcPct val="170000"/>
              </a:lnSpc>
              <a:buNone/>
            </a:pPr>
            <a:endParaRPr lang="en-US" sz="1400" b="1" dirty="0"/>
          </a:p>
          <a:p>
            <a:pPr marL="0" indent="0">
              <a:lnSpc>
                <a:spcPct val="170000"/>
              </a:lnSpc>
              <a:buNone/>
            </a:pPr>
            <a:r>
              <a:rPr lang="en-US" sz="1200" b="1" dirty="0"/>
              <a:t>Decryption</a:t>
            </a:r>
          </a:p>
          <a:p>
            <a:pPr marL="0" indent="0">
              <a:lnSpc>
                <a:spcPct val="170000"/>
              </a:lnSpc>
              <a:buNone/>
            </a:pPr>
            <a:r>
              <a:rPr lang="en-US" sz="1200" dirty="0"/>
              <a:t>After targets are determined and fall for the bait, cybercriminals use data capture tools to transmit any login information and web activity back to them and decrypt it into readable text. During the decryption phase, the intercepted data becomes usable to the criminal.</a:t>
            </a:r>
          </a:p>
          <a:p>
            <a:pPr marL="0" indent="0">
              <a:lnSpc>
                <a:spcPct val="170000"/>
              </a:lnSpc>
              <a:buNone/>
            </a:pPr>
            <a:r>
              <a:rPr lang="en-US" sz="1200" dirty="0"/>
              <a:t>For example, the cybercriminal will take login credentials captured from the fake website and use them on the actual one. From there, they could change the user's password, steal vital financial information, or use the credentials for longer-term initiatives such as a company network or a more severe attack.</a:t>
            </a:r>
          </a:p>
        </p:txBody>
      </p:sp>
    </p:spTree>
    <p:extLst>
      <p:ext uri="{BB962C8B-B14F-4D97-AF65-F5344CB8AC3E}">
        <p14:creationId xmlns:p14="http://schemas.microsoft.com/office/powerpoint/2010/main" val="335539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580-5FBC-487F-9118-01606F76A1B7}"/>
              </a:ext>
            </a:extLst>
          </p:cNvPr>
          <p:cNvSpPr>
            <a:spLocks noGrp="1"/>
          </p:cNvSpPr>
          <p:nvPr>
            <p:ph type="title"/>
          </p:nvPr>
        </p:nvSpPr>
        <p:spPr/>
        <p:txBody>
          <a:bodyPr>
            <a:noAutofit/>
          </a:bodyPr>
          <a:lstStyle/>
          <a:p>
            <a:pPr algn="l"/>
            <a:br>
              <a:rPr lang="en-US" sz="3200" b="1" i="0" dirty="0">
                <a:solidFill>
                  <a:srgbClr val="000C14"/>
                </a:solidFill>
                <a:effectLst/>
                <a:latin typeface="Figtree"/>
              </a:rPr>
            </a:br>
            <a:br>
              <a:rPr lang="en-US" sz="3200" b="1" i="0" dirty="0">
                <a:solidFill>
                  <a:srgbClr val="000C14"/>
                </a:solidFill>
                <a:effectLst/>
                <a:latin typeface="Figtree"/>
              </a:rPr>
            </a:br>
            <a:r>
              <a:rPr lang="en-US" sz="3200" b="1" i="0" dirty="0">
                <a:solidFill>
                  <a:srgbClr val="000C14"/>
                </a:solidFill>
                <a:effectLst/>
                <a:latin typeface="Figtree"/>
              </a:rPr>
              <a:t>How to Detect Man-in-the-Middle Attacks</a:t>
            </a:r>
            <a:br>
              <a:rPr lang="en-US" sz="1600" b="1" i="0" dirty="0">
                <a:solidFill>
                  <a:srgbClr val="000C14"/>
                </a:solidFill>
                <a:effectLst/>
                <a:latin typeface="Figtree"/>
              </a:rPr>
            </a:br>
            <a:br>
              <a:rPr lang="en-US" sz="3200" dirty="0"/>
            </a:br>
            <a:endParaRPr lang="en-US" sz="3200" b="1" i="0" dirty="0">
              <a:solidFill>
                <a:srgbClr val="000C14"/>
              </a:solidFill>
              <a:effectLst/>
              <a:latin typeface="Figtree"/>
            </a:endParaRPr>
          </a:p>
        </p:txBody>
      </p:sp>
      <p:pic>
        <p:nvPicPr>
          <p:cNvPr id="6" name="Content Placeholder 5">
            <a:extLst>
              <a:ext uri="{FF2B5EF4-FFF2-40B4-BE49-F238E27FC236}">
                <a16:creationId xmlns:a16="http://schemas.microsoft.com/office/drawing/2014/main" id="{6B5B7DD8-5C4B-40F5-B598-369F840461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6"/>
            <a:ext cx="5181600" cy="4351338"/>
          </a:xfrm>
        </p:spPr>
      </p:pic>
      <p:sp>
        <p:nvSpPr>
          <p:cNvPr id="4" name="Content Placeholder 3">
            <a:extLst>
              <a:ext uri="{FF2B5EF4-FFF2-40B4-BE49-F238E27FC236}">
                <a16:creationId xmlns:a16="http://schemas.microsoft.com/office/drawing/2014/main" id="{4AC8E844-BF8C-4A05-A3E3-7A239B75A247}"/>
              </a:ext>
            </a:extLst>
          </p:cNvPr>
          <p:cNvSpPr>
            <a:spLocks noGrp="1"/>
          </p:cNvSpPr>
          <p:nvPr>
            <p:ph sz="half" idx="2"/>
          </p:nvPr>
        </p:nvSpPr>
        <p:spPr/>
        <p:txBody>
          <a:bodyPr>
            <a:noAutofit/>
          </a:bodyPr>
          <a:lstStyle/>
          <a:p>
            <a:pPr marL="0" indent="0" algn="just">
              <a:lnSpc>
                <a:spcPct val="150000"/>
              </a:lnSpc>
              <a:buNone/>
            </a:pPr>
            <a:endParaRPr lang="en-US" sz="1800" b="1" dirty="0"/>
          </a:p>
          <a:p>
            <a:pPr marL="0" indent="0" algn="l">
              <a:lnSpc>
                <a:spcPct val="150000"/>
              </a:lnSpc>
              <a:buNone/>
            </a:pPr>
            <a:r>
              <a:rPr lang="en-US" sz="1200" b="1" i="0" dirty="0">
                <a:solidFill>
                  <a:srgbClr val="000C14"/>
                </a:solidFill>
                <a:effectLst/>
                <a:latin typeface="Figtree"/>
              </a:rPr>
              <a:t>Connecting to unsecured </a:t>
            </a:r>
            <a:r>
              <a:rPr lang="en-US" sz="1200" b="1" i="0" dirty="0" err="1">
                <a:solidFill>
                  <a:srgbClr val="000C14"/>
                </a:solidFill>
                <a:effectLst/>
                <a:latin typeface="Figtree"/>
              </a:rPr>
              <a:t>WiFi</a:t>
            </a:r>
            <a:r>
              <a:rPr lang="en-US" sz="1200" b="1" i="0" dirty="0">
                <a:solidFill>
                  <a:srgbClr val="000C14"/>
                </a:solidFill>
                <a:effectLst/>
                <a:latin typeface="Figtree"/>
              </a:rPr>
              <a:t> or websites:</a:t>
            </a:r>
            <a:r>
              <a:rPr lang="en-US" sz="1200" b="0" i="0" dirty="0">
                <a:solidFill>
                  <a:srgbClr val="000C14"/>
                </a:solidFill>
                <a:effectLst/>
                <a:latin typeface="Figtree"/>
              </a:rPr>
              <a:t> Without realizing it, a user may find themselves connected to a </a:t>
            </a:r>
            <a:r>
              <a:rPr lang="en-US" sz="1200" b="0" i="0" dirty="0" err="1">
                <a:solidFill>
                  <a:srgbClr val="000C14"/>
                </a:solidFill>
                <a:effectLst/>
                <a:latin typeface="Figtree"/>
              </a:rPr>
              <a:t>WiFi</a:t>
            </a:r>
            <a:r>
              <a:rPr lang="en-US" sz="1200" b="0" i="0" dirty="0">
                <a:solidFill>
                  <a:srgbClr val="000C14"/>
                </a:solidFill>
                <a:effectLst/>
                <a:latin typeface="Figtree"/>
              </a:rPr>
              <a:t> network tagged as "unsecure"—a possible MITM attack to lure devices. They also could intend to go to a particular website they know uses HTTPS but be rerouted to a non-secure, HTTP site.</a:t>
            </a:r>
          </a:p>
        </p:txBody>
      </p:sp>
    </p:spTree>
    <p:extLst>
      <p:ext uri="{BB962C8B-B14F-4D97-AF65-F5344CB8AC3E}">
        <p14:creationId xmlns:p14="http://schemas.microsoft.com/office/powerpoint/2010/main" val="2381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1020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Figtree</vt:lpstr>
      <vt:lpstr>Office Theme</vt:lpstr>
      <vt:lpstr>What is a Man-in-the-Middle (MITM) Attack?</vt:lpstr>
      <vt:lpstr>PowerPoint Presentation</vt:lpstr>
      <vt:lpstr>Example Suppose Alice wishes to communicate with Bob. Meanwhile, Mallory wishes to intercept the conversation to eavesdrop (breaking confidentiality) with the option to deliver a false message to Bob under the guise of Alice (breaking non-repudiation). Mallory would perform a man-in-the-middle attack as described in the following sequence of even</vt:lpstr>
      <vt:lpstr>Types of Man-in-the-Middle Attacks</vt:lpstr>
      <vt:lpstr>PowerPoint Presentation</vt:lpstr>
      <vt:lpstr>  How Does a Man-in-the-Middle Attack Work? The man-in-the-middle attack process has a two-stage approach: interception and decryption  </vt:lpstr>
      <vt:lpstr>  How Does a Man-in-the-Middle Attack Work?   </vt:lpstr>
      <vt:lpstr>  How Does a Man-in-the-Middle Attack Work? The man-in-the-middle attack process has a two-stage approach: interception and decryption  </vt:lpstr>
      <vt:lpstr>  How to Detect Man-in-the-Middle Attacks  </vt:lpstr>
      <vt:lpstr>How to Prevent Man-in-the-Middle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dc:creator>
  <cp:lastModifiedBy>Gian</cp:lastModifiedBy>
  <cp:revision>15</cp:revision>
  <dcterms:created xsi:type="dcterms:W3CDTF">2024-08-18T02:19:38Z</dcterms:created>
  <dcterms:modified xsi:type="dcterms:W3CDTF">2024-08-18T09:49:15Z</dcterms:modified>
</cp:coreProperties>
</file>