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jCdIYaW8KRkX25+bmLIr+h+kGM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455" autoAdjust="0"/>
  </p:normalViewPr>
  <p:slideViewPr>
    <p:cSldViewPr snapToGrid="0">
      <p:cViewPr varScale="1">
        <p:scale>
          <a:sx n="78" d="100"/>
          <a:sy n="78" d="100"/>
        </p:scale>
        <p:origin x="1594" y="4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ln>
              <a:noFill/>
            </a:ln>
          </c:spPr>
          <c:dPt>
            <c:idx val="0"/>
            <c:bubble3D val="0"/>
            <c:spPr>
              <a:solidFill>
                <a:srgbClr val="D8D8D8"/>
              </a:solidFill>
              <a:ln w="19050">
                <a:noFill/>
              </a:ln>
              <a:effectLst>
                <a:innerShdw blurRad="101600" dist="50800" dir="13500000">
                  <a:prstClr val="black">
                    <a:alpha val="40000"/>
                  </a:prstClr>
                </a:innerShdw>
              </a:effectLst>
            </c:spPr>
            <c:extLst>
              <c:ext xmlns:c16="http://schemas.microsoft.com/office/drawing/2014/chart" uri="{C3380CC4-5D6E-409C-BE32-E72D297353CC}">
                <c16:uniqueId val="{00000001-EF98-4278-8CD2-917E32BAA6A5}"/>
              </c:ext>
            </c:extLst>
          </c:dPt>
          <c:dPt>
            <c:idx val="1"/>
            <c:bubble3D val="0"/>
            <c:spPr>
              <a:gradFill>
                <a:gsLst>
                  <a:gs pos="0">
                    <a:srgbClr val="002060"/>
                  </a:gs>
                  <a:gs pos="100000">
                    <a:srgbClr val="00B0F0"/>
                  </a:gs>
                </a:gsLst>
                <a:lin ang="4200000" scaled="0"/>
              </a:gradFill>
              <a:ln w="19050">
                <a:noFill/>
              </a:ln>
              <a:effectLst>
                <a:innerShdw blurRad="101600" dist="50800" dir="13500000">
                  <a:prstClr val="black">
                    <a:alpha val="40000"/>
                  </a:prstClr>
                </a:innerShdw>
              </a:effectLst>
            </c:spPr>
            <c:extLst>
              <c:ext xmlns:c16="http://schemas.microsoft.com/office/drawing/2014/chart" uri="{C3380CC4-5D6E-409C-BE32-E72D297353CC}">
                <c16:uniqueId val="{00000003-EF98-4278-8CD2-917E32BAA6A5}"/>
              </c:ext>
            </c:extLst>
          </c:dPt>
          <c:cat>
            <c:strRef>
              <c:f>Sheet1!$A$2:$A$3</c:f>
              <c:strCache>
                <c:ptCount val="2"/>
                <c:pt idx="0">
                  <c:v>第一季度</c:v>
                </c:pt>
                <c:pt idx="1">
                  <c:v>第二季度</c:v>
                </c:pt>
              </c:strCache>
            </c:strRef>
          </c:cat>
          <c:val>
            <c:numRef>
              <c:f>Sheet1!$B$2:$B$3</c:f>
              <c:numCache>
                <c:formatCode>General</c:formatCode>
                <c:ptCount val="2"/>
                <c:pt idx="0">
                  <c:v>25</c:v>
                </c:pt>
                <c:pt idx="1">
                  <c:v>75</c:v>
                </c:pt>
              </c:numCache>
            </c:numRef>
          </c:val>
          <c:extLst>
            <c:ext xmlns:c16="http://schemas.microsoft.com/office/drawing/2014/chart" uri="{C3380CC4-5D6E-409C-BE32-E72D297353CC}">
              <c16:uniqueId val="{00000004-EF98-4278-8CD2-917E32BAA6A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a:innerShdw blurRad="114300">
        <a:prstClr val="black"/>
      </a:innerShdw>
    </a:effectLst>
  </c:spPr>
  <c:txPr>
    <a:bodyPr/>
    <a:lstStyle/>
    <a:p>
      <a:pPr>
        <a:defRPr/>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ln>
              <a:noFill/>
            </a:ln>
          </c:spPr>
          <c:dPt>
            <c:idx val="0"/>
            <c:bubble3D val="0"/>
            <c:spPr>
              <a:solidFill>
                <a:srgbClr val="D8D8D8"/>
              </a:solidFill>
              <a:ln w="19050">
                <a:noFill/>
              </a:ln>
              <a:effectLst>
                <a:innerShdw blurRad="101600" dist="50800" dir="13500000">
                  <a:prstClr val="black">
                    <a:alpha val="40000"/>
                  </a:prstClr>
                </a:innerShdw>
              </a:effectLst>
            </c:spPr>
            <c:extLst>
              <c:ext xmlns:c16="http://schemas.microsoft.com/office/drawing/2014/chart" uri="{C3380CC4-5D6E-409C-BE32-E72D297353CC}">
                <c16:uniqueId val="{00000001-A972-4784-8310-4B36008B154B}"/>
              </c:ext>
            </c:extLst>
          </c:dPt>
          <c:dPt>
            <c:idx val="1"/>
            <c:bubble3D val="0"/>
            <c:spPr>
              <a:gradFill>
                <a:gsLst>
                  <a:gs pos="0">
                    <a:srgbClr val="002060"/>
                  </a:gs>
                  <a:gs pos="100000">
                    <a:srgbClr val="00B0F0"/>
                  </a:gs>
                </a:gsLst>
                <a:lin ang="4200000" scaled="0"/>
              </a:gradFill>
              <a:ln w="19050">
                <a:noFill/>
              </a:ln>
              <a:effectLst>
                <a:innerShdw blurRad="101600" dist="50800" dir="13500000">
                  <a:prstClr val="black">
                    <a:alpha val="40000"/>
                  </a:prstClr>
                </a:innerShdw>
              </a:effectLst>
            </c:spPr>
            <c:extLst>
              <c:ext xmlns:c16="http://schemas.microsoft.com/office/drawing/2014/chart" uri="{C3380CC4-5D6E-409C-BE32-E72D297353CC}">
                <c16:uniqueId val="{00000003-A972-4784-8310-4B36008B154B}"/>
              </c:ext>
            </c:extLst>
          </c:dPt>
          <c:cat>
            <c:strRef>
              <c:f>Sheet1!$A$2:$A$3</c:f>
              <c:strCache>
                <c:ptCount val="2"/>
                <c:pt idx="0">
                  <c:v>第一季度</c:v>
                </c:pt>
                <c:pt idx="1">
                  <c:v>第二季度</c:v>
                </c:pt>
              </c:strCache>
            </c:strRef>
          </c:cat>
          <c:val>
            <c:numRef>
              <c:f>Sheet1!$B$2:$B$3</c:f>
              <c:numCache>
                <c:formatCode>General</c:formatCode>
                <c:ptCount val="2"/>
                <c:pt idx="0">
                  <c:v>75</c:v>
                </c:pt>
                <c:pt idx="1">
                  <c:v>25</c:v>
                </c:pt>
              </c:numCache>
            </c:numRef>
          </c:val>
          <c:extLst>
            <c:ext xmlns:c16="http://schemas.microsoft.com/office/drawing/2014/chart" uri="{C3380CC4-5D6E-409C-BE32-E72D297353CC}">
              <c16:uniqueId val="{00000004-A972-4784-8310-4B36008B154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a:innerShdw blurRad="114300">
        <a:prstClr val="black"/>
      </a:innerShdw>
    </a:effectLst>
  </c:spPr>
  <c:txPr>
    <a:bodyPr/>
    <a:lstStyle/>
    <a:p>
      <a:pPr>
        <a:defRPr/>
      </a:pPr>
      <a:endParaRPr lang="zh-CN"/>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 name="Google Shape;5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9" name="Google Shape;59;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dirty="0">
                <a:solidFill>
                  <a:schemeClr val="dk1"/>
                </a:solidFill>
                <a:latin typeface="Calibri"/>
                <a:ea typeface="Calibri"/>
                <a:cs typeface="Calibri"/>
                <a:sym typeface="Calibri"/>
              </a:rPr>
              <a:t>This two panels show the average tolls in summer and winter. The darker the color the higher the price. According to the price range scale and the color distribution, there is no significant difference regarding the price in different seasons, but the price distribution did showed a specific pattern, for example, if you called a taxi to go to the </a:t>
            </a:r>
            <a:r>
              <a:rPr lang="en-US" altLang="zh-CN" sz="1200" dirty="0" err="1">
                <a:solidFill>
                  <a:schemeClr val="dk1"/>
                </a:solidFill>
                <a:latin typeface="Calibri"/>
                <a:ea typeface="Calibri"/>
                <a:cs typeface="Calibri"/>
                <a:sym typeface="Calibri"/>
              </a:rPr>
              <a:t>O’hare</a:t>
            </a:r>
            <a:r>
              <a:rPr lang="en-US" altLang="zh-CN" sz="1200" dirty="0">
                <a:solidFill>
                  <a:schemeClr val="dk1"/>
                </a:solidFill>
                <a:latin typeface="Calibri"/>
                <a:ea typeface="Calibri"/>
                <a:cs typeface="Calibri"/>
                <a:sym typeface="Calibri"/>
              </a:rPr>
              <a:t> airport, you are probably paying more than 50 dollars with tips. However if your destination is loop area, you are more likely to pay lower than 30 dollars. </a:t>
            </a:r>
          </a:p>
          <a:p>
            <a:pPr marL="0" lvl="0" indent="0" algn="l" rtl="0">
              <a:spcBef>
                <a:spcPts val="0"/>
              </a:spcBef>
              <a:spcAft>
                <a:spcPts val="0"/>
              </a:spcAft>
              <a:buNone/>
            </a:pPr>
            <a:endParaRPr dirty="0"/>
          </a:p>
        </p:txBody>
      </p:sp>
      <p:sp>
        <p:nvSpPr>
          <p:cNvPr id="161" name="Google Shape;16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dirty="0">
                <a:solidFill>
                  <a:schemeClr val="dk1"/>
                </a:solidFill>
                <a:latin typeface="Calibri"/>
                <a:ea typeface="Calibri"/>
                <a:cs typeface="Calibri"/>
                <a:sym typeface="Calibri"/>
              </a:rPr>
              <a:t>We further investigated the price distribution within a day, which is shown in this two panels. Interestingly, we found that the price peaks around 8am and 6pm, and people will pay more in the early morning in a winter day while pay more in the late night during summer. </a:t>
            </a:r>
          </a:p>
          <a:p>
            <a:pPr marL="0" lvl="0" indent="0" algn="l" rtl="0">
              <a:spcBef>
                <a:spcPts val="0"/>
              </a:spcBef>
              <a:spcAft>
                <a:spcPts val="0"/>
              </a:spcAft>
              <a:buNone/>
            </a:pPr>
            <a:endParaRPr dirty="0"/>
          </a:p>
        </p:txBody>
      </p:sp>
      <p:sp>
        <p:nvSpPr>
          <p:cNvPr id="169" name="Google Shape;16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dirty="0"/>
              <a:t>In this two panels, we can see that, thought the price is increasing during these two specific time periods, we can still tell that the most tremendous increase happened after the mid-night in the loop area and happened before the midnight in the airport area.</a:t>
            </a:r>
          </a:p>
          <a:p>
            <a:pPr marL="0" lvl="0" indent="0" algn="l" rtl="0">
              <a:spcBef>
                <a:spcPts val="0"/>
              </a:spcBef>
              <a:spcAft>
                <a:spcPts val="0"/>
              </a:spcAft>
              <a:buNone/>
            </a:pPr>
            <a:endParaRPr dirty="0"/>
          </a:p>
        </p:txBody>
      </p:sp>
      <p:sp>
        <p:nvSpPr>
          <p:cNvPr id="176" name="Google Shape;17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tLang="zh-CN" sz="1800" dirty="0">
                <a:solidFill>
                  <a:srgbClr val="000000"/>
                </a:solidFill>
                <a:effectLst/>
                <a:latin typeface="Arial" panose="020B0604020202020204" pitchFamily="34" charset="0"/>
                <a:ea typeface="宋体" panose="02010600030101010101" pitchFamily="2" charset="-122"/>
              </a:rPr>
              <a:t>Lastly,</a:t>
            </a:r>
            <a:r>
              <a:rPr lang="zh-CN" altLang="en-US" sz="1800" dirty="0">
                <a:solidFill>
                  <a:srgbClr val="000000"/>
                </a:solidFill>
                <a:effectLst/>
                <a:latin typeface="Arial" panose="020B0604020202020204" pitchFamily="34" charset="0"/>
                <a:ea typeface="宋体" panose="02010600030101010101" pitchFamily="2" charset="-122"/>
              </a:rPr>
              <a:t> </a:t>
            </a:r>
            <a:r>
              <a:rPr lang="en-US" altLang="zh-CN" sz="1800" dirty="0">
                <a:solidFill>
                  <a:srgbClr val="000000"/>
                </a:solidFill>
                <a:effectLst/>
                <a:latin typeface="Arial" panose="020B0604020202020204" pitchFamily="34" charset="0"/>
                <a:ea typeface="宋体" panose="02010600030101010101" pitchFamily="2" charset="-122"/>
              </a:rPr>
              <a:t>we</a:t>
            </a:r>
            <a:r>
              <a:rPr lang="zh-CN" altLang="en-US" sz="1800" dirty="0">
                <a:solidFill>
                  <a:srgbClr val="000000"/>
                </a:solidFill>
                <a:effectLst/>
                <a:latin typeface="Arial" panose="020B0604020202020204" pitchFamily="34" charset="0"/>
                <a:ea typeface="宋体" panose="02010600030101010101" pitchFamily="2" charset="-122"/>
              </a:rPr>
              <a:t> </a:t>
            </a:r>
            <a:r>
              <a:rPr lang="en-US" altLang="zh-CN" sz="1800" dirty="0">
                <a:solidFill>
                  <a:srgbClr val="000000"/>
                </a:solidFill>
                <a:effectLst/>
                <a:latin typeface="Arial" panose="020B0604020202020204" pitchFamily="34" charset="0"/>
                <a:ea typeface="宋体" panose="02010600030101010101" pitchFamily="2" charset="-122"/>
              </a:rPr>
              <a:t>make</a:t>
            </a:r>
            <a:r>
              <a:rPr lang="zh-CN" altLang="en-US" sz="1800" dirty="0">
                <a:solidFill>
                  <a:srgbClr val="000000"/>
                </a:solidFill>
                <a:effectLst/>
                <a:latin typeface="Arial" panose="020B0604020202020204" pitchFamily="34" charset="0"/>
                <a:ea typeface="宋体" panose="02010600030101010101" pitchFamily="2" charset="-122"/>
              </a:rPr>
              <a:t> </a:t>
            </a:r>
            <a:r>
              <a:rPr lang="en-US" altLang="zh-CN" sz="1800" dirty="0">
                <a:solidFill>
                  <a:srgbClr val="000000"/>
                </a:solidFill>
                <a:effectLst/>
                <a:latin typeface="Arial" panose="020B0604020202020204" pitchFamily="34" charset="0"/>
                <a:ea typeface="宋体" panose="02010600030101010101" pitchFamily="2" charset="-122"/>
              </a:rPr>
              <a:t>a</a:t>
            </a:r>
            <a:r>
              <a:rPr lang="zh-CN" altLang="en-US" sz="1800" dirty="0">
                <a:solidFill>
                  <a:srgbClr val="000000"/>
                </a:solidFill>
                <a:effectLst/>
                <a:latin typeface="Arial" panose="020B0604020202020204" pitchFamily="34" charset="0"/>
                <a:ea typeface="宋体" panose="02010600030101010101" pitchFamily="2" charset="-122"/>
              </a:rPr>
              <a:t> </a:t>
            </a:r>
            <a:r>
              <a:rPr lang="en-US" altLang="zh-CN" sz="1800" dirty="0">
                <a:solidFill>
                  <a:srgbClr val="000000"/>
                </a:solidFill>
                <a:effectLst/>
                <a:latin typeface="Arial" panose="020B0604020202020204" pitchFamily="34" charset="0"/>
                <a:ea typeface="宋体" panose="02010600030101010101" pitchFamily="2" charset="-122"/>
              </a:rPr>
              <a:t>plan</a:t>
            </a:r>
            <a:r>
              <a:rPr lang="zh-CN" altLang="en-US" sz="1800" dirty="0">
                <a:solidFill>
                  <a:srgbClr val="000000"/>
                </a:solidFill>
                <a:effectLst/>
                <a:latin typeface="Arial" panose="020B0604020202020204" pitchFamily="34" charset="0"/>
                <a:ea typeface="宋体" panose="02010600030101010101" pitchFamily="2" charset="-122"/>
              </a:rPr>
              <a:t> </a:t>
            </a:r>
            <a:r>
              <a:rPr lang="en-US" altLang="zh-CN" sz="1800" dirty="0">
                <a:solidFill>
                  <a:srgbClr val="000000"/>
                </a:solidFill>
                <a:effectLst/>
                <a:latin typeface="Arial" panose="020B0604020202020204" pitchFamily="34" charset="0"/>
                <a:ea typeface="宋体" panose="02010600030101010101" pitchFamily="2" charset="-122"/>
              </a:rPr>
              <a:t>for</a:t>
            </a:r>
            <a:r>
              <a:rPr lang="zh-CN" altLang="en-US" sz="1800" dirty="0">
                <a:solidFill>
                  <a:srgbClr val="000000"/>
                </a:solidFill>
                <a:effectLst/>
                <a:latin typeface="Arial" panose="020B0604020202020204" pitchFamily="34" charset="0"/>
                <a:ea typeface="宋体" panose="02010600030101010101" pitchFamily="2" charset="-122"/>
              </a:rPr>
              <a:t> </a:t>
            </a:r>
            <a:r>
              <a:rPr lang="en-US" altLang="zh-CN" sz="1800" dirty="0">
                <a:solidFill>
                  <a:srgbClr val="000000"/>
                </a:solidFill>
                <a:effectLst/>
                <a:latin typeface="Arial" panose="020B0604020202020204" pitchFamily="34" charset="0"/>
                <a:ea typeface="宋体" panose="02010600030101010101" pitchFamily="2" charset="-122"/>
              </a:rPr>
              <a:t>our</a:t>
            </a:r>
            <a:r>
              <a:rPr lang="zh-CN" altLang="en-US" sz="1800" dirty="0">
                <a:solidFill>
                  <a:srgbClr val="000000"/>
                </a:solidFill>
                <a:effectLst/>
                <a:latin typeface="Arial" panose="020B0604020202020204" pitchFamily="34" charset="0"/>
                <a:ea typeface="宋体" panose="02010600030101010101" pitchFamily="2" charset="-122"/>
              </a:rPr>
              <a:t> </a:t>
            </a:r>
            <a:r>
              <a:rPr lang="en-US" altLang="zh-CN" sz="1800" dirty="0">
                <a:solidFill>
                  <a:srgbClr val="000000"/>
                </a:solidFill>
                <a:effectLst/>
                <a:latin typeface="Arial" panose="020B0604020202020204" pitchFamily="34" charset="0"/>
                <a:ea typeface="宋体" panose="02010600030101010101" pitchFamily="2" charset="-122"/>
              </a:rPr>
              <a:t>next</a:t>
            </a:r>
            <a:r>
              <a:rPr lang="zh-CN" altLang="en-US" sz="1800" dirty="0">
                <a:solidFill>
                  <a:srgbClr val="000000"/>
                </a:solidFill>
                <a:effectLst/>
                <a:latin typeface="Arial" panose="020B0604020202020204" pitchFamily="34" charset="0"/>
                <a:ea typeface="宋体" panose="02010600030101010101" pitchFamily="2" charset="-122"/>
              </a:rPr>
              <a:t> </a:t>
            </a:r>
            <a:r>
              <a:rPr lang="en-US" altLang="zh-CN" sz="1800" dirty="0">
                <a:solidFill>
                  <a:srgbClr val="000000"/>
                </a:solidFill>
                <a:effectLst/>
                <a:latin typeface="Arial" panose="020B0604020202020204" pitchFamily="34" charset="0"/>
                <a:ea typeface="宋体" panose="02010600030101010101" pitchFamily="2" charset="-122"/>
              </a:rPr>
              <a:t>goal.</a:t>
            </a:r>
            <a:r>
              <a:rPr lang="zh-CN" altLang="en-US" sz="1800" dirty="0">
                <a:solidFill>
                  <a:srgbClr val="000000"/>
                </a:solidFill>
                <a:effectLst/>
                <a:latin typeface="Arial" panose="020B0604020202020204" pitchFamily="34" charset="0"/>
                <a:ea typeface="宋体" panose="02010600030101010101" pitchFamily="2" charset="-122"/>
              </a:rPr>
              <a:t> </a:t>
            </a:r>
            <a:r>
              <a:rPr lang="en-US" altLang="zh-CN" sz="1800" dirty="0">
                <a:solidFill>
                  <a:srgbClr val="000000"/>
                </a:solidFill>
                <a:effectLst/>
                <a:latin typeface="Arial" panose="020B0604020202020204" pitchFamily="34" charset="0"/>
                <a:ea typeface="宋体" panose="02010600030101010101" pitchFamily="2" charset="-122"/>
              </a:rPr>
              <a:t>Our next goal is to make Price prediction, time spend prediction and cheapest time prediction. </a:t>
            </a:r>
            <a:endParaRPr dirty="0"/>
          </a:p>
        </p:txBody>
      </p:sp>
      <p:sp>
        <p:nvSpPr>
          <p:cNvPr id="184" name="Google Shape;184;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7" name="Google Shape;217;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 name="Google Shape;8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Let me introduce our </a:t>
            </a:r>
            <a:r>
              <a:rPr lang="en-US" dirty="0" err="1"/>
              <a:t>eda</a:t>
            </a:r>
            <a:r>
              <a:rPr lang="en-US" dirty="0"/>
              <a:t> parts</a:t>
            </a:r>
            <a:endParaRPr dirty="0"/>
          </a:p>
        </p:txBody>
      </p:sp>
      <p:sp>
        <p:nvSpPr>
          <p:cNvPr id="132" name="Google Shape;132;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5bb369dbb4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5bb369dbb4_1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Here is the mind mapping through our data analyzing. Firstly, we separate our data into two dimension: the amount and the price. Secondly, we explore our data in different seasons. Lately, we analyze these data in two dimension: the location and the timestamp</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lvl="0" indent="0" algn="l" rtl="0">
              <a:spcBef>
                <a:spcPts val="0"/>
              </a:spcBef>
              <a:spcAft>
                <a:spcPts val="0"/>
              </a:spcAft>
              <a:buNone/>
            </a:pPr>
            <a:endParaRPr dirty="0"/>
          </a:p>
        </p:txBody>
      </p:sp>
      <p:sp>
        <p:nvSpPr>
          <p:cNvPr id="140" name="Google Shape;140;g15bb369dbb4_1_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dirty="0">
                <a:solidFill>
                  <a:schemeClr val="dk1"/>
                </a:solidFill>
                <a:latin typeface="Calibri"/>
                <a:ea typeface="Calibri"/>
                <a:cs typeface="Calibri"/>
                <a:sym typeface="Calibri"/>
              </a:rPr>
              <a:t>Firstly, we investigated the number of customers in summer and winter and we found that way more people would take taxi in the winter which might due to the extremely cold weather. Some patterns were witnessed, for example, people traveling from the airport and within the loop area are more likely to call a taxi.</a:t>
            </a:r>
          </a:p>
          <a:p>
            <a:pPr marL="0" lvl="0" indent="0" algn="l" rtl="0">
              <a:spcBef>
                <a:spcPts val="0"/>
              </a:spcBef>
              <a:spcAft>
                <a:spcPts val="0"/>
              </a:spcAft>
              <a:buNone/>
            </a:pPr>
            <a:endParaRPr dirty="0"/>
          </a:p>
        </p:txBody>
      </p:sp>
      <p:sp>
        <p:nvSpPr>
          <p:cNvPr id="146" name="Google Shape;14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dirty="0">
                <a:solidFill>
                  <a:schemeClr val="dk1"/>
                </a:solidFill>
                <a:latin typeface="Calibri"/>
                <a:ea typeface="Calibri"/>
                <a:cs typeface="Calibri"/>
                <a:sym typeface="Calibri"/>
              </a:rPr>
              <a:t>This is the time distribution of riders in summer and winter. The patterns are similar for summer and winter, as you can see, the busy hours in summer and winter are 9am to 11 pm which is very intuitive, but remember the number of total customers was higher in winter comparing to that in the summer.</a:t>
            </a:r>
          </a:p>
          <a:p>
            <a:pPr marL="0" lvl="0" indent="0" algn="l" rtl="0">
              <a:spcBef>
                <a:spcPts val="0"/>
              </a:spcBef>
              <a:spcAft>
                <a:spcPts val="0"/>
              </a:spcAft>
              <a:buNone/>
            </a:pPr>
            <a:endParaRPr dirty="0"/>
          </a:p>
        </p:txBody>
      </p:sp>
      <p:sp>
        <p:nvSpPr>
          <p:cNvPr id="154" name="Google Shape;15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标题和内容">
  <p:cSld name="1_标题和内容">
    <p:bg>
      <p:bgPr>
        <a:solidFill>
          <a:schemeClr val="lt1"/>
        </a:solidFill>
        <a:effectLst/>
      </p:bgPr>
    </p:bg>
    <p:spTree>
      <p:nvGrpSpPr>
        <p:cNvPr id="1" name="Shape 15"/>
        <p:cNvGrpSpPr/>
        <p:nvPr/>
      </p:nvGrpSpPr>
      <p:grpSpPr>
        <a:xfrm>
          <a:off x="0" y="0"/>
          <a:ext cx="0" cy="0"/>
          <a:chOff x="0" y="0"/>
          <a:chExt cx="0" cy="0"/>
        </a:xfrm>
      </p:grpSpPr>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16"/>
        <p:cNvGrpSpPr/>
        <p:nvPr/>
      </p:nvGrpSpPr>
      <p:grpSpPr>
        <a:xfrm>
          <a:off x="0" y="0"/>
          <a:ext cx="0" cy="0"/>
          <a:chOff x="0" y="0"/>
          <a:chExt cx="0" cy="0"/>
        </a:xfrm>
      </p:grpSpPr>
      <p:sp>
        <p:nvSpPr>
          <p:cNvPr id="17" name="Google Shape;17;p16"/>
          <p:cNvSpPr txBox="1">
            <a:spLocks noGrp="1"/>
          </p:cNvSpPr>
          <p:nvPr>
            <p:ph type="dt" idx="10"/>
          </p:nvPr>
        </p:nvSpPr>
        <p:spPr>
          <a:xfrm>
            <a:off x="457200" y="4767739"/>
            <a:ext cx="2133600" cy="27289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6"/>
          <p:cNvSpPr txBox="1">
            <a:spLocks noGrp="1"/>
          </p:cNvSpPr>
          <p:nvPr>
            <p:ph type="ftr" idx="11"/>
          </p:nvPr>
        </p:nvSpPr>
        <p:spPr>
          <a:xfrm>
            <a:off x="3124200" y="4767739"/>
            <a:ext cx="2895600" cy="27289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6"/>
          <p:cNvSpPr txBox="1">
            <a:spLocks noGrp="1"/>
          </p:cNvSpPr>
          <p:nvPr>
            <p:ph type="sldNum" idx="12"/>
          </p:nvPr>
        </p:nvSpPr>
        <p:spPr>
          <a:xfrm>
            <a:off x="6553200" y="4767739"/>
            <a:ext cx="2133600" cy="27289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标题幻灯片">
  <p:cSld name="标题幻灯片">
    <p:spTree>
      <p:nvGrpSpPr>
        <p:cNvPr id="1" name="Shape 20"/>
        <p:cNvGrpSpPr/>
        <p:nvPr/>
      </p:nvGrpSpPr>
      <p:grpSpPr>
        <a:xfrm>
          <a:off x="0" y="0"/>
          <a:ext cx="0" cy="0"/>
          <a:chOff x="0" y="0"/>
          <a:chExt cx="0" cy="0"/>
        </a:xfrm>
      </p:grpSpPr>
      <p:pic>
        <p:nvPicPr>
          <p:cNvPr id="21" name="Google Shape;21;p17"/>
          <p:cNvPicPr preferRelativeResize="0"/>
          <p:nvPr/>
        </p:nvPicPr>
        <p:blipFill rotWithShape="1">
          <a:blip r:embed="rId2">
            <a:alphaModFix/>
          </a:blip>
          <a:srcRect/>
          <a:stretch/>
        </p:blipFill>
        <p:spPr>
          <a:xfrm>
            <a:off x="-992" y="-8406"/>
            <a:ext cx="9144992" cy="690002"/>
          </a:xfrm>
          <a:prstGeom prst="rect">
            <a:avLst/>
          </a:prstGeom>
          <a:noFill/>
          <a:ln>
            <a:noFill/>
          </a:ln>
        </p:spPr>
      </p:pic>
      <p:sp>
        <p:nvSpPr>
          <p:cNvPr id="22" name="Google Shape;22;p17"/>
          <p:cNvSpPr txBox="1"/>
          <p:nvPr/>
        </p:nvSpPr>
        <p:spPr>
          <a:xfrm>
            <a:off x="2051720" y="124492"/>
            <a:ext cx="8229600" cy="5655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57E1B"/>
              </a:buClr>
              <a:buSzPts val="2800"/>
              <a:buFont typeface="Arial"/>
              <a:buNone/>
            </a:pPr>
            <a:r>
              <a:rPr lang="en-US" sz="2800" b="1">
                <a:solidFill>
                  <a:srgbClr val="F57E1B"/>
                </a:solidFill>
                <a:latin typeface="Arial"/>
                <a:ea typeface="Arial"/>
                <a:cs typeface="Arial"/>
                <a:sym typeface="Arial"/>
              </a:rPr>
              <a:t>点击此处添加标题</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457200" y="205740"/>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457200" y="1200150"/>
            <a:ext cx="8229600" cy="339471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18"/>
          <p:cNvSpPr txBox="1">
            <a:spLocks noGrp="1"/>
          </p:cNvSpPr>
          <p:nvPr>
            <p:ph type="dt" idx="10"/>
          </p:nvPr>
        </p:nvSpPr>
        <p:spPr>
          <a:xfrm>
            <a:off x="457200" y="4767739"/>
            <a:ext cx="2133600" cy="27289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3124200" y="4767739"/>
            <a:ext cx="2895600" cy="27289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6553200" y="4767739"/>
            <a:ext cx="2133600" cy="27289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722313" y="3304699"/>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Arial"/>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722313" y="2180273"/>
            <a:ext cx="7772400" cy="112442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2" name="Google Shape;32;p19"/>
          <p:cNvSpPr txBox="1">
            <a:spLocks noGrp="1"/>
          </p:cNvSpPr>
          <p:nvPr>
            <p:ph type="dt" idx="10"/>
          </p:nvPr>
        </p:nvSpPr>
        <p:spPr>
          <a:xfrm>
            <a:off x="457200" y="4767739"/>
            <a:ext cx="2133600" cy="27289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9"/>
          <p:cNvSpPr txBox="1">
            <a:spLocks noGrp="1"/>
          </p:cNvSpPr>
          <p:nvPr>
            <p:ph type="ftr" idx="11"/>
          </p:nvPr>
        </p:nvSpPr>
        <p:spPr>
          <a:xfrm>
            <a:off x="3124200" y="4767739"/>
            <a:ext cx="2895600" cy="27289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sldNum" idx="12"/>
          </p:nvPr>
        </p:nvSpPr>
        <p:spPr>
          <a:xfrm>
            <a:off x="6553200" y="4767739"/>
            <a:ext cx="2133600" cy="27289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5"/>
        <p:cNvGrpSpPr/>
        <p:nvPr/>
      </p:nvGrpSpPr>
      <p:grpSpPr>
        <a:xfrm>
          <a:off x="0" y="0"/>
          <a:ext cx="0" cy="0"/>
          <a:chOff x="0" y="0"/>
          <a:chExt cx="0" cy="0"/>
        </a:xfrm>
      </p:grpSpPr>
      <p:sp>
        <p:nvSpPr>
          <p:cNvPr id="36" name="Google Shape;36;p20"/>
          <p:cNvSpPr txBox="1">
            <a:spLocks noGrp="1"/>
          </p:cNvSpPr>
          <p:nvPr>
            <p:ph type="title"/>
          </p:nvPr>
        </p:nvSpPr>
        <p:spPr>
          <a:xfrm>
            <a:off x="457200" y="205740"/>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0"/>
          <p:cNvSpPr txBox="1">
            <a:spLocks noGrp="1"/>
          </p:cNvSpPr>
          <p:nvPr>
            <p:ph type="body" idx="1"/>
          </p:nvPr>
        </p:nvSpPr>
        <p:spPr>
          <a:xfrm>
            <a:off x="457200" y="1200150"/>
            <a:ext cx="4038600" cy="339471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8" name="Google Shape;38;p20"/>
          <p:cNvSpPr txBox="1">
            <a:spLocks noGrp="1"/>
          </p:cNvSpPr>
          <p:nvPr>
            <p:ph type="body" idx="2"/>
          </p:nvPr>
        </p:nvSpPr>
        <p:spPr>
          <a:xfrm>
            <a:off x="4648200" y="1200150"/>
            <a:ext cx="4038600" cy="339471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9" name="Google Shape;39;p20"/>
          <p:cNvSpPr txBox="1">
            <a:spLocks noGrp="1"/>
          </p:cNvSpPr>
          <p:nvPr>
            <p:ph type="dt" idx="10"/>
          </p:nvPr>
        </p:nvSpPr>
        <p:spPr>
          <a:xfrm>
            <a:off x="457200" y="4767739"/>
            <a:ext cx="2133600" cy="27289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0"/>
          <p:cNvSpPr txBox="1">
            <a:spLocks noGrp="1"/>
          </p:cNvSpPr>
          <p:nvPr>
            <p:ph type="ftr" idx="11"/>
          </p:nvPr>
        </p:nvSpPr>
        <p:spPr>
          <a:xfrm>
            <a:off x="3124200" y="4767739"/>
            <a:ext cx="2895600" cy="27289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0"/>
          <p:cNvSpPr txBox="1">
            <a:spLocks noGrp="1"/>
          </p:cNvSpPr>
          <p:nvPr>
            <p:ph type="sldNum" idx="12"/>
          </p:nvPr>
        </p:nvSpPr>
        <p:spPr>
          <a:xfrm>
            <a:off x="6553200" y="4767739"/>
            <a:ext cx="2133600" cy="27289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2"/>
        <p:cNvGrpSpPr/>
        <p:nvPr/>
      </p:nvGrpSpPr>
      <p:grpSpPr>
        <a:xfrm>
          <a:off x="0" y="0"/>
          <a:ext cx="0" cy="0"/>
          <a:chOff x="0" y="0"/>
          <a:chExt cx="0" cy="0"/>
        </a:xfrm>
      </p:grpSpPr>
      <p:sp>
        <p:nvSpPr>
          <p:cNvPr id="43" name="Google Shape;43;p21"/>
          <p:cNvSpPr txBox="1">
            <a:spLocks noGrp="1"/>
          </p:cNvSpPr>
          <p:nvPr>
            <p:ph type="title"/>
          </p:nvPr>
        </p:nvSpPr>
        <p:spPr>
          <a:xfrm>
            <a:off x="457200" y="205740"/>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1"/>
          <p:cNvSpPr txBox="1">
            <a:spLocks noGrp="1"/>
          </p:cNvSpPr>
          <p:nvPr>
            <p:ph type="body" idx="1"/>
          </p:nvPr>
        </p:nvSpPr>
        <p:spPr>
          <a:xfrm>
            <a:off x="457200" y="1151573"/>
            <a:ext cx="4040188" cy="48006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1"/>
          <p:cNvSpPr txBox="1">
            <a:spLocks noGrp="1"/>
          </p:cNvSpPr>
          <p:nvPr>
            <p:ph type="body" idx="2"/>
          </p:nvPr>
        </p:nvSpPr>
        <p:spPr>
          <a:xfrm>
            <a:off x="457200" y="1631633"/>
            <a:ext cx="4040188" cy="296322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1"/>
          <p:cNvSpPr txBox="1">
            <a:spLocks noGrp="1"/>
          </p:cNvSpPr>
          <p:nvPr>
            <p:ph type="body" idx="3"/>
          </p:nvPr>
        </p:nvSpPr>
        <p:spPr>
          <a:xfrm>
            <a:off x="4645026" y="1151573"/>
            <a:ext cx="4041775" cy="48006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21"/>
          <p:cNvSpPr txBox="1">
            <a:spLocks noGrp="1"/>
          </p:cNvSpPr>
          <p:nvPr>
            <p:ph type="body" idx="4"/>
          </p:nvPr>
        </p:nvSpPr>
        <p:spPr>
          <a:xfrm>
            <a:off x="4645026" y="1631633"/>
            <a:ext cx="4041775" cy="296322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21"/>
          <p:cNvSpPr txBox="1">
            <a:spLocks noGrp="1"/>
          </p:cNvSpPr>
          <p:nvPr>
            <p:ph type="dt" idx="10"/>
          </p:nvPr>
        </p:nvSpPr>
        <p:spPr>
          <a:xfrm>
            <a:off x="457200" y="4767739"/>
            <a:ext cx="2133600" cy="27289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1"/>
          <p:cNvSpPr txBox="1">
            <a:spLocks noGrp="1"/>
          </p:cNvSpPr>
          <p:nvPr>
            <p:ph type="ftr" idx="11"/>
          </p:nvPr>
        </p:nvSpPr>
        <p:spPr>
          <a:xfrm>
            <a:off x="3124200" y="4767739"/>
            <a:ext cx="2895600" cy="27289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1"/>
          <p:cNvSpPr txBox="1">
            <a:spLocks noGrp="1"/>
          </p:cNvSpPr>
          <p:nvPr>
            <p:ph type="sldNum" idx="12"/>
          </p:nvPr>
        </p:nvSpPr>
        <p:spPr>
          <a:xfrm>
            <a:off x="6553200" y="4767739"/>
            <a:ext cx="2133600" cy="27289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51"/>
        <p:cNvGrpSpPr/>
        <p:nvPr/>
      </p:nvGrpSpPr>
      <p:grpSpPr>
        <a:xfrm>
          <a:off x="0" y="0"/>
          <a:ext cx="0" cy="0"/>
          <a:chOff x="0" y="0"/>
          <a:chExt cx="0" cy="0"/>
        </a:xfrm>
      </p:grpSpPr>
      <p:sp>
        <p:nvSpPr>
          <p:cNvPr id="52" name="Google Shape;52;p22"/>
          <p:cNvSpPr txBox="1">
            <a:spLocks noGrp="1"/>
          </p:cNvSpPr>
          <p:nvPr>
            <p:ph type="title"/>
          </p:nvPr>
        </p:nvSpPr>
        <p:spPr>
          <a:xfrm>
            <a:off x="457200" y="205740"/>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2"/>
          <p:cNvSpPr txBox="1">
            <a:spLocks noGrp="1"/>
          </p:cNvSpPr>
          <p:nvPr>
            <p:ph type="dt" idx="10"/>
          </p:nvPr>
        </p:nvSpPr>
        <p:spPr>
          <a:xfrm>
            <a:off x="457200" y="4767739"/>
            <a:ext cx="2133600" cy="27289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2"/>
          <p:cNvSpPr txBox="1">
            <a:spLocks noGrp="1"/>
          </p:cNvSpPr>
          <p:nvPr>
            <p:ph type="ftr" idx="11"/>
          </p:nvPr>
        </p:nvSpPr>
        <p:spPr>
          <a:xfrm>
            <a:off x="3124200" y="4767739"/>
            <a:ext cx="2895600" cy="27289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2"/>
          <p:cNvSpPr txBox="1">
            <a:spLocks noGrp="1"/>
          </p:cNvSpPr>
          <p:nvPr>
            <p:ph type="sldNum" idx="12"/>
          </p:nvPr>
        </p:nvSpPr>
        <p:spPr>
          <a:xfrm>
            <a:off x="6553200" y="4767739"/>
            <a:ext cx="2133600" cy="27289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457200" y="205740"/>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457200" y="1200150"/>
            <a:ext cx="8229600" cy="339471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457200" y="4767739"/>
            <a:ext cx="2133600" cy="27289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3124200" y="4767739"/>
            <a:ext cx="2895600" cy="272891"/>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6553200" y="4767739"/>
            <a:ext cx="2133600" cy="272891"/>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slow">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slide" Target="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
          <p:cNvPicPr preferRelativeResize="0"/>
          <p:nvPr/>
        </p:nvPicPr>
        <p:blipFill rotWithShape="1">
          <a:blip r:embed="rId3">
            <a:alphaModFix/>
          </a:blip>
          <a:srcRect r="-7185"/>
          <a:stretch/>
        </p:blipFill>
        <p:spPr>
          <a:xfrm>
            <a:off x="-36512" y="25514"/>
            <a:ext cx="8546498" cy="5117986"/>
          </a:xfrm>
          <a:prstGeom prst="rect">
            <a:avLst/>
          </a:prstGeom>
          <a:noFill/>
          <a:ln>
            <a:noFill/>
          </a:ln>
        </p:spPr>
      </p:pic>
      <p:sp>
        <p:nvSpPr>
          <p:cNvPr id="62" name="Google Shape;62;p1"/>
          <p:cNvSpPr txBox="1"/>
          <p:nvPr/>
        </p:nvSpPr>
        <p:spPr>
          <a:xfrm>
            <a:off x="3995936" y="4185222"/>
            <a:ext cx="478788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rgbClr val="0074AE"/>
                </a:solidFill>
                <a:latin typeface="Arial"/>
                <a:ea typeface="Arial"/>
                <a:cs typeface="Arial"/>
                <a:sym typeface="Arial"/>
              </a:rPr>
              <a:t>Yingyi Luo 	yluo52@uic.edu</a:t>
            </a:r>
            <a:endParaRPr/>
          </a:p>
          <a:p>
            <a:pPr marL="0" marR="0" lvl="0" indent="0" algn="l" rtl="0">
              <a:spcBef>
                <a:spcPts val="0"/>
              </a:spcBef>
              <a:spcAft>
                <a:spcPts val="0"/>
              </a:spcAft>
              <a:buNone/>
            </a:pPr>
            <a:r>
              <a:rPr lang="en-US" sz="1800">
                <a:solidFill>
                  <a:srgbClr val="0074AE"/>
                </a:solidFill>
                <a:latin typeface="Arial"/>
                <a:ea typeface="Arial"/>
                <a:cs typeface="Arial"/>
                <a:sym typeface="Arial"/>
              </a:rPr>
              <a:t>Haoxuan Zeng	hzeng20@uic.edu</a:t>
            </a:r>
            <a:endParaRPr/>
          </a:p>
        </p:txBody>
      </p:sp>
      <p:sp>
        <p:nvSpPr>
          <p:cNvPr id="63" name="Google Shape;63;p1"/>
          <p:cNvSpPr txBox="1"/>
          <p:nvPr/>
        </p:nvSpPr>
        <p:spPr>
          <a:xfrm>
            <a:off x="4546575" y="3435846"/>
            <a:ext cx="69762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lt1"/>
                </a:solidFill>
                <a:latin typeface="Arial"/>
                <a:ea typeface="Arial"/>
                <a:cs typeface="Arial"/>
                <a:sym typeface="Arial"/>
              </a:rPr>
              <a:t>汽</a:t>
            </a:r>
            <a:endParaRPr/>
          </a:p>
        </p:txBody>
      </p:sp>
      <p:sp>
        <p:nvSpPr>
          <p:cNvPr id="64" name="Google Shape;64;p1"/>
          <p:cNvSpPr txBox="1"/>
          <p:nvPr/>
        </p:nvSpPr>
        <p:spPr>
          <a:xfrm>
            <a:off x="5646285" y="3435846"/>
            <a:ext cx="69762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lt1"/>
                </a:solidFill>
                <a:latin typeface="Arial"/>
                <a:ea typeface="Arial"/>
                <a:cs typeface="Arial"/>
                <a:sym typeface="Arial"/>
              </a:rPr>
              <a:t>车</a:t>
            </a:r>
            <a:endParaRPr/>
          </a:p>
        </p:txBody>
      </p:sp>
      <p:sp>
        <p:nvSpPr>
          <p:cNvPr id="65" name="Google Shape;65;p1"/>
          <p:cNvSpPr txBox="1"/>
          <p:nvPr/>
        </p:nvSpPr>
        <p:spPr>
          <a:xfrm>
            <a:off x="6726406" y="3435846"/>
            <a:ext cx="69762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lt1"/>
                </a:solidFill>
                <a:latin typeface="Arial"/>
                <a:ea typeface="Arial"/>
                <a:cs typeface="Arial"/>
                <a:sym typeface="Arial"/>
              </a:rPr>
              <a:t>设</a:t>
            </a:r>
            <a:endParaRPr/>
          </a:p>
        </p:txBody>
      </p:sp>
      <p:sp>
        <p:nvSpPr>
          <p:cNvPr id="66" name="Google Shape;66;p1"/>
          <p:cNvSpPr txBox="1"/>
          <p:nvPr/>
        </p:nvSpPr>
        <p:spPr>
          <a:xfrm>
            <a:off x="3537406" y="3394356"/>
            <a:ext cx="561301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accent1"/>
                </a:solidFill>
                <a:latin typeface="Arial"/>
                <a:ea typeface="Arial"/>
                <a:cs typeface="Arial"/>
                <a:sym typeface="Arial"/>
              </a:rPr>
              <a:t>Chicago taxi trips EDA</a:t>
            </a:r>
            <a:endParaRPr sz="4000">
              <a:solidFill>
                <a:schemeClr val="accent1"/>
              </a:solidFill>
              <a:latin typeface="Arial"/>
              <a:ea typeface="Arial"/>
              <a:cs typeface="Arial"/>
              <a:sym typeface="Arial"/>
            </a:endParaRPr>
          </a:p>
        </p:txBody>
      </p:sp>
      <p:sp>
        <p:nvSpPr>
          <p:cNvPr id="67" name="Google Shape;67;p1"/>
          <p:cNvSpPr txBox="1"/>
          <p:nvPr/>
        </p:nvSpPr>
        <p:spPr>
          <a:xfrm>
            <a:off x="5266655" y="2787774"/>
            <a:ext cx="147873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74AE"/>
                </a:solidFill>
                <a:latin typeface="Arial"/>
                <a:ea typeface="Arial"/>
                <a:cs typeface="Arial"/>
                <a:sym typeface="Arial"/>
              </a:rPr>
              <a:t>Project 1</a:t>
            </a:r>
            <a:endParaRPr sz="2400">
              <a:solidFill>
                <a:srgbClr val="0074AE"/>
              </a:solidFill>
              <a:latin typeface="Arial"/>
              <a:ea typeface="Arial"/>
              <a:cs typeface="Arial"/>
              <a:sym typeface="Arial"/>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fade">
                                      <p:cBhvr>
                                        <p:cTn id="11" dur="500"/>
                                        <p:tgtEl>
                                          <p:spTgt spid="6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fade">
                                      <p:cBhvr>
                                        <p:cTn id="15" dur="500"/>
                                        <p:tgtEl>
                                          <p:spTgt spid="6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fade">
                                      <p:cBhvr>
                                        <p:cTn id="19" dur="500"/>
                                        <p:tgtEl>
                                          <p:spTgt spid="6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500"/>
                                        <p:tgtEl>
                                          <p:spTgt spid="6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500"/>
                                        <p:tgtEl>
                                          <p:spTgt spid="66"/>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9"/>
          <p:cNvPicPr preferRelativeResize="0"/>
          <p:nvPr/>
        </p:nvPicPr>
        <p:blipFill rotWithShape="1">
          <a:blip r:embed="rId3">
            <a:alphaModFix/>
          </a:blip>
          <a:srcRect/>
          <a:stretch/>
        </p:blipFill>
        <p:spPr>
          <a:xfrm>
            <a:off x="539552" y="411510"/>
            <a:ext cx="3171949" cy="3003798"/>
          </a:xfrm>
          <a:prstGeom prst="rect">
            <a:avLst/>
          </a:prstGeom>
          <a:noFill/>
          <a:ln>
            <a:noFill/>
          </a:ln>
        </p:spPr>
      </p:pic>
      <p:pic>
        <p:nvPicPr>
          <p:cNvPr id="164" name="Google Shape;164;p9"/>
          <p:cNvPicPr preferRelativeResize="0"/>
          <p:nvPr/>
        </p:nvPicPr>
        <p:blipFill rotWithShape="1">
          <a:blip r:embed="rId4">
            <a:alphaModFix/>
          </a:blip>
          <a:srcRect/>
          <a:stretch/>
        </p:blipFill>
        <p:spPr>
          <a:xfrm>
            <a:off x="5432501" y="483518"/>
            <a:ext cx="3212340" cy="2975239"/>
          </a:xfrm>
          <a:prstGeom prst="rect">
            <a:avLst/>
          </a:prstGeom>
          <a:noFill/>
          <a:ln>
            <a:noFill/>
          </a:ln>
        </p:spPr>
      </p:pic>
      <p:sp>
        <p:nvSpPr>
          <p:cNvPr id="165" name="Google Shape;165;p9"/>
          <p:cNvSpPr/>
          <p:nvPr/>
        </p:nvSpPr>
        <p:spPr>
          <a:xfrm>
            <a:off x="179512" y="-27129"/>
            <a:ext cx="67021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cap="none">
                <a:solidFill>
                  <a:schemeClr val="accent4"/>
                </a:solidFill>
                <a:latin typeface="Calibri"/>
                <a:ea typeface="Calibri"/>
                <a:cs typeface="Calibri"/>
                <a:sym typeface="Calibri"/>
              </a:rPr>
              <a:t>Average price in seasons has no significance</a:t>
            </a:r>
            <a:endParaRPr/>
          </a:p>
        </p:txBody>
      </p:sp>
      <p:sp>
        <p:nvSpPr>
          <p:cNvPr id="166" name="Google Shape;166;p9"/>
          <p:cNvSpPr txBox="1"/>
          <p:nvPr/>
        </p:nvSpPr>
        <p:spPr>
          <a:xfrm>
            <a:off x="251520" y="3291830"/>
            <a:ext cx="8424936"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This two panels show the average tolls in summer and winter. The darker the color the higher the price. According to the price range scale and the color distribution, there is no significant difference regarding the price in different seasons, but the price distribution did showed a specific pattern, for example, if you called a taxi to go to the </a:t>
            </a:r>
            <a:r>
              <a:rPr lang="en-US" sz="1800" dirty="0" err="1">
                <a:solidFill>
                  <a:schemeClr val="dk1"/>
                </a:solidFill>
                <a:latin typeface="Calibri"/>
                <a:ea typeface="Calibri"/>
                <a:cs typeface="Calibri"/>
                <a:sym typeface="Calibri"/>
              </a:rPr>
              <a:t>O’hare</a:t>
            </a:r>
            <a:r>
              <a:rPr lang="en-US" sz="1800" dirty="0">
                <a:solidFill>
                  <a:schemeClr val="dk1"/>
                </a:solidFill>
                <a:latin typeface="Calibri"/>
                <a:ea typeface="Calibri"/>
                <a:cs typeface="Calibri"/>
                <a:sym typeface="Calibri"/>
              </a:rPr>
              <a:t> airport, you are probably paying more than 50 dollars with tips. However if your destination is loop area, you are more likely to pay lower than 30 dollars. </a:t>
            </a:r>
            <a:endParaRPr sz="1800" dirty="0">
              <a:solidFill>
                <a:schemeClr val="dk1"/>
              </a:solidFill>
              <a:latin typeface="Calibri"/>
              <a:ea typeface="Calibri"/>
              <a:cs typeface="Calibri"/>
              <a:sym typeface="Calibri"/>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10"/>
          <p:cNvPicPr preferRelativeResize="0"/>
          <p:nvPr/>
        </p:nvPicPr>
        <p:blipFill rotWithShape="1">
          <a:blip r:embed="rId3">
            <a:alphaModFix/>
          </a:blip>
          <a:srcRect/>
          <a:stretch/>
        </p:blipFill>
        <p:spPr>
          <a:xfrm>
            <a:off x="4547315" y="416066"/>
            <a:ext cx="4465265" cy="2952328"/>
          </a:xfrm>
          <a:prstGeom prst="rect">
            <a:avLst/>
          </a:prstGeom>
          <a:noFill/>
          <a:ln>
            <a:noFill/>
          </a:ln>
        </p:spPr>
      </p:pic>
      <p:pic>
        <p:nvPicPr>
          <p:cNvPr id="172" name="Google Shape;172;p10"/>
          <p:cNvPicPr preferRelativeResize="0"/>
          <p:nvPr/>
        </p:nvPicPr>
        <p:blipFill rotWithShape="1">
          <a:blip r:embed="rId4">
            <a:alphaModFix/>
          </a:blip>
          <a:srcRect/>
          <a:stretch/>
        </p:blipFill>
        <p:spPr>
          <a:xfrm>
            <a:off x="205223" y="425873"/>
            <a:ext cx="4354201" cy="2817424"/>
          </a:xfrm>
          <a:prstGeom prst="rect">
            <a:avLst/>
          </a:prstGeom>
          <a:noFill/>
          <a:ln>
            <a:noFill/>
          </a:ln>
        </p:spPr>
      </p:pic>
      <p:sp>
        <p:nvSpPr>
          <p:cNvPr id="173" name="Google Shape;173;p10"/>
          <p:cNvSpPr txBox="1"/>
          <p:nvPr/>
        </p:nvSpPr>
        <p:spPr>
          <a:xfrm>
            <a:off x="611560" y="3368394"/>
            <a:ext cx="79209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We further investigated the price distribution within a day, which is shown in this two panels. Interestingly, we found that the price peaks around 8am and 6pm, and people will pay more in the early morning in a winter day while pay more in the late night during summer. </a:t>
            </a:r>
            <a:endParaRPr sz="1800" dirty="0">
              <a:solidFill>
                <a:schemeClr val="dk1"/>
              </a:solidFill>
              <a:latin typeface="Calibri"/>
              <a:ea typeface="Calibri"/>
              <a:cs typeface="Calibri"/>
              <a:sym typeface="Calibri"/>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11"/>
          <p:cNvPicPr preferRelativeResize="0"/>
          <p:nvPr/>
        </p:nvPicPr>
        <p:blipFill rotWithShape="1">
          <a:blip r:embed="rId3">
            <a:alphaModFix/>
          </a:blip>
          <a:srcRect/>
          <a:stretch/>
        </p:blipFill>
        <p:spPr>
          <a:xfrm>
            <a:off x="251520" y="915566"/>
            <a:ext cx="4089731" cy="2427734"/>
          </a:xfrm>
          <a:prstGeom prst="rect">
            <a:avLst/>
          </a:prstGeom>
          <a:noFill/>
          <a:ln>
            <a:noFill/>
          </a:ln>
        </p:spPr>
      </p:pic>
      <p:pic>
        <p:nvPicPr>
          <p:cNvPr id="179" name="Google Shape;179;p11"/>
          <p:cNvPicPr preferRelativeResize="0"/>
          <p:nvPr/>
        </p:nvPicPr>
        <p:blipFill rotWithShape="1">
          <a:blip r:embed="rId4">
            <a:alphaModFix/>
          </a:blip>
          <a:srcRect/>
          <a:stretch/>
        </p:blipFill>
        <p:spPr>
          <a:xfrm>
            <a:off x="4932040" y="915566"/>
            <a:ext cx="3867106" cy="2355726"/>
          </a:xfrm>
          <a:prstGeom prst="rect">
            <a:avLst/>
          </a:prstGeom>
          <a:noFill/>
          <a:ln>
            <a:noFill/>
          </a:ln>
        </p:spPr>
      </p:pic>
      <p:sp>
        <p:nvSpPr>
          <p:cNvPr id="180" name="Google Shape;180;p11"/>
          <p:cNvSpPr txBox="1"/>
          <p:nvPr/>
        </p:nvSpPr>
        <p:spPr>
          <a:xfrm>
            <a:off x="571500" y="3649575"/>
            <a:ext cx="8001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In this two panels, we can see that, thought the price is increasing during these two specific time periods, we can still tell that the most tremendous increase happened after the mid-night in the loop area and happened before the midnight in the airport area.</a:t>
            </a:r>
            <a:endParaRPr dirty="0"/>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cxnSp>
        <p:nvCxnSpPr>
          <p:cNvPr id="186" name="Google Shape;186;p12"/>
          <p:cNvCxnSpPr/>
          <p:nvPr/>
        </p:nvCxnSpPr>
        <p:spPr>
          <a:xfrm>
            <a:off x="4356032" y="2854741"/>
            <a:ext cx="1997702" cy="0"/>
          </a:xfrm>
          <a:prstGeom prst="straightConnector1">
            <a:avLst/>
          </a:prstGeom>
          <a:noFill/>
          <a:ln w="9525" cap="flat" cmpd="sng">
            <a:solidFill>
              <a:srgbClr val="7F7F7F"/>
            </a:solidFill>
            <a:prstDash val="solid"/>
            <a:round/>
            <a:headEnd type="oval" w="med" len="med"/>
            <a:tailEnd type="oval" w="med" len="med"/>
          </a:ln>
        </p:spPr>
      </p:cxnSp>
      <p:pic>
        <p:nvPicPr>
          <p:cNvPr id="187" name="Google Shape;187;p12" descr="C:\Users\Administrator\Desktop\58pic_529623bd16668.png"/>
          <p:cNvPicPr preferRelativeResize="0"/>
          <p:nvPr/>
        </p:nvPicPr>
        <p:blipFill rotWithShape="1">
          <a:blip r:embed="rId3">
            <a:alphaModFix/>
          </a:blip>
          <a:srcRect/>
          <a:stretch/>
        </p:blipFill>
        <p:spPr>
          <a:xfrm>
            <a:off x="900549" y="967414"/>
            <a:ext cx="2468713" cy="4577952"/>
          </a:xfrm>
          <a:prstGeom prst="rect">
            <a:avLst/>
          </a:prstGeom>
          <a:noFill/>
          <a:ln>
            <a:noFill/>
          </a:ln>
        </p:spPr>
      </p:pic>
      <p:cxnSp>
        <p:nvCxnSpPr>
          <p:cNvPr id="188" name="Google Shape;188;p12"/>
          <p:cNvCxnSpPr/>
          <p:nvPr/>
        </p:nvCxnSpPr>
        <p:spPr>
          <a:xfrm>
            <a:off x="3978089" y="1485840"/>
            <a:ext cx="1997702" cy="0"/>
          </a:xfrm>
          <a:prstGeom prst="straightConnector1">
            <a:avLst/>
          </a:prstGeom>
          <a:noFill/>
          <a:ln w="9525" cap="flat" cmpd="sng">
            <a:solidFill>
              <a:srgbClr val="7F7F7F"/>
            </a:solidFill>
            <a:prstDash val="solid"/>
            <a:round/>
            <a:headEnd type="oval" w="med" len="med"/>
            <a:tailEnd type="oval" w="med" len="med"/>
          </a:ln>
        </p:spPr>
      </p:cxnSp>
      <p:grpSp>
        <p:nvGrpSpPr>
          <p:cNvPr id="189" name="Google Shape;189;p12"/>
          <p:cNvGrpSpPr/>
          <p:nvPr/>
        </p:nvGrpSpPr>
        <p:grpSpPr>
          <a:xfrm>
            <a:off x="3276194" y="1059976"/>
            <a:ext cx="851730" cy="851730"/>
            <a:chOff x="1677608" y="2996952"/>
            <a:chExt cx="1395643" cy="1395643"/>
          </a:xfrm>
        </p:grpSpPr>
        <p:sp>
          <p:nvSpPr>
            <p:cNvPr id="190" name="Google Shape;190;p12"/>
            <p:cNvSpPr/>
            <p:nvPr/>
          </p:nvSpPr>
          <p:spPr>
            <a:xfrm>
              <a:off x="1677608" y="2996952"/>
              <a:ext cx="1395643" cy="1395643"/>
            </a:xfrm>
            <a:prstGeom prst="ellipse">
              <a:avLst/>
            </a:prstGeom>
            <a:gradFill>
              <a:gsLst>
                <a:gs pos="0">
                  <a:srgbClr val="FCFCFC"/>
                </a:gs>
                <a:gs pos="100000">
                  <a:srgbClr val="CECECE"/>
                </a:gs>
              </a:gsLst>
              <a:lin ang="5400000" scaled="0"/>
            </a:gradFill>
            <a:ln>
              <a:noFill/>
            </a:ln>
            <a:effectLst>
              <a:outerShdw blurRad="317500" dist="1143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rgbClr val="FFFFFF"/>
                </a:solidFill>
                <a:latin typeface="Arial"/>
                <a:ea typeface="Arial"/>
                <a:cs typeface="Arial"/>
                <a:sym typeface="Arial"/>
              </a:endParaRPr>
            </a:p>
          </p:txBody>
        </p:sp>
        <p:sp>
          <p:nvSpPr>
            <p:cNvPr id="191" name="Google Shape;191;p12"/>
            <p:cNvSpPr/>
            <p:nvPr/>
          </p:nvSpPr>
          <p:spPr>
            <a:xfrm>
              <a:off x="1850114" y="3169458"/>
              <a:ext cx="1050630" cy="1050630"/>
            </a:xfrm>
            <a:prstGeom prst="ellipse">
              <a:avLst/>
            </a:prstGeom>
            <a:gradFill>
              <a:gsLst>
                <a:gs pos="0">
                  <a:srgbClr val="002060"/>
                </a:gs>
                <a:gs pos="100000">
                  <a:srgbClr val="00B0F0"/>
                </a:gs>
              </a:gsLst>
              <a:lin ang="5400000" scaled="0"/>
            </a:gradFill>
            <a:ln w="120650" cap="flat" cmpd="sng">
              <a:solidFill>
                <a:srgbClr val="C6C6C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99">
                  <a:solidFill>
                    <a:srgbClr val="FFFFFF"/>
                  </a:solidFill>
                  <a:latin typeface="Arial"/>
                  <a:ea typeface="Arial"/>
                  <a:cs typeface="Arial"/>
                  <a:sym typeface="Arial"/>
                </a:rPr>
                <a:t></a:t>
              </a:r>
              <a:endParaRPr/>
            </a:p>
          </p:txBody>
        </p:sp>
      </p:grpSp>
      <p:grpSp>
        <p:nvGrpSpPr>
          <p:cNvPr id="192" name="Google Shape;192;p12"/>
          <p:cNvGrpSpPr/>
          <p:nvPr/>
        </p:nvGrpSpPr>
        <p:grpSpPr>
          <a:xfrm>
            <a:off x="3543419" y="1342489"/>
            <a:ext cx="317280" cy="292542"/>
            <a:chOff x="7339246" y="1487600"/>
            <a:chExt cx="423150" cy="390158"/>
          </a:xfrm>
        </p:grpSpPr>
        <p:sp>
          <p:nvSpPr>
            <p:cNvPr id="193" name="Google Shape;193;p12"/>
            <p:cNvSpPr/>
            <p:nvPr/>
          </p:nvSpPr>
          <p:spPr>
            <a:xfrm>
              <a:off x="7339246" y="1689008"/>
              <a:ext cx="423150" cy="188750"/>
            </a:xfrm>
            <a:custGeom>
              <a:avLst/>
              <a:gdLst/>
              <a:ahLst/>
              <a:cxnLst/>
              <a:rect l="l" t="t" r="r" b="b"/>
              <a:pathLst>
                <a:path w="262" h="94" extrusionOk="0">
                  <a:moveTo>
                    <a:pt x="222" y="18"/>
                  </a:moveTo>
                  <a:cubicBezTo>
                    <a:pt x="205" y="18"/>
                    <a:pt x="205" y="18"/>
                    <a:pt x="205" y="18"/>
                  </a:cubicBezTo>
                  <a:cubicBezTo>
                    <a:pt x="205" y="0"/>
                    <a:pt x="205" y="0"/>
                    <a:pt x="205" y="0"/>
                  </a:cubicBezTo>
                  <a:cubicBezTo>
                    <a:pt x="57" y="0"/>
                    <a:pt x="57" y="0"/>
                    <a:pt x="57" y="0"/>
                  </a:cubicBezTo>
                  <a:cubicBezTo>
                    <a:pt x="57" y="18"/>
                    <a:pt x="57" y="18"/>
                    <a:pt x="57" y="18"/>
                  </a:cubicBezTo>
                  <a:cubicBezTo>
                    <a:pt x="40" y="18"/>
                    <a:pt x="40" y="18"/>
                    <a:pt x="40" y="18"/>
                  </a:cubicBezTo>
                  <a:cubicBezTo>
                    <a:pt x="40" y="0"/>
                    <a:pt x="40" y="0"/>
                    <a:pt x="40" y="0"/>
                  </a:cubicBezTo>
                  <a:cubicBezTo>
                    <a:pt x="0" y="0"/>
                    <a:pt x="0" y="0"/>
                    <a:pt x="0" y="0"/>
                  </a:cubicBezTo>
                  <a:cubicBezTo>
                    <a:pt x="0" y="83"/>
                    <a:pt x="0" y="83"/>
                    <a:pt x="0" y="83"/>
                  </a:cubicBezTo>
                  <a:cubicBezTo>
                    <a:pt x="0" y="89"/>
                    <a:pt x="5" y="94"/>
                    <a:pt x="11" y="94"/>
                  </a:cubicBezTo>
                  <a:cubicBezTo>
                    <a:pt x="251" y="94"/>
                    <a:pt x="251" y="94"/>
                    <a:pt x="251" y="94"/>
                  </a:cubicBezTo>
                  <a:cubicBezTo>
                    <a:pt x="258" y="94"/>
                    <a:pt x="262" y="89"/>
                    <a:pt x="262" y="83"/>
                  </a:cubicBezTo>
                  <a:cubicBezTo>
                    <a:pt x="262" y="0"/>
                    <a:pt x="262" y="0"/>
                    <a:pt x="262" y="0"/>
                  </a:cubicBezTo>
                  <a:cubicBezTo>
                    <a:pt x="222" y="0"/>
                    <a:pt x="222" y="0"/>
                    <a:pt x="222" y="0"/>
                  </a:cubicBezTo>
                  <a:lnTo>
                    <a:pt x="222" y="18"/>
                  </a:lnTo>
                  <a:close/>
                </a:path>
              </a:pathLst>
            </a:custGeom>
            <a:solidFill>
              <a:schemeClr val="lt1"/>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194" name="Google Shape;194;p12"/>
            <p:cNvSpPr/>
            <p:nvPr/>
          </p:nvSpPr>
          <p:spPr>
            <a:xfrm>
              <a:off x="7339246" y="1552399"/>
              <a:ext cx="423150" cy="128060"/>
            </a:xfrm>
            <a:custGeom>
              <a:avLst/>
              <a:gdLst/>
              <a:ahLst/>
              <a:cxnLst/>
              <a:rect l="l" t="t" r="r" b="b"/>
              <a:pathLst>
                <a:path w="262" h="45" extrusionOk="0">
                  <a:moveTo>
                    <a:pt x="251" y="0"/>
                  </a:moveTo>
                  <a:cubicBezTo>
                    <a:pt x="11" y="0"/>
                    <a:pt x="11" y="0"/>
                    <a:pt x="11" y="0"/>
                  </a:cubicBezTo>
                  <a:cubicBezTo>
                    <a:pt x="5" y="0"/>
                    <a:pt x="0" y="5"/>
                    <a:pt x="0" y="11"/>
                  </a:cubicBezTo>
                  <a:cubicBezTo>
                    <a:pt x="0" y="45"/>
                    <a:pt x="0" y="45"/>
                    <a:pt x="0" y="45"/>
                  </a:cubicBezTo>
                  <a:cubicBezTo>
                    <a:pt x="40" y="45"/>
                    <a:pt x="40" y="45"/>
                    <a:pt x="40" y="45"/>
                  </a:cubicBezTo>
                  <a:cubicBezTo>
                    <a:pt x="40" y="34"/>
                    <a:pt x="40" y="34"/>
                    <a:pt x="40" y="34"/>
                  </a:cubicBezTo>
                  <a:cubicBezTo>
                    <a:pt x="57" y="34"/>
                    <a:pt x="57" y="34"/>
                    <a:pt x="57" y="34"/>
                  </a:cubicBezTo>
                  <a:cubicBezTo>
                    <a:pt x="57" y="45"/>
                    <a:pt x="57" y="45"/>
                    <a:pt x="57" y="45"/>
                  </a:cubicBezTo>
                  <a:cubicBezTo>
                    <a:pt x="205" y="45"/>
                    <a:pt x="205" y="45"/>
                    <a:pt x="205" y="45"/>
                  </a:cubicBezTo>
                  <a:cubicBezTo>
                    <a:pt x="205" y="34"/>
                    <a:pt x="205" y="34"/>
                    <a:pt x="205" y="34"/>
                  </a:cubicBezTo>
                  <a:cubicBezTo>
                    <a:pt x="222" y="34"/>
                    <a:pt x="222" y="34"/>
                    <a:pt x="222" y="34"/>
                  </a:cubicBezTo>
                  <a:cubicBezTo>
                    <a:pt x="222" y="45"/>
                    <a:pt x="222" y="45"/>
                    <a:pt x="222" y="45"/>
                  </a:cubicBezTo>
                  <a:cubicBezTo>
                    <a:pt x="262" y="45"/>
                    <a:pt x="262" y="45"/>
                    <a:pt x="262" y="45"/>
                  </a:cubicBezTo>
                  <a:cubicBezTo>
                    <a:pt x="262" y="11"/>
                    <a:pt x="262" y="11"/>
                    <a:pt x="262" y="11"/>
                  </a:cubicBezTo>
                  <a:cubicBezTo>
                    <a:pt x="262" y="5"/>
                    <a:pt x="258" y="0"/>
                    <a:pt x="251" y="0"/>
                  </a:cubicBezTo>
                  <a:close/>
                </a:path>
              </a:pathLst>
            </a:custGeom>
            <a:solidFill>
              <a:schemeClr val="lt1"/>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195" name="Google Shape;195;p12"/>
            <p:cNvSpPr/>
            <p:nvPr/>
          </p:nvSpPr>
          <p:spPr>
            <a:xfrm>
              <a:off x="7443155" y="1487600"/>
              <a:ext cx="215332" cy="79403"/>
            </a:xfrm>
            <a:custGeom>
              <a:avLst/>
              <a:gdLst/>
              <a:ahLst/>
              <a:cxnLst/>
              <a:rect l="l" t="t" r="r" b="b"/>
              <a:pathLst>
                <a:path w="132" h="63" extrusionOk="0">
                  <a:moveTo>
                    <a:pt x="132" y="63"/>
                  </a:moveTo>
                  <a:cubicBezTo>
                    <a:pt x="115" y="63"/>
                    <a:pt x="115" y="63"/>
                    <a:pt x="115" y="63"/>
                  </a:cubicBezTo>
                  <a:cubicBezTo>
                    <a:pt x="115" y="20"/>
                    <a:pt x="115" y="20"/>
                    <a:pt x="115" y="20"/>
                  </a:cubicBezTo>
                  <a:cubicBezTo>
                    <a:pt x="115" y="18"/>
                    <a:pt x="114" y="17"/>
                    <a:pt x="112" y="17"/>
                  </a:cubicBezTo>
                  <a:cubicBezTo>
                    <a:pt x="20" y="17"/>
                    <a:pt x="20" y="17"/>
                    <a:pt x="20" y="17"/>
                  </a:cubicBezTo>
                  <a:cubicBezTo>
                    <a:pt x="19" y="17"/>
                    <a:pt x="18" y="18"/>
                    <a:pt x="18" y="20"/>
                  </a:cubicBezTo>
                  <a:cubicBezTo>
                    <a:pt x="18" y="63"/>
                    <a:pt x="18" y="63"/>
                    <a:pt x="18" y="63"/>
                  </a:cubicBezTo>
                  <a:cubicBezTo>
                    <a:pt x="0" y="63"/>
                    <a:pt x="0" y="63"/>
                    <a:pt x="0" y="63"/>
                  </a:cubicBezTo>
                  <a:cubicBezTo>
                    <a:pt x="0" y="20"/>
                    <a:pt x="0" y="20"/>
                    <a:pt x="0" y="20"/>
                  </a:cubicBezTo>
                  <a:cubicBezTo>
                    <a:pt x="0" y="9"/>
                    <a:pt x="9" y="0"/>
                    <a:pt x="20" y="0"/>
                  </a:cubicBezTo>
                  <a:cubicBezTo>
                    <a:pt x="112" y="0"/>
                    <a:pt x="112" y="0"/>
                    <a:pt x="112" y="0"/>
                  </a:cubicBezTo>
                  <a:cubicBezTo>
                    <a:pt x="123" y="0"/>
                    <a:pt x="132" y="9"/>
                    <a:pt x="132" y="20"/>
                  </a:cubicBezTo>
                  <a:lnTo>
                    <a:pt x="132" y="63"/>
                  </a:lnTo>
                  <a:close/>
                </a:path>
              </a:pathLst>
            </a:custGeom>
            <a:solidFill>
              <a:schemeClr val="lt1"/>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grpSp>
      <p:sp>
        <p:nvSpPr>
          <p:cNvPr id="196" name="Google Shape;196;p12"/>
          <p:cNvSpPr/>
          <p:nvPr/>
        </p:nvSpPr>
        <p:spPr>
          <a:xfrm>
            <a:off x="4194057" y="1202849"/>
            <a:ext cx="1619759" cy="276975"/>
          </a:xfrm>
          <a:prstGeom prst="rect">
            <a:avLst/>
          </a:prstGeom>
          <a:noFill/>
          <a:ln>
            <a:noFill/>
          </a:ln>
        </p:spPr>
        <p:txBody>
          <a:bodyPr spcFirstLastPara="1" wrap="square" lIns="68550" tIns="34275" rIns="68550" bIns="34275" anchor="t" anchorCtr="0">
            <a:spAutoFit/>
          </a:bodyPr>
          <a:lstStyle/>
          <a:p>
            <a:pPr marL="0" marR="0" lvl="0" indent="0" algn="l" rtl="0">
              <a:spcBef>
                <a:spcPts val="0"/>
              </a:spcBef>
              <a:spcAft>
                <a:spcPts val="0"/>
              </a:spcAft>
              <a:buClr>
                <a:srgbClr val="00B0F0"/>
              </a:buClr>
              <a:buSzPts val="1350"/>
              <a:buFont typeface="Arial"/>
              <a:buNone/>
            </a:pPr>
            <a:r>
              <a:rPr lang="en-US" sz="1350" b="1">
                <a:solidFill>
                  <a:srgbClr val="00B0F0"/>
                </a:solidFill>
                <a:latin typeface="Arial"/>
                <a:ea typeface="Arial"/>
                <a:cs typeface="Arial"/>
                <a:sym typeface="Arial"/>
              </a:rPr>
              <a:t>Price prediction</a:t>
            </a:r>
            <a:endParaRPr sz="1350" b="1">
              <a:solidFill>
                <a:srgbClr val="00B0F0"/>
              </a:solidFill>
              <a:latin typeface="Arial"/>
              <a:ea typeface="Arial"/>
              <a:cs typeface="Arial"/>
              <a:sym typeface="Arial"/>
            </a:endParaRPr>
          </a:p>
        </p:txBody>
      </p:sp>
      <p:sp>
        <p:nvSpPr>
          <p:cNvPr id="197" name="Google Shape;197;p12"/>
          <p:cNvSpPr/>
          <p:nvPr/>
        </p:nvSpPr>
        <p:spPr>
          <a:xfrm>
            <a:off x="4194056" y="1508774"/>
            <a:ext cx="3833428" cy="650923"/>
          </a:xfrm>
          <a:prstGeom prst="rect">
            <a:avLst/>
          </a:prstGeom>
          <a:noFill/>
          <a:ln>
            <a:noFill/>
          </a:ln>
        </p:spPr>
        <p:txBody>
          <a:bodyPr spcFirstLastPara="1" wrap="square" lIns="68550" tIns="34275" rIns="68550" bIns="34275" anchor="t" anchorCtr="0">
            <a:spAutoFit/>
          </a:bodyPr>
          <a:lstStyle/>
          <a:p>
            <a:pPr marL="0" marR="0" lvl="0" indent="0" algn="l" rtl="0">
              <a:lnSpc>
                <a:spcPct val="120000"/>
              </a:lnSpc>
              <a:spcBef>
                <a:spcPts val="0"/>
              </a:spcBef>
              <a:spcAft>
                <a:spcPts val="0"/>
              </a:spcAft>
              <a:buClr>
                <a:srgbClr val="7F7F7F"/>
              </a:buClr>
              <a:buSzPts val="1050"/>
              <a:buFont typeface="Arial"/>
              <a:buNone/>
            </a:pPr>
            <a:r>
              <a:rPr lang="en-US" sz="1050">
                <a:solidFill>
                  <a:srgbClr val="7F7F7F"/>
                </a:solidFill>
              </a:rPr>
              <a:t>How much will a person pay for his trip in one places to another of Chicago</a:t>
            </a:r>
            <a:endParaRPr/>
          </a:p>
        </p:txBody>
      </p:sp>
      <p:grpSp>
        <p:nvGrpSpPr>
          <p:cNvPr id="198" name="Google Shape;198;p12"/>
          <p:cNvGrpSpPr/>
          <p:nvPr/>
        </p:nvGrpSpPr>
        <p:grpSpPr>
          <a:xfrm>
            <a:off x="3666278" y="2421915"/>
            <a:ext cx="851730" cy="851730"/>
            <a:chOff x="1677608" y="2996952"/>
            <a:chExt cx="1395643" cy="1395643"/>
          </a:xfrm>
        </p:grpSpPr>
        <p:sp>
          <p:nvSpPr>
            <p:cNvPr id="199" name="Google Shape;199;p12"/>
            <p:cNvSpPr/>
            <p:nvPr/>
          </p:nvSpPr>
          <p:spPr>
            <a:xfrm>
              <a:off x="1677608" y="2996952"/>
              <a:ext cx="1395643" cy="1395643"/>
            </a:xfrm>
            <a:prstGeom prst="ellipse">
              <a:avLst/>
            </a:prstGeom>
            <a:gradFill>
              <a:gsLst>
                <a:gs pos="0">
                  <a:srgbClr val="FCFCFC"/>
                </a:gs>
                <a:gs pos="100000">
                  <a:srgbClr val="CECECE"/>
                </a:gs>
              </a:gsLst>
              <a:lin ang="5400000" scaled="0"/>
            </a:gradFill>
            <a:ln>
              <a:noFill/>
            </a:ln>
            <a:effectLst>
              <a:outerShdw blurRad="317500" dist="1143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rgbClr val="FFFFFF"/>
                </a:solidFill>
                <a:latin typeface="Arial"/>
                <a:ea typeface="Arial"/>
                <a:cs typeface="Arial"/>
                <a:sym typeface="Arial"/>
              </a:endParaRPr>
            </a:p>
          </p:txBody>
        </p:sp>
        <p:sp>
          <p:nvSpPr>
            <p:cNvPr id="200" name="Google Shape;200;p12"/>
            <p:cNvSpPr/>
            <p:nvPr/>
          </p:nvSpPr>
          <p:spPr>
            <a:xfrm>
              <a:off x="1850114" y="3169458"/>
              <a:ext cx="1050630" cy="1050630"/>
            </a:xfrm>
            <a:prstGeom prst="ellipse">
              <a:avLst/>
            </a:prstGeom>
            <a:gradFill>
              <a:gsLst>
                <a:gs pos="0">
                  <a:srgbClr val="002060"/>
                </a:gs>
                <a:gs pos="100000">
                  <a:srgbClr val="00B0F0"/>
                </a:gs>
              </a:gsLst>
              <a:lin ang="5400000" scaled="0"/>
            </a:gradFill>
            <a:ln w="120650" cap="flat" cmpd="sng">
              <a:solidFill>
                <a:srgbClr val="C6C6C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99">
                  <a:solidFill>
                    <a:srgbClr val="FFFFFF"/>
                  </a:solidFill>
                  <a:latin typeface="Arial"/>
                  <a:ea typeface="Arial"/>
                  <a:cs typeface="Arial"/>
                  <a:sym typeface="Arial"/>
                </a:rPr>
                <a:t></a:t>
              </a:r>
              <a:endParaRPr/>
            </a:p>
          </p:txBody>
        </p:sp>
      </p:grpSp>
      <p:grpSp>
        <p:nvGrpSpPr>
          <p:cNvPr id="201" name="Google Shape;201;p12"/>
          <p:cNvGrpSpPr/>
          <p:nvPr/>
        </p:nvGrpSpPr>
        <p:grpSpPr>
          <a:xfrm>
            <a:off x="3926201" y="2688398"/>
            <a:ext cx="336553" cy="342670"/>
            <a:chOff x="2000378" y="1974523"/>
            <a:chExt cx="576064" cy="586534"/>
          </a:xfrm>
        </p:grpSpPr>
        <p:sp>
          <p:nvSpPr>
            <p:cNvPr id="202" name="Google Shape;202;p12"/>
            <p:cNvSpPr/>
            <p:nvPr/>
          </p:nvSpPr>
          <p:spPr>
            <a:xfrm>
              <a:off x="2000378" y="1974523"/>
              <a:ext cx="576064" cy="504844"/>
            </a:xfrm>
            <a:custGeom>
              <a:avLst/>
              <a:gdLst/>
              <a:ahLst/>
              <a:cxnLst/>
              <a:rect l="l" t="t" r="r" b="b"/>
              <a:pathLst>
                <a:path w="233" h="204" extrusionOk="0">
                  <a:moveTo>
                    <a:pt x="182" y="7"/>
                  </a:moveTo>
                  <a:cubicBezTo>
                    <a:pt x="183" y="0"/>
                    <a:pt x="183" y="0"/>
                    <a:pt x="183" y="0"/>
                  </a:cubicBezTo>
                  <a:cubicBezTo>
                    <a:pt x="116" y="0"/>
                    <a:pt x="116" y="0"/>
                    <a:pt x="116" y="0"/>
                  </a:cubicBezTo>
                  <a:cubicBezTo>
                    <a:pt x="50" y="0"/>
                    <a:pt x="50" y="0"/>
                    <a:pt x="50" y="0"/>
                  </a:cubicBezTo>
                  <a:cubicBezTo>
                    <a:pt x="50" y="7"/>
                    <a:pt x="50" y="7"/>
                    <a:pt x="50" y="7"/>
                  </a:cubicBezTo>
                  <a:cubicBezTo>
                    <a:pt x="0" y="7"/>
                    <a:pt x="0" y="7"/>
                    <a:pt x="0" y="7"/>
                  </a:cubicBezTo>
                  <a:cubicBezTo>
                    <a:pt x="0" y="14"/>
                    <a:pt x="0" y="14"/>
                    <a:pt x="0" y="14"/>
                  </a:cubicBezTo>
                  <a:cubicBezTo>
                    <a:pt x="0" y="16"/>
                    <a:pt x="0" y="58"/>
                    <a:pt x="31" y="95"/>
                  </a:cubicBezTo>
                  <a:cubicBezTo>
                    <a:pt x="32" y="96"/>
                    <a:pt x="52" y="119"/>
                    <a:pt x="86" y="131"/>
                  </a:cubicBezTo>
                  <a:cubicBezTo>
                    <a:pt x="93" y="139"/>
                    <a:pt x="100" y="143"/>
                    <a:pt x="100" y="143"/>
                  </a:cubicBezTo>
                  <a:cubicBezTo>
                    <a:pt x="100" y="186"/>
                    <a:pt x="100" y="186"/>
                    <a:pt x="100" y="186"/>
                  </a:cubicBezTo>
                  <a:cubicBezTo>
                    <a:pt x="83" y="204"/>
                    <a:pt x="83" y="204"/>
                    <a:pt x="83" y="204"/>
                  </a:cubicBezTo>
                  <a:cubicBezTo>
                    <a:pt x="116" y="204"/>
                    <a:pt x="116" y="204"/>
                    <a:pt x="116" y="204"/>
                  </a:cubicBezTo>
                  <a:cubicBezTo>
                    <a:pt x="150" y="204"/>
                    <a:pt x="150" y="204"/>
                    <a:pt x="150" y="204"/>
                  </a:cubicBezTo>
                  <a:cubicBezTo>
                    <a:pt x="133" y="186"/>
                    <a:pt x="133" y="186"/>
                    <a:pt x="133" y="186"/>
                  </a:cubicBezTo>
                  <a:cubicBezTo>
                    <a:pt x="133" y="143"/>
                    <a:pt x="133" y="143"/>
                    <a:pt x="133" y="143"/>
                  </a:cubicBezTo>
                  <a:cubicBezTo>
                    <a:pt x="133" y="143"/>
                    <a:pt x="139" y="139"/>
                    <a:pt x="147" y="131"/>
                  </a:cubicBezTo>
                  <a:cubicBezTo>
                    <a:pt x="181" y="119"/>
                    <a:pt x="201" y="96"/>
                    <a:pt x="202" y="95"/>
                  </a:cubicBezTo>
                  <a:cubicBezTo>
                    <a:pt x="233" y="58"/>
                    <a:pt x="233" y="16"/>
                    <a:pt x="233" y="14"/>
                  </a:cubicBezTo>
                  <a:cubicBezTo>
                    <a:pt x="233" y="7"/>
                    <a:pt x="233" y="7"/>
                    <a:pt x="233" y="7"/>
                  </a:cubicBezTo>
                  <a:lnTo>
                    <a:pt x="182" y="7"/>
                  </a:lnTo>
                  <a:close/>
                  <a:moveTo>
                    <a:pt x="42" y="86"/>
                  </a:moveTo>
                  <a:cubicBezTo>
                    <a:pt x="22" y="61"/>
                    <a:pt x="16" y="34"/>
                    <a:pt x="15" y="21"/>
                  </a:cubicBezTo>
                  <a:cubicBezTo>
                    <a:pt x="51" y="21"/>
                    <a:pt x="51" y="21"/>
                    <a:pt x="51" y="21"/>
                  </a:cubicBezTo>
                  <a:cubicBezTo>
                    <a:pt x="53" y="49"/>
                    <a:pt x="53" y="49"/>
                    <a:pt x="53" y="49"/>
                  </a:cubicBezTo>
                  <a:cubicBezTo>
                    <a:pt x="55" y="74"/>
                    <a:pt x="62" y="93"/>
                    <a:pt x="69" y="107"/>
                  </a:cubicBezTo>
                  <a:cubicBezTo>
                    <a:pt x="52" y="97"/>
                    <a:pt x="43" y="86"/>
                    <a:pt x="42" y="86"/>
                  </a:cubicBezTo>
                  <a:close/>
                  <a:moveTo>
                    <a:pt x="190" y="86"/>
                  </a:moveTo>
                  <a:cubicBezTo>
                    <a:pt x="190" y="86"/>
                    <a:pt x="180" y="97"/>
                    <a:pt x="163" y="107"/>
                  </a:cubicBezTo>
                  <a:cubicBezTo>
                    <a:pt x="171" y="93"/>
                    <a:pt x="178" y="74"/>
                    <a:pt x="180" y="49"/>
                  </a:cubicBezTo>
                  <a:cubicBezTo>
                    <a:pt x="181" y="21"/>
                    <a:pt x="181" y="21"/>
                    <a:pt x="181" y="21"/>
                  </a:cubicBezTo>
                  <a:cubicBezTo>
                    <a:pt x="218" y="21"/>
                    <a:pt x="218" y="21"/>
                    <a:pt x="218" y="21"/>
                  </a:cubicBezTo>
                  <a:cubicBezTo>
                    <a:pt x="216" y="34"/>
                    <a:pt x="211" y="61"/>
                    <a:pt x="190" y="86"/>
                  </a:cubicBezTo>
                  <a:close/>
                </a:path>
              </a:pathLst>
            </a:custGeom>
            <a:solidFill>
              <a:schemeClr val="lt1"/>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203" name="Google Shape;203;p12"/>
            <p:cNvSpPr/>
            <p:nvPr/>
          </p:nvSpPr>
          <p:spPr>
            <a:xfrm>
              <a:off x="2129730" y="2488785"/>
              <a:ext cx="317360" cy="72272"/>
            </a:xfrm>
            <a:custGeom>
              <a:avLst/>
              <a:gdLst/>
              <a:ahLst/>
              <a:cxnLst/>
              <a:rect l="l" t="t" r="r" b="b"/>
              <a:pathLst>
                <a:path w="303" h="69" extrusionOk="0">
                  <a:moveTo>
                    <a:pt x="0" y="0"/>
                  </a:moveTo>
                  <a:lnTo>
                    <a:pt x="0" y="69"/>
                  </a:lnTo>
                  <a:lnTo>
                    <a:pt x="152" y="69"/>
                  </a:lnTo>
                  <a:lnTo>
                    <a:pt x="303" y="69"/>
                  </a:lnTo>
                  <a:lnTo>
                    <a:pt x="303" y="0"/>
                  </a:lnTo>
                  <a:lnTo>
                    <a:pt x="152" y="0"/>
                  </a:lnTo>
                  <a:lnTo>
                    <a:pt x="0" y="0"/>
                  </a:lnTo>
                  <a:close/>
                </a:path>
              </a:pathLst>
            </a:custGeom>
            <a:solidFill>
              <a:schemeClr val="lt1"/>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204" name="Google Shape;204;p12"/>
          <p:cNvSpPr/>
          <p:nvPr/>
        </p:nvSpPr>
        <p:spPr>
          <a:xfrm>
            <a:off x="4572001" y="2571750"/>
            <a:ext cx="2160239" cy="276975"/>
          </a:xfrm>
          <a:prstGeom prst="rect">
            <a:avLst/>
          </a:prstGeom>
          <a:noFill/>
          <a:ln>
            <a:noFill/>
          </a:ln>
        </p:spPr>
        <p:txBody>
          <a:bodyPr spcFirstLastPara="1" wrap="square" lIns="68550" tIns="34275" rIns="68550" bIns="34275" anchor="t" anchorCtr="0">
            <a:spAutoFit/>
          </a:bodyPr>
          <a:lstStyle/>
          <a:p>
            <a:pPr marL="0" marR="0" lvl="0" indent="0" algn="l" rtl="0">
              <a:spcBef>
                <a:spcPts val="0"/>
              </a:spcBef>
              <a:spcAft>
                <a:spcPts val="0"/>
              </a:spcAft>
              <a:buClr>
                <a:srgbClr val="00B0F0"/>
              </a:buClr>
              <a:buSzPts val="1350"/>
              <a:buFont typeface="Arial"/>
              <a:buNone/>
            </a:pPr>
            <a:r>
              <a:rPr lang="en-US" sz="1350" b="1">
                <a:solidFill>
                  <a:srgbClr val="00B0F0"/>
                </a:solidFill>
                <a:latin typeface="Arial"/>
                <a:ea typeface="Arial"/>
                <a:cs typeface="Arial"/>
                <a:sym typeface="Arial"/>
              </a:rPr>
              <a:t>Time spend prediction </a:t>
            </a:r>
            <a:endParaRPr sz="1350" b="1">
              <a:solidFill>
                <a:srgbClr val="00B0F0"/>
              </a:solidFill>
              <a:latin typeface="Arial"/>
              <a:ea typeface="Arial"/>
              <a:cs typeface="Arial"/>
              <a:sym typeface="Arial"/>
            </a:endParaRPr>
          </a:p>
        </p:txBody>
      </p:sp>
      <p:sp>
        <p:nvSpPr>
          <p:cNvPr id="205" name="Google Shape;205;p12"/>
          <p:cNvSpPr/>
          <p:nvPr/>
        </p:nvSpPr>
        <p:spPr>
          <a:xfrm>
            <a:off x="4572000" y="2877675"/>
            <a:ext cx="3833428" cy="650923"/>
          </a:xfrm>
          <a:prstGeom prst="rect">
            <a:avLst/>
          </a:prstGeom>
          <a:noFill/>
          <a:ln>
            <a:noFill/>
          </a:ln>
        </p:spPr>
        <p:txBody>
          <a:bodyPr spcFirstLastPara="1" wrap="square" lIns="68550" tIns="34275" rIns="68550" bIns="34275" anchor="t" anchorCtr="0">
            <a:spAutoFit/>
          </a:bodyPr>
          <a:lstStyle/>
          <a:p>
            <a:pPr marL="0" marR="0" lvl="0" indent="0" algn="l" rtl="0">
              <a:lnSpc>
                <a:spcPct val="120000"/>
              </a:lnSpc>
              <a:spcBef>
                <a:spcPts val="0"/>
              </a:spcBef>
              <a:spcAft>
                <a:spcPts val="0"/>
              </a:spcAft>
              <a:buClr>
                <a:srgbClr val="7F7F7F"/>
              </a:buClr>
              <a:buSzPts val="1050"/>
              <a:buFont typeface="Arial"/>
              <a:buNone/>
            </a:pPr>
            <a:r>
              <a:rPr lang="en-US" sz="1050">
                <a:solidFill>
                  <a:srgbClr val="7F7F7F"/>
                </a:solidFill>
              </a:rPr>
              <a:t>How many time will a person spend when they start a taxi ride from one place to another</a:t>
            </a:r>
            <a:endParaRPr/>
          </a:p>
        </p:txBody>
      </p:sp>
      <p:cxnSp>
        <p:nvCxnSpPr>
          <p:cNvPr id="206" name="Google Shape;206;p12"/>
          <p:cNvCxnSpPr/>
          <p:nvPr/>
        </p:nvCxnSpPr>
        <p:spPr>
          <a:xfrm>
            <a:off x="3978089" y="4128156"/>
            <a:ext cx="1997702" cy="0"/>
          </a:xfrm>
          <a:prstGeom prst="straightConnector1">
            <a:avLst/>
          </a:prstGeom>
          <a:noFill/>
          <a:ln w="9525" cap="flat" cmpd="sng">
            <a:solidFill>
              <a:srgbClr val="7F7F7F"/>
            </a:solidFill>
            <a:prstDash val="solid"/>
            <a:round/>
            <a:headEnd type="oval" w="med" len="med"/>
            <a:tailEnd type="oval" w="med" len="med"/>
          </a:ln>
        </p:spPr>
      </p:cxnSp>
      <p:grpSp>
        <p:nvGrpSpPr>
          <p:cNvPr id="207" name="Google Shape;207;p12"/>
          <p:cNvGrpSpPr/>
          <p:nvPr/>
        </p:nvGrpSpPr>
        <p:grpSpPr>
          <a:xfrm>
            <a:off x="3288334" y="3663730"/>
            <a:ext cx="851730" cy="851730"/>
            <a:chOff x="1677608" y="2996952"/>
            <a:chExt cx="1395643" cy="1395643"/>
          </a:xfrm>
        </p:grpSpPr>
        <p:sp>
          <p:nvSpPr>
            <p:cNvPr id="208" name="Google Shape;208;p12"/>
            <p:cNvSpPr/>
            <p:nvPr/>
          </p:nvSpPr>
          <p:spPr>
            <a:xfrm>
              <a:off x="1677608" y="2996952"/>
              <a:ext cx="1395643" cy="1395643"/>
            </a:xfrm>
            <a:prstGeom prst="ellipse">
              <a:avLst/>
            </a:prstGeom>
            <a:gradFill>
              <a:gsLst>
                <a:gs pos="0">
                  <a:srgbClr val="FCFCFC"/>
                </a:gs>
                <a:gs pos="100000">
                  <a:srgbClr val="CECECE"/>
                </a:gs>
              </a:gsLst>
              <a:lin ang="5400000" scaled="0"/>
            </a:gradFill>
            <a:ln>
              <a:noFill/>
            </a:ln>
            <a:effectLst>
              <a:outerShdw blurRad="317500" dist="1143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rgbClr val="FFFFFF"/>
                </a:solidFill>
                <a:latin typeface="Arial"/>
                <a:ea typeface="Arial"/>
                <a:cs typeface="Arial"/>
                <a:sym typeface="Arial"/>
              </a:endParaRPr>
            </a:p>
          </p:txBody>
        </p:sp>
        <p:sp>
          <p:nvSpPr>
            <p:cNvPr id="209" name="Google Shape;209;p12"/>
            <p:cNvSpPr/>
            <p:nvPr/>
          </p:nvSpPr>
          <p:spPr>
            <a:xfrm>
              <a:off x="1850114" y="3169458"/>
              <a:ext cx="1050630" cy="1050630"/>
            </a:xfrm>
            <a:prstGeom prst="ellipse">
              <a:avLst/>
            </a:prstGeom>
            <a:gradFill>
              <a:gsLst>
                <a:gs pos="0">
                  <a:srgbClr val="002060"/>
                </a:gs>
                <a:gs pos="100000">
                  <a:srgbClr val="00B0F0"/>
                </a:gs>
              </a:gsLst>
              <a:lin ang="5400000" scaled="0"/>
            </a:gradFill>
            <a:ln w="120650" cap="flat" cmpd="sng">
              <a:solidFill>
                <a:srgbClr val="C6C6C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99">
                  <a:solidFill>
                    <a:srgbClr val="FFFFFF"/>
                  </a:solidFill>
                  <a:latin typeface="Arial"/>
                  <a:ea typeface="Arial"/>
                  <a:cs typeface="Arial"/>
                  <a:sym typeface="Arial"/>
                </a:rPr>
                <a:t></a:t>
              </a:r>
              <a:endParaRPr/>
            </a:p>
          </p:txBody>
        </p:sp>
      </p:grpSp>
      <p:sp>
        <p:nvSpPr>
          <p:cNvPr id="210" name="Google Shape;210;p12"/>
          <p:cNvSpPr/>
          <p:nvPr/>
        </p:nvSpPr>
        <p:spPr>
          <a:xfrm>
            <a:off x="3511594" y="3904954"/>
            <a:ext cx="409879" cy="369281"/>
          </a:xfrm>
          <a:custGeom>
            <a:avLst/>
            <a:gdLst/>
            <a:ahLst/>
            <a:cxnLst/>
            <a:rect l="l" t="t" r="r" b="b"/>
            <a:pathLst>
              <a:path w="525" h="473" extrusionOk="0">
                <a:moveTo>
                  <a:pt x="442" y="185"/>
                </a:moveTo>
                <a:lnTo>
                  <a:pt x="442" y="40"/>
                </a:lnTo>
                <a:lnTo>
                  <a:pt x="343" y="40"/>
                </a:lnTo>
                <a:lnTo>
                  <a:pt x="343" y="83"/>
                </a:lnTo>
                <a:lnTo>
                  <a:pt x="262" y="0"/>
                </a:lnTo>
                <a:lnTo>
                  <a:pt x="0" y="267"/>
                </a:lnTo>
                <a:lnTo>
                  <a:pt x="59" y="267"/>
                </a:lnTo>
                <a:lnTo>
                  <a:pt x="59" y="473"/>
                </a:lnTo>
                <a:lnTo>
                  <a:pt x="165" y="473"/>
                </a:lnTo>
                <a:lnTo>
                  <a:pt x="165" y="326"/>
                </a:lnTo>
                <a:lnTo>
                  <a:pt x="359" y="326"/>
                </a:lnTo>
                <a:lnTo>
                  <a:pt x="359" y="473"/>
                </a:lnTo>
                <a:lnTo>
                  <a:pt x="466" y="473"/>
                </a:lnTo>
                <a:lnTo>
                  <a:pt x="466" y="267"/>
                </a:lnTo>
                <a:lnTo>
                  <a:pt x="525" y="267"/>
                </a:lnTo>
                <a:lnTo>
                  <a:pt x="442" y="185"/>
                </a:lnTo>
                <a:close/>
              </a:path>
            </a:pathLst>
          </a:custGeom>
          <a:solidFill>
            <a:schemeClr val="lt1"/>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211" name="Google Shape;211;p12"/>
          <p:cNvSpPr/>
          <p:nvPr/>
        </p:nvSpPr>
        <p:spPr>
          <a:xfrm>
            <a:off x="4194042" y="3845175"/>
            <a:ext cx="3365700" cy="276900"/>
          </a:xfrm>
          <a:prstGeom prst="rect">
            <a:avLst/>
          </a:prstGeom>
          <a:noFill/>
          <a:ln>
            <a:noFill/>
          </a:ln>
        </p:spPr>
        <p:txBody>
          <a:bodyPr spcFirstLastPara="1" wrap="square" lIns="68550" tIns="34275" rIns="68550" bIns="34275" anchor="t" anchorCtr="0">
            <a:spAutoFit/>
          </a:bodyPr>
          <a:lstStyle/>
          <a:p>
            <a:pPr marL="0" marR="0" lvl="0" indent="0" algn="l" rtl="0">
              <a:spcBef>
                <a:spcPts val="0"/>
              </a:spcBef>
              <a:spcAft>
                <a:spcPts val="0"/>
              </a:spcAft>
              <a:buClr>
                <a:srgbClr val="00B0F0"/>
              </a:buClr>
              <a:buSzPts val="1350"/>
              <a:buFont typeface="Arial"/>
              <a:buNone/>
            </a:pPr>
            <a:r>
              <a:rPr lang="en-US" sz="1350" b="1">
                <a:solidFill>
                  <a:srgbClr val="00B0F0"/>
                </a:solidFill>
              </a:rPr>
              <a:t>cheapest time</a:t>
            </a:r>
            <a:r>
              <a:rPr lang="en-US" sz="1350" b="1">
                <a:solidFill>
                  <a:srgbClr val="00B0F0"/>
                </a:solidFill>
                <a:latin typeface="Arial"/>
                <a:ea typeface="Arial"/>
                <a:cs typeface="Arial"/>
                <a:sym typeface="Arial"/>
              </a:rPr>
              <a:t> prediction</a:t>
            </a:r>
            <a:endParaRPr sz="1350" b="1">
              <a:solidFill>
                <a:srgbClr val="00B0F0"/>
              </a:solidFill>
              <a:latin typeface="Arial"/>
              <a:ea typeface="Arial"/>
              <a:cs typeface="Arial"/>
              <a:sym typeface="Arial"/>
            </a:endParaRPr>
          </a:p>
        </p:txBody>
      </p:sp>
      <p:sp>
        <p:nvSpPr>
          <p:cNvPr id="212" name="Google Shape;212;p12"/>
          <p:cNvSpPr/>
          <p:nvPr/>
        </p:nvSpPr>
        <p:spPr>
          <a:xfrm>
            <a:off x="4194056" y="4151090"/>
            <a:ext cx="3833428" cy="650923"/>
          </a:xfrm>
          <a:prstGeom prst="rect">
            <a:avLst/>
          </a:prstGeom>
          <a:noFill/>
          <a:ln>
            <a:noFill/>
          </a:ln>
        </p:spPr>
        <p:txBody>
          <a:bodyPr spcFirstLastPara="1" wrap="square" lIns="68550" tIns="34275" rIns="68550" bIns="34275" anchor="t" anchorCtr="0">
            <a:spAutoFit/>
          </a:bodyPr>
          <a:lstStyle/>
          <a:p>
            <a:pPr marL="0" marR="0" lvl="0" indent="0" algn="l" rtl="0">
              <a:lnSpc>
                <a:spcPct val="120000"/>
              </a:lnSpc>
              <a:spcBef>
                <a:spcPts val="0"/>
              </a:spcBef>
              <a:spcAft>
                <a:spcPts val="0"/>
              </a:spcAft>
              <a:buClr>
                <a:srgbClr val="7F7F7F"/>
              </a:buClr>
              <a:buSzPts val="1050"/>
              <a:buFont typeface="Arial"/>
              <a:buNone/>
            </a:pPr>
            <a:r>
              <a:rPr lang="en-US" sz="1050">
                <a:solidFill>
                  <a:srgbClr val="7F7F7F"/>
                </a:solidFill>
              </a:rPr>
              <a:t>Find the most recommendation time for a person to take a taxi</a:t>
            </a:r>
            <a:endParaRPr/>
          </a:p>
        </p:txBody>
      </p:sp>
      <p:sp>
        <p:nvSpPr>
          <p:cNvPr id="213" name="Google Shape;213;p12"/>
          <p:cNvSpPr/>
          <p:nvPr/>
        </p:nvSpPr>
        <p:spPr>
          <a:xfrm>
            <a:off x="277511" y="120119"/>
            <a:ext cx="3270512"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cap="none">
                <a:solidFill>
                  <a:schemeClr val="accent4"/>
                </a:solidFill>
                <a:latin typeface="Calibri"/>
                <a:ea typeface="Calibri"/>
                <a:cs typeface="Calibri"/>
                <a:sym typeface="Calibri"/>
              </a:rPr>
              <a:t>Our goal in next step</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7"/>
                                        </p:tgtEl>
                                        <p:attrNameLst>
                                          <p:attrName>style.visibility</p:attrName>
                                        </p:attrNameLst>
                                      </p:cBhvr>
                                      <p:to>
                                        <p:strVal val="visible"/>
                                      </p:to>
                                    </p:set>
                                    <p:animEffect transition="in" filter="fade">
                                      <p:cBhvr>
                                        <p:cTn id="7" dur="1000"/>
                                        <p:tgtEl>
                                          <p:spTgt spid="18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89"/>
                                        </p:tgtEl>
                                        <p:attrNameLst>
                                          <p:attrName>style.visibility</p:attrName>
                                        </p:attrNameLst>
                                      </p:cBhvr>
                                      <p:to>
                                        <p:strVal val="visible"/>
                                      </p:to>
                                    </p:set>
                                    <p:animEffect transition="in" filter="fade">
                                      <p:cBhvr>
                                        <p:cTn id="11" dur="911"/>
                                        <p:tgtEl>
                                          <p:spTgt spid="189"/>
                                        </p:tgtEl>
                                      </p:cBhvr>
                                    </p:animEffect>
                                  </p:childTnLst>
                                </p:cTn>
                              </p:par>
                            </p:childTnLst>
                          </p:cTn>
                        </p:par>
                        <p:par>
                          <p:cTn id="12" fill="hold">
                            <p:stCondLst>
                              <p:cond delay="1911"/>
                            </p:stCondLst>
                            <p:childTnLst>
                              <p:par>
                                <p:cTn id="13" presetID="10" presetClass="entr" presetSubtype="0" fill="hold" nodeType="afterEffect">
                                  <p:stCondLst>
                                    <p:cond delay="0"/>
                                  </p:stCondLst>
                                  <p:childTnLst>
                                    <p:set>
                                      <p:cBhvr>
                                        <p:cTn id="14" dur="1" fill="hold">
                                          <p:stCondLst>
                                            <p:cond delay="0"/>
                                          </p:stCondLst>
                                        </p:cTn>
                                        <p:tgtEl>
                                          <p:spTgt spid="192"/>
                                        </p:tgtEl>
                                        <p:attrNameLst>
                                          <p:attrName>style.visibility</p:attrName>
                                        </p:attrNameLst>
                                      </p:cBhvr>
                                      <p:to>
                                        <p:strVal val="visible"/>
                                      </p:to>
                                    </p:set>
                                    <p:animEffect transition="in" filter="fade">
                                      <p:cBhvr>
                                        <p:cTn id="15" dur="1000"/>
                                        <p:tgtEl>
                                          <p:spTgt spid="192"/>
                                        </p:tgtEl>
                                      </p:cBhvr>
                                    </p:animEffect>
                                  </p:childTnLst>
                                </p:cTn>
                              </p:par>
                            </p:childTnLst>
                          </p:cTn>
                        </p:par>
                        <p:par>
                          <p:cTn id="16" fill="hold">
                            <p:stCondLst>
                              <p:cond delay="2911"/>
                            </p:stCondLst>
                            <p:childTnLst>
                              <p:par>
                                <p:cTn id="17" presetID="10" presetClass="entr" presetSubtype="0" fill="hold" nodeType="afterEffect">
                                  <p:stCondLst>
                                    <p:cond delay="0"/>
                                  </p:stCondLst>
                                  <p:childTnLst>
                                    <p:set>
                                      <p:cBhvr>
                                        <p:cTn id="18" dur="1" fill="hold">
                                          <p:stCondLst>
                                            <p:cond delay="0"/>
                                          </p:stCondLst>
                                        </p:cTn>
                                        <p:tgtEl>
                                          <p:spTgt spid="188"/>
                                        </p:tgtEl>
                                        <p:attrNameLst>
                                          <p:attrName>style.visibility</p:attrName>
                                        </p:attrNameLst>
                                      </p:cBhvr>
                                      <p:to>
                                        <p:strVal val="visible"/>
                                      </p:to>
                                    </p:set>
                                    <p:animEffect transition="in" filter="fade">
                                      <p:cBhvr>
                                        <p:cTn id="19" dur="500"/>
                                        <p:tgtEl>
                                          <p:spTgt spid="188"/>
                                        </p:tgtEl>
                                      </p:cBhvr>
                                    </p:animEffect>
                                  </p:childTnLst>
                                </p:cTn>
                              </p:par>
                              <p:par>
                                <p:cTn id="20" presetID="2" presetClass="entr" presetSubtype="2" fill="hold" nodeType="withEffect">
                                  <p:stCondLst>
                                    <p:cond delay="500"/>
                                  </p:stCondLst>
                                  <p:childTnLst>
                                    <p:set>
                                      <p:cBhvr>
                                        <p:cTn id="21" dur="1" fill="hold">
                                          <p:stCondLst>
                                            <p:cond delay="0"/>
                                          </p:stCondLst>
                                        </p:cTn>
                                        <p:tgtEl>
                                          <p:spTgt spid="196"/>
                                        </p:tgtEl>
                                        <p:attrNameLst>
                                          <p:attrName>style.visibility</p:attrName>
                                        </p:attrNameLst>
                                      </p:cBhvr>
                                      <p:to>
                                        <p:strVal val="visible"/>
                                      </p:to>
                                    </p:set>
                                    <p:anim calcmode="lin" valueType="num">
                                      <p:cBhvr additive="base">
                                        <p:cTn id="22" dur="500"/>
                                        <p:tgtEl>
                                          <p:spTgt spid="196"/>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500"/>
                                  </p:stCondLst>
                                  <p:childTnLst>
                                    <p:set>
                                      <p:cBhvr>
                                        <p:cTn id="24" dur="1" fill="hold">
                                          <p:stCondLst>
                                            <p:cond delay="0"/>
                                          </p:stCondLst>
                                        </p:cTn>
                                        <p:tgtEl>
                                          <p:spTgt spid="197"/>
                                        </p:tgtEl>
                                        <p:attrNameLst>
                                          <p:attrName>style.visibility</p:attrName>
                                        </p:attrNameLst>
                                      </p:cBhvr>
                                      <p:to>
                                        <p:strVal val="visible"/>
                                      </p:to>
                                    </p:set>
                                    <p:anim calcmode="lin" valueType="num">
                                      <p:cBhvr additive="base">
                                        <p:cTn id="25" dur="500"/>
                                        <p:tgtEl>
                                          <p:spTgt spid="197"/>
                                        </p:tgtEl>
                                        <p:attrNameLst>
                                          <p:attrName>ppt_x</p:attrName>
                                        </p:attrNameLst>
                                      </p:cBhvr>
                                      <p:tavLst>
                                        <p:tav tm="0">
                                          <p:val>
                                            <p:strVal val="#ppt_x+1"/>
                                          </p:val>
                                        </p:tav>
                                        <p:tav tm="100000">
                                          <p:val>
                                            <p:strVal val="#ppt_x"/>
                                          </p:val>
                                        </p:tav>
                                      </p:tavLst>
                                    </p:anim>
                                  </p:childTnLst>
                                </p:cTn>
                              </p:par>
                            </p:childTnLst>
                          </p:cTn>
                        </p:par>
                        <p:par>
                          <p:cTn id="26" fill="hold">
                            <p:stCondLst>
                              <p:cond delay="3411"/>
                            </p:stCondLst>
                            <p:childTnLst>
                              <p:par>
                                <p:cTn id="27" presetID="10" presetClass="entr" presetSubtype="0" fill="hold" nodeType="afterEffect">
                                  <p:stCondLst>
                                    <p:cond delay="0"/>
                                  </p:stCondLst>
                                  <p:childTnLst>
                                    <p:set>
                                      <p:cBhvr>
                                        <p:cTn id="28" dur="1" fill="hold">
                                          <p:stCondLst>
                                            <p:cond delay="0"/>
                                          </p:stCondLst>
                                        </p:cTn>
                                        <p:tgtEl>
                                          <p:spTgt spid="198"/>
                                        </p:tgtEl>
                                        <p:attrNameLst>
                                          <p:attrName>style.visibility</p:attrName>
                                        </p:attrNameLst>
                                      </p:cBhvr>
                                      <p:to>
                                        <p:strVal val="visible"/>
                                      </p:to>
                                    </p:set>
                                    <p:animEffect transition="in" filter="fade">
                                      <p:cBhvr>
                                        <p:cTn id="29" dur="911"/>
                                        <p:tgtEl>
                                          <p:spTgt spid="198"/>
                                        </p:tgtEl>
                                      </p:cBhvr>
                                    </p:animEffect>
                                  </p:childTnLst>
                                </p:cTn>
                              </p:par>
                            </p:childTnLst>
                          </p:cTn>
                        </p:par>
                        <p:par>
                          <p:cTn id="30" fill="hold">
                            <p:stCondLst>
                              <p:cond delay="4322"/>
                            </p:stCondLst>
                            <p:childTnLst>
                              <p:par>
                                <p:cTn id="31" presetID="10" presetClass="entr" presetSubtype="0" fill="hold" nodeType="afterEffect">
                                  <p:stCondLst>
                                    <p:cond delay="0"/>
                                  </p:stCondLst>
                                  <p:childTnLst>
                                    <p:set>
                                      <p:cBhvr>
                                        <p:cTn id="32" dur="1" fill="hold">
                                          <p:stCondLst>
                                            <p:cond delay="0"/>
                                          </p:stCondLst>
                                        </p:cTn>
                                        <p:tgtEl>
                                          <p:spTgt spid="201"/>
                                        </p:tgtEl>
                                        <p:attrNameLst>
                                          <p:attrName>style.visibility</p:attrName>
                                        </p:attrNameLst>
                                      </p:cBhvr>
                                      <p:to>
                                        <p:strVal val="visible"/>
                                      </p:to>
                                    </p:set>
                                    <p:animEffect transition="in" filter="fade">
                                      <p:cBhvr>
                                        <p:cTn id="33" dur="1000"/>
                                        <p:tgtEl>
                                          <p:spTgt spid="201"/>
                                        </p:tgtEl>
                                      </p:cBhvr>
                                    </p:animEffect>
                                  </p:childTnLst>
                                </p:cTn>
                              </p:par>
                            </p:childTnLst>
                          </p:cTn>
                        </p:par>
                        <p:par>
                          <p:cTn id="34" fill="hold">
                            <p:stCondLst>
                              <p:cond delay="5322"/>
                            </p:stCondLst>
                            <p:childTnLst>
                              <p:par>
                                <p:cTn id="35" presetID="10" presetClass="entr" presetSubtype="0" fill="hold" nodeType="afterEffect">
                                  <p:stCondLst>
                                    <p:cond delay="0"/>
                                  </p:stCondLst>
                                  <p:childTnLst>
                                    <p:set>
                                      <p:cBhvr>
                                        <p:cTn id="36" dur="1" fill="hold">
                                          <p:stCondLst>
                                            <p:cond delay="0"/>
                                          </p:stCondLst>
                                        </p:cTn>
                                        <p:tgtEl>
                                          <p:spTgt spid="186"/>
                                        </p:tgtEl>
                                        <p:attrNameLst>
                                          <p:attrName>style.visibility</p:attrName>
                                        </p:attrNameLst>
                                      </p:cBhvr>
                                      <p:to>
                                        <p:strVal val="visible"/>
                                      </p:to>
                                    </p:set>
                                    <p:animEffect transition="in" filter="fade">
                                      <p:cBhvr>
                                        <p:cTn id="37" dur="500"/>
                                        <p:tgtEl>
                                          <p:spTgt spid="186"/>
                                        </p:tgtEl>
                                      </p:cBhvr>
                                    </p:animEffect>
                                  </p:childTnLst>
                                </p:cTn>
                              </p:par>
                              <p:par>
                                <p:cTn id="38" presetID="2" presetClass="entr" presetSubtype="2" fill="hold" nodeType="withEffect">
                                  <p:stCondLst>
                                    <p:cond delay="500"/>
                                  </p:stCondLst>
                                  <p:childTnLst>
                                    <p:set>
                                      <p:cBhvr>
                                        <p:cTn id="39" dur="1" fill="hold">
                                          <p:stCondLst>
                                            <p:cond delay="0"/>
                                          </p:stCondLst>
                                        </p:cTn>
                                        <p:tgtEl>
                                          <p:spTgt spid="204"/>
                                        </p:tgtEl>
                                        <p:attrNameLst>
                                          <p:attrName>style.visibility</p:attrName>
                                        </p:attrNameLst>
                                      </p:cBhvr>
                                      <p:to>
                                        <p:strVal val="visible"/>
                                      </p:to>
                                    </p:set>
                                    <p:anim calcmode="lin" valueType="num">
                                      <p:cBhvr additive="base">
                                        <p:cTn id="40" dur="500"/>
                                        <p:tgtEl>
                                          <p:spTgt spid="204"/>
                                        </p:tgtEl>
                                        <p:attrNameLst>
                                          <p:attrName>ppt_x</p:attrName>
                                        </p:attrNameLst>
                                      </p:cBhvr>
                                      <p:tavLst>
                                        <p:tav tm="0">
                                          <p:val>
                                            <p:strVal val="#ppt_x+1"/>
                                          </p:val>
                                        </p:tav>
                                        <p:tav tm="100000">
                                          <p:val>
                                            <p:strVal val="#ppt_x"/>
                                          </p:val>
                                        </p:tav>
                                      </p:tavLst>
                                    </p:anim>
                                  </p:childTnLst>
                                </p:cTn>
                              </p:par>
                              <p:par>
                                <p:cTn id="41" presetID="2" presetClass="entr" presetSubtype="2" fill="hold" nodeType="withEffect">
                                  <p:stCondLst>
                                    <p:cond delay="500"/>
                                  </p:stCondLst>
                                  <p:childTnLst>
                                    <p:set>
                                      <p:cBhvr>
                                        <p:cTn id="42" dur="1" fill="hold">
                                          <p:stCondLst>
                                            <p:cond delay="0"/>
                                          </p:stCondLst>
                                        </p:cTn>
                                        <p:tgtEl>
                                          <p:spTgt spid="205"/>
                                        </p:tgtEl>
                                        <p:attrNameLst>
                                          <p:attrName>style.visibility</p:attrName>
                                        </p:attrNameLst>
                                      </p:cBhvr>
                                      <p:to>
                                        <p:strVal val="visible"/>
                                      </p:to>
                                    </p:set>
                                    <p:anim calcmode="lin" valueType="num">
                                      <p:cBhvr additive="base">
                                        <p:cTn id="43" dur="500"/>
                                        <p:tgtEl>
                                          <p:spTgt spid="205"/>
                                        </p:tgtEl>
                                        <p:attrNameLst>
                                          <p:attrName>ppt_x</p:attrName>
                                        </p:attrNameLst>
                                      </p:cBhvr>
                                      <p:tavLst>
                                        <p:tav tm="0">
                                          <p:val>
                                            <p:strVal val="#ppt_x+1"/>
                                          </p:val>
                                        </p:tav>
                                        <p:tav tm="100000">
                                          <p:val>
                                            <p:strVal val="#ppt_x"/>
                                          </p:val>
                                        </p:tav>
                                      </p:tavLst>
                                    </p:anim>
                                  </p:childTnLst>
                                </p:cTn>
                              </p:par>
                            </p:childTnLst>
                          </p:cTn>
                        </p:par>
                        <p:par>
                          <p:cTn id="44" fill="hold">
                            <p:stCondLst>
                              <p:cond delay="5822"/>
                            </p:stCondLst>
                            <p:childTnLst>
                              <p:par>
                                <p:cTn id="45" presetID="10" presetClass="entr" presetSubtype="0" fill="hold" nodeType="afterEffect">
                                  <p:stCondLst>
                                    <p:cond delay="0"/>
                                  </p:stCondLst>
                                  <p:childTnLst>
                                    <p:set>
                                      <p:cBhvr>
                                        <p:cTn id="46" dur="1" fill="hold">
                                          <p:stCondLst>
                                            <p:cond delay="0"/>
                                          </p:stCondLst>
                                        </p:cTn>
                                        <p:tgtEl>
                                          <p:spTgt spid="207"/>
                                        </p:tgtEl>
                                        <p:attrNameLst>
                                          <p:attrName>style.visibility</p:attrName>
                                        </p:attrNameLst>
                                      </p:cBhvr>
                                      <p:to>
                                        <p:strVal val="visible"/>
                                      </p:to>
                                    </p:set>
                                    <p:animEffect transition="in" filter="fade">
                                      <p:cBhvr>
                                        <p:cTn id="47" dur="911"/>
                                        <p:tgtEl>
                                          <p:spTgt spid="207"/>
                                        </p:tgtEl>
                                      </p:cBhvr>
                                    </p:animEffect>
                                  </p:childTnLst>
                                </p:cTn>
                              </p:par>
                            </p:childTnLst>
                          </p:cTn>
                        </p:par>
                        <p:par>
                          <p:cTn id="48" fill="hold">
                            <p:stCondLst>
                              <p:cond delay="6733"/>
                            </p:stCondLst>
                            <p:childTnLst>
                              <p:par>
                                <p:cTn id="49" presetID="10" presetClass="entr" presetSubtype="0" fill="hold" nodeType="afterEffect">
                                  <p:stCondLst>
                                    <p:cond delay="0"/>
                                  </p:stCondLst>
                                  <p:childTnLst>
                                    <p:set>
                                      <p:cBhvr>
                                        <p:cTn id="50" dur="1" fill="hold">
                                          <p:stCondLst>
                                            <p:cond delay="0"/>
                                          </p:stCondLst>
                                        </p:cTn>
                                        <p:tgtEl>
                                          <p:spTgt spid="210"/>
                                        </p:tgtEl>
                                        <p:attrNameLst>
                                          <p:attrName>style.visibility</p:attrName>
                                        </p:attrNameLst>
                                      </p:cBhvr>
                                      <p:to>
                                        <p:strVal val="visible"/>
                                      </p:to>
                                    </p:set>
                                    <p:animEffect transition="in" filter="fade">
                                      <p:cBhvr>
                                        <p:cTn id="51" dur="1000"/>
                                        <p:tgtEl>
                                          <p:spTgt spid="210"/>
                                        </p:tgtEl>
                                      </p:cBhvr>
                                    </p:animEffect>
                                  </p:childTnLst>
                                </p:cTn>
                              </p:par>
                            </p:childTnLst>
                          </p:cTn>
                        </p:par>
                        <p:par>
                          <p:cTn id="52" fill="hold">
                            <p:stCondLst>
                              <p:cond delay="7733"/>
                            </p:stCondLst>
                            <p:childTnLst>
                              <p:par>
                                <p:cTn id="53" presetID="10" presetClass="entr" presetSubtype="0" fill="hold" nodeType="afterEffect">
                                  <p:stCondLst>
                                    <p:cond delay="0"/>
                                  </p:stCondLst>
                                  <p:childTnLst>
                                    <p:set>
                                      <p:cBhvr>
                                        <p:cTn id="54" dur="1" fill="hold">
                                          <p:stCondLst>
                                            <p:cond delay="0"/>
                                          </p:stCondLst>
                                        </p:cTn>
                                        <p:tgtEl>
                                          <p:spTgt spid="206"/>
                                        </p:tgtEl>
                                        <p:attrNameLst>
                                          <p:attrName>style.visibility</p:attrName>
                                        </p:attrNameLst>
                                      </p:cBhvr>
                                      <p:to>
                                        <p:strVal val="visible"/>
                                      </p:to>
                                    </p:set>
                                    <p:animEffect transition="in" filter="fade">
                                      <p:cBhvr>
                                        <p:cTn id="55" dur="500"/>
                                        <p:tgtEl>
                                          <p:spTgt spid="206"/>
                                        </p:tgtEl>
                                      </p:cBhvr>
                                    </p:animEffect>
                                  </p:childTnLst>
                                </p:cTn>
                              </p:par>
                              <p:par>
                                <p:cTn id="56" presetID="2" presetClass="entr" presetSubtype="2" fill="hold" nodeType="withEffect">
                                  <p:stCondLst>
                                    <p:cond delay="500"/>
                                  </p:stCondLst>
                                  <p:childTnLst>
                                    <p:set>
                                      <p:cBhvr>
                                        <p:cTn id="57" dur="1" fill="hold">
                                          <p:stCondLst>
                                            <p:cond delay="0"/>
                                          </p:stCondLst>
                                        </p:cTn>
                                        <p:tgtEl>
                                          <p:spTgt spid="211"/>
                                        </p:tgtEl>
                                        <p:attrNameLst>
                                          <p:attrName>style.visibility</p:attrName>
                                        </p:attrNameLst>
                                      </p:cBhvr>
                                      <p:to>
                                        <p:strVal val="visible"/>
                                      </p:to>
                                    </p:set>
                                    <p:anim calcmode="lin" valueType="num">
                                      <p:cBhvr additive="base">
                                        <p:cTn id="58" dur="500"/>
                                        <p:tgtEl>
                                          <p:spTgt spid="211"/>
                                        </p:tgtEl>
                                        <p:attrNameLst>
                                          <p:attrName>ppt_x</p:attrName>
                                        </p:attrNameLst>
                                      </p:cBhvr>
                                      <p:tavLst>
                                        <p:tav tm="0">
                                          <p:val>
                                            <p:strVal val="#ppt_x+1"/>
                                          </p:val>
                                        </p:tav>
                                        <p:tav tm="100000">
                                          <p:val>
                                            <p:strVal val="#ppt_x"/>
                                          </p:val>
                                        </p:tav>
                                      </p:tavLst>
                                    </p:anim>
                                  </p:childTnLst>
                                </p:cTn>
                              </p:par>
                              <p:par>
                                <p:cTn id="59" presetID="2" presetClass="entr" presetSubtype="2" fill="hold" nodeType="withEffect">
                                  <p:stCondLst>
                                    <p:cond delay="500"/>
                                  </p:stCondLst>
                                  <p:childTnLst>
                                    <p:set>
                                      <p:cBhvr>
                                        <p:cTn id="60" dur="1" fill="hold">
                                          <p:stCondLst>
                                            <p:cond delay="0"/>
                                          </p:stCondLst>
                                        </p:cTn>
                                        <p:tgtEl>
                                          <p:spTgt spid="212"/>
                                        </p:tgtEl>
                                        <p:attrNameLst>
                                          <p:attrName>style.visibility</p:attrName>
                                        </p:attrNameLst>
                                      </p:cBhvr>
                                      <p:to>
                                        <p:strVal val="visible"/>
                                      </p:to>
                                    </p:set>
                                    <p:anim calcmode="lin" valueType="num">
                                      <p:cBhvr additive="base">
                                        <p:cTn id="61" dur="500"/>
                                        <p:tgtEl>
                                          <p:spTgt spid="21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13"/>
          <p:cNvPicPr preferRelativeResize="0"/>
          <p:nvPr/>
        </p:nvPicPr>
        <p:blipFill rotWithShape="1">
          <a:blip r:embed="rId3">
            <a:alphaModFix/>
          </a:blip>
          <a:srcRect r="-7185"/>
          <a:stretch/>
        </p:blipFill>
        <p:spPr>
          <a:xfrm>
            <a:off x="-53489" y="25514"/>
            <a:ext cx="8546498" cy="5117986"/>
          </a:xfrm>
          <a:prstGeom prst="rect">
            <a:avLst/>
          </a:prstGeom>
          <a:noFill/>
          <a:ln>
            <a:noFill/>
          </a:ln>
        </p:spPr>
      </p:pic>
      <p:sp>
        <p:nvSpPr>
          <p:cNvPr id="220" name="Google Shape;220;p13"/>
          <p:cNvSpPr txBox="1"/>
          <p:nvPr/>
        </p:nvSpPr>
        <p:spPr>
          <a:xfrm>
            <a:off x="5266655" y="2787774"/>
            <a:ext cx="3246273"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4AE"/>
              </a:buClr>
              <a:buSzPts val="4800"/>
              <a:buFont typeface="Arial"/>
              <a:buNone/>
            </a:pPr>
            <a:r>
              <a:rPr lang="en-US" sz="4800" b="0" i="0" u="none" strike="noStrike" cap="none">
                <a:solidFill>
                  <a:srgbClr val="0074AE"/>
                </a:solidFill>
                <a:latin typeface="Arial"/>
                <a:ea typeface="Arial"/>
                <a:cs typeface="Arial"/>
                <a:sym typeface="Arial"/>
              </a:rPr>
              <a:t>Thank you</a:t>
            </a:r>
            <a:endParaRPr sz="4800" b="0" i="0" u="none" strike="noStrike" cap="none">
              <a:solidFill>
                <a:srgbClr val="0074AE"/>
              </a:solidFill>
              <a:latin typeface="Arial"/>
              <a:ea typeface="Arial"/>
              <a:cs typeface="Arial"/>
              <a:sym typeface="Arial"/>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500"/>
                                        <p:tgtEl>
                                          <p:spTgt spid="21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20"/>
                                        </p:tgtEl>
                                        <p:attrNameLst>
                                          <p:attrName>style.visibility</p:attrName>
                                        </p:attrNameLst>
                                      </p:cBhvr>
                                      <p:to>
                                        <p:strVal val="visible"/>
                                      </p:to>
                                    </p:set>
                                    <p:animEffect transition="in" filter="fade">
                                      <p:cBhvr>
                                        <p:cTn id="11" dur="500"/>
                                        <p:tgtEl>
                                          <p:spTgt spid="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2"/>
          <p:cNvPicPr preferRelativeResize="0"/>
          <p:nvPr/>
        </p:nvPicPr>
        <p:blipFill rotWithShape="1">
          <a:blip r:embed="rId3">
            <a:alphaModFix/>
          </a:blip>
          <a:srcRect r="-7185"/>
          <a:stretch/>
        </p:blipFill>
        <p:spPr>
          <a:xfrm>
            <a:off x="0" y="0"/>
            <a:ext cx="6660232" cy="3988414"/>
          </a:xfrm>
          <a:prstGeom prst="rect">
            <a:avLst/>
          </a:prstGeom>
          <a:noFill/>
          <a:ln>
            <a:noFill/>
          </a:ln>
        </p:spPr>
      </p:pic>
      <p:sp>
        <p:nvSpPr>
          <p:cNvPr id="74" name="Google Shape;74;p2">
            <a:hlinkClick r:id="rId4" action="ppaction://hlinksldjump"/>
          </p:cNvPr>
          <p:cNvSpPr/>
          <p:nvPr/>
        </p:nvSpPr>
        <p:spPr>
          <a:xfrm>
            <a:off x="4164806" y="2166198"/>
            <a:ext cx="4972050" cy="408460"/>
          </a:xfrm>
          <a:custGeom>
            <a:avLst/>
            <a:gdLst/>
            <a:ahLst/>
            <a:cxnLst/>
            <a:rect l="l" t="t" r="r" b="b"/>
            <a:pathLst>
              <a:path w="6629400" h="362857" extrusionOk="0">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0070C0"/>
          </a:solidFill>
          <a:ln>
            <a:noFill/>
          </a:ln>
        </p:spPr>
        <p:txBody>
          <a:bodyPr spcFirstLastPara="1" wrap="square" lIns="675000" tIns="0" rIns="0" bIns="0" anchor="ctr" anchorCtr="0">
            <a:normAutofit/>
          </a:bodyPr>
          <a:lstStyle/>
          <a:p>
            <a:pPr marL="0" marR="0" lvl="0" indent="0" algn="l" rtl="0">
              <a:spcBef>
                <a:spcPts val="0"/>
              </a:spcBef>
              <a:spcAft>
                <a:spcPts val="0"/>
              </a:spcAft>
              <a:buNone/>
            </a:pPr>
            <a:r>
              <a:rPr lang="en-US" sz="1650">
                <a:solidFill>
                  <a:srgbClr val="FFFFFF"/>
                </a:solidFill>
                <a:latin typeface="Arial"/>
                <a:ea typeface="Arial"/>
                <a:cs typeface="Arial"/>
                <a:sym typeface="Arial"/>
              </a:rPr>
              <a:t>Data Sets and prepossessing</a:t>
            </a:r>
            <a:endParaRPr sz="1650">
              <a:solidFill>
                <a:srgbClr val="FFFFFF"/>
              </a:solidFill>
              <a:latin typeface="Arial"/>
              <a:ea typeface="Arial"/>
              <a:cs typeface="Arial"/>
              <a:sym typeface="Arial"/>
            </a:endParaRPr>
          </a:p>
        </p:txBody>
      </p:sp>
      <p:sp>
        <p:nvSpPr>
          <p:cNvPr id="75" name="Google Shape;75;p2">
            <a:hlinkClick r:id="rId4" action="ppaction://hlinksldjump"/>
          </p:cNvPr>
          <p:cNvSpPr/>
          <p:nvPr/>
        </p:nvSpPr>
        <p:spPr>
          <a:xfrm>
            <a:off x="4336256" y="2166198"/>
            <a:ext cx="457201" cy="408461"/>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2100">
                <a:solidFill>
                  <a:schemeClr val="dk1"/>
                </a:solidFill>
                <a:latin typeface="Arial"/>
                <a:ea typeface="Arial"/>
                <a:cs typeface="Arial"/>
                <a:sym typeface="Arial"/>
              </a:rPr>
              <a:t>01</a:t>
            </a:r>
            <a:endParaRPr sz="2100">
              <a:solidFill>
                <a:schemeClr val="dk1"/>
              </a:solidFill>
              <a:latin typeface="Arial"/>
              <a:ea typeface="Arial"/>
              <a:cs typeface="Arial"/>
              <a:sym typeface="Arial"/>
            </a:endParaRPr>
          </a:p>
        </p:txBody>
      </p:sp>
      <p:sp>
        <p:nvSpPr>
          <p:cNvPr id="76" name="Google Shape;76;p2"/>
          <p:cNvSpPr/>
          <p:nvPr/>
        </p:nvSpPr>
        <p:spPr>
          <a:xfrm>
            <a:off x="4164806" y="2805438"/>
            <a:ext cx="4972050" cy="408460"/>
          </a:xfrm>
          <a:custGeom>
            <a:avLst/>
            <a:gdLst/>
            <a:ahLst/>
            <a:cxnLst/>
            <a:rect l="l" t="t" r="r" b="b"/>
            <a:pathLst>
              <a:path w="6629400" h="362857" extrusionOk="0">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0070C0"/>
          </a:solidFill>
          <a:ln>
            <a:noFill/>
          </a:ln>
        </p:spPr>
        <p:txBody>
          <a:bodyPr spcFirstLastPara="1" wrap="square" lIns="675000" tIns="0" rIns="0" bIns="0" anchor="ctr" anchorCtr="0">
            <a:normAutofit/>
          </a:bodyPr>
          <a:lstStyle/>
          <a:p>
            <a:pPr marL="0" marR="0" lvl="0" indent="0" algn="l" rtl="0">
              <a:spcBef>
                <a:spcPts val="0"/>
              </a:spcBef>
              <a:spcAft>
                <a:spcPts val="0"/>
              </a:spcAft>
              <a:buNone/>
            </a:pPr>
            <a:r>
              <a:rPr lang="en-US" sz="1500">
                <a:solidFill>
                  <a:srgbClr val="FFFFFF"/>
                </a:solidFill>
                <a:latin typeface="Arial"/>
                <a:ea typeface="Arial"/>
                <a:cs typeface="Arial"/>
                <a:sym typeface="Arial"/>
              </a:rPr>
              <a:t>Exploratory Data Anlysis(EDA)</a:t>
            </a:r>
            <a:endParaRPr sz="1500">
              <a:solidFill>
                <a:srgbClr val="FFFFFF"/>
              </a:solidFill>
              <a:latin typeface="Arial"/>
              <a:ea typeface="Arial"/>
              <a:cs typeface="Arial"/>
              <a:sym typeface="Arial"/>
            </a:endParaRPr>
          </a:p>
        </p:txBody>
      </p:sp>
      <p:sp>
        <p:nvSpPr>
          <p:cNvPr id="77" name="Google Shape;77;p2"/>
          <p:cNvSpPr/>
          <p:nvPr/>
        </p:nvSpPr>
        <p:spPr>
          <a:xfrm>
            <a:off x="4336256" y="2805438"/>
            <a:ext cx="457201" cy="408461"/>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2100">
                <a:solidFill>
                  <a:schemeClr val="dk1"/>
                </a:solidFill>
                <a:latin typeface="Arial"/>
                <a:ea typeface="Arial"/>
                <a:cs typeface="Arial"/>
                <a:sym typeface="Arial"/>
              </a:rPr>
              <a:t>02</a:t>
            </a:r>
            <a:endParaRPr sz="2100">
              <a:solidFill>
                <a:schemeClr val="dk1"/>
              </a:solidFill>
              <a:latin typeface="Arial"/>
              <a:ea typeface="Arial"/>
              <a:cs typeface="Arial"/>
              <a:sym typeface="Arial"/>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p:tgtEl>
                                          <p:spTgt spid="74"/>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additive="base">
                                        <p:cTn id="15" dur="500"/>
                                        <p:tgtEl>
                                          <p:spTgt spid="76"/>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500"/>
                                        <p:tgtEl>
                                          <p:spTgt spid="7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fade">
                                      <p:cBhvr>
                                        <p:cTn id="23"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p3"/>
          <p:cNvPicPr preferRelativeResize="0"/>
          <p:nvPr/>
        </p:nvPicPr>
        <p:blipFill rotWithShape="1">
          <a:blip r:embed="rId3">
            <a:alphaModFix/>
          </a:blip>
          <a:srcRect r="-7185"/>
          <a:stretch/>
        </p:blipFill>
        <p:spPr>
          <a:xfrm>
            <a:off x="0" y="0"/>
            <a:ext cx="6660232" cy="3988414"/>
          </a:xfrm>
          <a:prstGeom prst="rect">
            <a:avLst/>
          </a:prstGeom>
          <a:noFill/>
          <a:ln>
            <a:noFill/>
          </a:ln>
        </p:spPr>
      </p:pic>
      <p:sp>
        <p:nvSpPr>
          <p:cNvPr id="84" name="Google Shape;84;p3">
            <a:hlinkClick r:id="rId4" action="ppaction://hlinksldjump"/>
          </p:cNvPr>
          <p:cNvSpPr/>
          <p:nvPr/>
        </p:nvSpPr>
        <p:spPr>
          <a:xfrm>
            <a:off x="2418890" y="3147814"/>
            <a:ext cx="6725110" cy="552476"/>
          </a:xfrm>
          <a:custGeom>
            <a:avLst/>
            <a:gdLst/>
            <a:ahLst/>
            <a:cxnLst/>
            <a:rect l="l" t="t" r="r" b="b"/>
            <a:pathLst>
              <a:path w="6629400" h="362857" extrusionOk="0">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0070C0"/>
          </a:solidFill>
          <a:ln>
            <a:noFill/>
          </a:ln>
        </p:spPr>
        <p:txBody>
          <a:bodyPr spcFirstLastPara="1" wrap="square" lIns="675000" tIns="0" rIns="0" bIns="0" anchor="ctr" anchorCtr="0">
            <a:normAutofit/>
          </a:bodyPr>
          <a:lstStyle/>
          <a:p>
            <a:pPr marL="0" marR="0" lvl="0" indent="0" algn="l" rtl="0">
              <a:spcBef>
                <a:spcPts val="0"/>
              </a:spcBef>
              <a:spcAft>
                <a:spcPts val="0"/>
              </a:spcAft>
              <a:buNone/>
            </a:pPr>
            <a:r>
              <a:rPr lang="en-US" sz="2400">
                <a:solidFill>
                  <a:srgbClr val="FFFFFF"/>
                </a:solidFill>
                <a:latin typeface="Arial"/>
                <a:ea typeface="Arial"/>
                <a:cs typeface="Arial"/>
                <a:sym typeface="Arial"/>
              </a:rPr>
              <a:t>	Data Sets and prepossessing</a:t>
            </a:r>
            <a:endParaRPr sz="2400">
              <a:solidFill>
                <a:srgbClr val="FFFFFF"/>
              </a:solidFill>
              <a:latin typeface="Arial"/>
              <a:ea typeface="Arial"/>
              <a:cs typeface="Arial"/>
              <a:sym typeface="Arial"/>
            </a:endParaRPr>
          </a:p>
        </p:txBody>
      </p:sp>
      <p:sp>
        <p:nvSpPr>
          <p:cNvPr id="85" name="Google Shape;85;p3">
            <a:hlinkClick r:id="rId4" action="ppaction://hlinksldjump"/>
          </p:cNvPr>
          <p:cNvSpPr/>
          <p:nvPr/>
        </p:nvSpPr>
        <p:spPr>
          <a:xfrm>
            <a:off x="4796029" y="2571750"/>
            <a:ext cx="955824" cy="408461"/>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4400" b="1">
                <a:solidFill>
                  <a:srgbClr val="0074AE"/>
                </a:solidFill>
                <a:latin typeface="Arial"/>
                <a:ea typeface="Arial"/>
                <a:cs typeface="Arial"/>
                <a:sym typeface="Arial"/>
              </a:rPr>
              <a:t>01</a:t>
            </a:r>
            <a:endParaRPr sz="4400" b="1">
              <a:solidFill>
                <a:srgbClr val="0074AE"/>
              </a:solidFill>
              <a:latin typeface="Arial"/>
              <a:ea typeface="Arial"/>
              <a:cs typeface="Arial"/>
              <a:sym typeface="Arial"/>
            </a:endParaRPr>
          </a:p>
        </p:txBody>
      </p:sp>
      <p:sp>
        <p:nvSpPr>
          <p:cNvPr id="86" name="Google Shape;86;p3">
            <a:hlinkClick r:id="rId4" action="ppaction://hlinksldjump"/>
          </p:cNvPr>
          <p:cNvSpPr/>
          <p:nvPr/>
        </p:nvSpPr>
        <p:spPr>
          <a:xfrm>
            <a:off x="5436096" y="2511582"/>
            <a:ext cx="2716839" cy="408461"/>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endParaRPr sz="3600" b="1">
              <a:solidFill>
                <a:srgbClr val="0074AE"/>
              </a:solidFill>
              <a:latin typeface="Arial"/>
              <a:ea typeface="Arial"/>
              <a:cs typeface="Arial"/>
              <a:sym typeface="Arial"/>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750"/>
                                        <p:tgtEl>
                                          <p:spTgt spid="85"/>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86"/>
                                        </p:tgtEl>
                                        <p:attrNameLst>
                                          <p:attrName>style.visibility</p:attrName>
                                        </p:attrNameLst>
                                      </p:cBhvr>
                                      <p:to>
                                        <p:strVal val="visible"/>
                                      </p:to>
                                    </p:set>
                                    <p:animEffect transition="in" filter="fade">
                                      <p:cBhvr>
                                        <p:cTn id="11" dur="500"/>
                                        <p:tgtEl>
                                          <p:spTgt spid="86"/>
                                        </p:tgtEl>
                                      </p:cBhvr>
                                    </p:animEffect>
                                  </p:childTnLst>
                                </p:cTn>
                              </p:par>
                            </p:childTnLst>
                          </p:cTn>
                        </p:par>
                        <p:par>
                          <p:cTn id="12" fill="hold">
                            <p:stCondLst>
                              <p:cond delay="1250"/>
                            </p:stCondLst>
                            <p:childTnLst>
                              <p:par>
                                <p:cTn id="13" presetID="2" presetClass="entr" presetSubtype="4" fill="hold" nodeType="afterEffect">
                                  <p:stCondLst>
                                    <p:cond delay="0"/>
                                  </p:stCondLst>
                                  <p:childTnLst>
                                    <p:set>
                                      <p:cBhvr>
                                        <p:cTn id="14" dur="1" fill="hold">
                                          <p:stCondLst>
                                            <p:cond delay="0"/>
                                          </p:stCondLst>
                                        </p:cTn>
                                        <p:tgtEl>
                                          <p:spTgt spid="84"/>
                                        </p:tgtEl>
                                        <p:attrNameLst>
                                          <p:attrName>style.visibility</p:attrName>
                                        </p:attrNameLst>
                                      </p:cBhvr>
                                      <p:to>
                                        <p:strVal val="visible"/>
                                      </p:to>
                                    </p:set>
                                    <p:anim calcmode="lin" valueType="num">
                                      <p:cBhvr additive="base">
                                        <p:cTn id="15" dur="500"/>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grpSp>
        <p:nvGrpSpPr>
          <p:cNvPr id="92" name="Google Shape;92;p4"/>
          <p:cNvGrpSpPr/>
          <p:nvPr/>
        </p:nvGrpSpPr>
        <p:grpSpPr>
          <a:xfrm>
            <a:off x="60839" y="304278"/>
            <a:ext cx="2076384" cy="1564926"/>
            <a:chOff x="120923" y="2132856"/>
            <a:chExt cx="2874980" cy="2166810"/>
          </a:xfrm>
        </p:grpSpPr>
        <p:grpSp>
          <p:nvGrpSpPr>
            <p:cNvPr id="93" name="Google Shape;93;p4"/>
            <p:cNvGrpSpPr/>
            <p:nvPr/>
          </p:nvGrpSpPr>
          <p:grpSpPr>
            <a:xfrm>
              <a:off x="120923" y="2132856"/>
              <a:ext cx="2748248" cy="2166810"/>
              <a:chOff x="3430102" y="3226788"/>
              <a:chExt cx="3316286" cy="2614670"/>
            </a:xfrm>
          </p:grpSpPr>
          <p:graphicFrame>
            <p:nvGraphicFramePr>
              <p:cNvPr id="94" name="Google Shape;94;p4"/>
              <p:cNvGraphicFramePr/>
              <p:nvPr/>
            </p:nvGraphicFramePr>
            <p:xfrm>
              <a:off x="3430102" y="3226788"/>
              <a:ext cx="3316286" cy="2614670"/>
            </p:xfrm>
            <a:graphic>
              <a:graphicData uri="http://schemas.openxmlformats.org/drawingml/2006/chart">
                <c:chart xmlns:c="http://schemas.openxmlformats.org/drawingml/2006/chart" xmlns:r="http://schemas.openxmlformats.org/officeDocument/2006/relationships" r:id="rId3"/>
              </a:graphicData>
            </a:graphic>
          </p:graphicFrame>
          <p:sp>
            <p:nvSpPr>
              <p:cNvPr id="95" name="Google Shape;95;p4"/>
              <p:cNvSpPr/>
              <p:nvPr/>
            </p:nvSpPr>
            <p:spPr>
              <a:xfrm>
                <a:off x="4197058" y="3642936"/>
                <a:ext cx="1782374" cy="1782374"/>
              </a:xfrm>
              <a:prstGeom prst="ellipse">
                <a:avLst/>
              </a:prstGeom>
              <a:gradFill>
                <a:gsLst>
                  <a:gs pos="0">
                    <a:srgbClr val="F0F0F0"/>
                  </a:gs>
                  <a:gs pos="100000">
                    <a:srgbClr val="F1F1F1"/>
                  </a:gs>
                </a:gsLst>
                <a:lin ang="2700000" scaled="0"/>
              </a:gradFill>
              <a:ln w="28575" cap="flat" cmpd="sng">
                <a:solidFill>
                  <a:srgbClr val="FFFFFF"/>
                </a:solidFill>
                <a:prstDash val="solid"/>
                <a:round/>
                <a:headEnd type="none" w="sm" len="sm"/>
                <a:tailEnd type="none" w="sm" len="sm"/>
              </a:ln>
              <a:effectLst>
                <a:outerShdw blurRad="190500" dist="88900" dir="2700000" algn="tl"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rgbClr val="00B0F0"/>
                  </a:solidFill>
                  <a:latin typeface="Arial"/>
                  <a:ea typeface="Arial"/>
                  <a:cs typeface="Arial"/>
                  <a:sym typeface="Arial"/>
                </a:endParaRPr>
              </a:p>
            </p:txBody>
          </p:sp>
        </p:grpSp>
        <p:sp>
          <p:nvSpPr>
            <p:cNvPr id="96" name="Google Shape;96;p4"/>
            <p:cNvSpPr txBox="1"/>
            <p:nvPr/>
          </p:nvSpPr>
          <p:spPr>
            <a:xfrm>
              <a:off x="802065" y="2620036"/>
              <a:ext cx="2193838" cy="9801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B0F0"/>
                  </a:solidFill>
                  <a:latin typeface="Arial"/>
                  <a:ea typeface="Arial"/>
                  <a:cs typeface="Arial"/>
                  <a:sym typeface="Arial"/>
                </a:rPr>
                <a:t>  </a:t>
              </a:r>
              <a:r>
                <a:rPr lang="en-US" sz="1600" b="1">
                  <a:solidFill>
                    <a:srgbClr val="00B0F0"/>
                  </a:solidFill>
                  <a:latin typeface="Arial"/>
                  <a:ea typeface="Arial"/>
                  <a:cs typeface="Arial"/>
                  <a:sym typeface="Arial"/>
                </a:rPr>
                <a:t>200 </a:t>
              </a:r>
              <a:endParaRPr/>
            </a:p>
            <a:p>
              <a:pPr marL="0" marR="0" lvl="0" indent="0" algn="l" rtl="0">
                <a:spcBef>
                  <a:spcPts val="0"/>
                </a:spcBef>
                <a:spcAft>
                  <a:spcPts val="0"/>
                </a:spcAft>
                <a:buNone/>
              </a:pPr>
              <a:r>
                <a:rPr lang="en-US" sz="1600" b="1">
                  <a:solidFill>
                    <a:srgbClr val="00B0F0"/>
                  </a:solidFill>
                  <a:latin typeface="Arial"/>
                  <a:ea typeface="Arial"/>
                  <a:cs typeface="Arial"/>
                  <a:sym typeface="Arial"/>
                </a:rPr>
                <a:t>million</a:t>
              </a:r>
              <a:endParaRPr sz="1600">
                <a:solidFill>
                  <a:srgbClr val="00B0F0"/>
                </a:solidFill>
                <a:latin typeface="Arial"/>
                <a:ea typeface="Arial"/>
                <a:cs typeface="Arial"/>
                <a:sym typeface="Arial"/>
              </a:endParaRPr>
            </a:p>
          </p:txBody>
        </p:sp>
      </p:grpSp>
      <p:sp>
        <p:nvSpPr>
          <p:cNvPr id="97" name="Google Shape;97;p4"/>
          <p:cNvSpPr/>
          <p:nvPr/>
        </p:nvSpPr>
        <p:spPr>
          <a:xfrm>
            <a:off x="333280" y="1887713"/>
            <a:ext cx="5390848" cy="2562216"/>
          </a:xfrm>
          <a:prstGeom prst="rect">
            <a:avLst/>
          </a:prstGeom>
          <a:noFill/>
          <a:ln>
            <a:noFill/>
          </a:ln>
        </p:spPr>
        <p:txBody>
          <a:bodyPr spcFirstLastPara="1" wrap="square" lIns="68550" tIns="34275" rIns="68550" bIns="34275" anchor="t" anchorCtr="0">
            <a:spAutoFit/>
          </a:bodyPr>
          <a:lstStyle/>
          <a:p>
            <a:pPr marL="0" marR="0" lvl="0" indent="0" algn="l" rtl="0">
              <a:spcBef>
                <a:spcPts val="0"/>
              </a:spcBef>
              <a:spcAft>
                <a:spcPts val="0"/>
              </a:spcAft>
              <a:buClr>
                <a:srgbClr val="00B0F0"/>
              </a:buClr>
              <a:buSzPts val="1350"/>
              <a:buFont typeface="Arial"/>
              <a:buNone/>
            </a:pPr>
            <a:r>
              <a:rPr lang="en-US" sz="1350" b="1">
                <a:solidFill>
                  <a:srgbClr val="00B0F0"/>
                </a:solidFill>
                <a:latin typeface="Arial"/>
                <a:ea typeface="Arial"/>
                <a:cs typeface="Arial"/>
                <a:sym typeface="Arial"/>
              </a:rPr>
              <a:t>We obtained our data from a website called data, city of Chicago, focusing on Taxi Trips. This database contains 200 million pieces of records, with a lot of information included such as time stamp, pick up and drop off area, tolls and tips, ext.  In our project, we picked up 2.32 million pieces of records as our dataset and we divided the dataset to 2 parts regarding the seasons, summer and winter. The summer dataset contains data from June </a:t>
            </a:r>
            <a:r>
              <a:rPr lang="en-US" sz="1350" b="1">
                <a:solidFill>
                  <a:srgbClr val="00B0F0"/>
                </a:solidFill>
              </a:rPr>
              <a:t>1st </a:t>
            </a:r>
            <a:r>
              <a:rPr lang="en-US" sz="1350" b="1">
                <a:solidFill>
                  <a:srgbClr val="00B0F0"/>
                </a:solidFill>
                <a:latin typeface="Arial"/>
                <a:ea typeface="Arial"/>
                <a:cs typeface="Arial"/>
                <a:sym typeface="Arial"/>
              </a:rPr>
              <a:t>to Sept </a:t>
            </a:r>
            <a:r>
              <a:rPr lang="en-US" sz="1350" b="1">
                <a:solidFill>
                  <a:srgbClr val="00B0F0"/>
                </a:solidFill>
              </a:rPr>
              <a:t>30 in 2021</a:t>
            </a:r>
            <a:r>
              <a:rPr lang="en-US" sz="1350" b="1">
                <a:solidFill>
                  <a:srgbClr val="00B0F0"/>
                </a:solidFill>
                <a:latin typeface="Arial"/>
                <a:ea typeface="Arial"/>
                <a:cs typeface="Arial"/>
                <a:sym typeface="Arial"/>
              </a:rPr>
              <a:t>, while the winter dataset contains data from Oct </a:t>
            </a:r>
            <a:r>
              <a:rPr lang="en-US" sz="1350" b="1">
                <a:solidFill>
                  <a:srgbClr val="00B0F0"/>
                </a:solidFill>
              </a:rPr>
              <a:t>1st </a:t>
            </a:r>
            <a:r>
              <a:rPr lang="en-US" sz="1350" b="1">
                <a:solidFill>
                  <a:srgbClr val="00B0F0"/>
                </a:solidFill>
                <a:latin typeface="Arial"/>
                <a:ea typeface="Arial"/>
                <a:cs typeface="Arial"/>
                <a:sym typeface="Arial"/>
              </a:rPr>
              <a:t>to Dec </a:t>
            </a:r>
            <a:r>
              <a:rPr lang="en-US" sz="1350" b="1">
                <a:solidFill>
                  <a:srgbClr val="00B0F0"/>
                </a:solidFill>
              </a:rPr>
              <a:t>31</a:t>
            </a:r>
            <a:r>
              <a:rPr lang="en-US" sz="1350" b="1">
                <a:solidFill>
                  <a:srgbClr val="00B0F0"/>
                </a:solidFill>
                <a:latin typeface="Arial"/>
                <a:ea typeface="Arial"/>
                <a:cs typeface="Arial"/>
                <a:sym typeface="Arial"/>
              </a:rPr>
              <a:t>. We also obtained the Boundaries/community areas of Chicago and we mainly concentrated on the airport and loop area and use zip code to make a data clip for this specific area. </a:t>
            </a:r>
            <a:endParaRPr sz="1350" b="1">
              <a:solidFill>
                <a:srgbClr val="00B0F0"/>
              </a:solidFill>
              <a:latin typeface="Arial"/>
              <a:ea typeface="Arial"/>
              <a:cs typeface="Arial"/>
              <a:sym typeface="Arial"/>
            </a:endParaRPr>
          </a:p>
        </p:txBody>
      </p:sp>
      <p:grpSp>
        <p:nvGrpSpPr>
          <p:cNvPr id="98" name="Google Shape;98;p4"/>
          <p:cNvGrpSpPr/>
          <p:nvPr/>
        </p:nvGrpSpPr>
        <p:grpSpPr>
          <a:xfrm>
            <a:off x="1907704" y="285769"/>
            <a:ext cx="1984855" cy="1564926"/>
            <a:chOff x="120923" y="358911"/>
            <a:chExt cx="2706615" cy="2133985"/>
          </a:xfrm>
        </p:grpSpPr>
        <p:grpSp>
          <p:nvGrpSpPr>
            <p:cNvPr id="99" name="Google Shape;99;p4"/>
            <p:cNvGrpSpPr/>
            <p:nvPr/>
          </p:nvGrpSpPr>
          <p:grpSpPr>
            <a:xfrm>
              <a:off x="120923" y="358911"/>
              <a:ext cx="2706615" cy="2133985"/>
              <a:chOff x="3430102" y="3226788"/>
              <a:chExt cx="3316286" cy="2614670"/>
            </a:xfrm>
          </p:grpSpPr>
          <p:graphicFrame>
            <p:nvGraphicFramePr>
              <p:cNvPr id="100" name="Google Shape;100;p4"/>
              <p:cNvGraphicFramePr/>
              <p:nvPr/>
            </p:nvGraphicFramePr>
            <p:xfrm>
              <a:off x="3430102" y="3226788"/>
              <a:ext cx="3316286" cy="2614670"/>
            </p:xfrm>
            <a:graphic>
              <a:graphicData uri="http://schemas.openxmlformats.org/drawingml/2006/chart">
                <c:chart xmlns:c="http://schemas.openxmlformats.org/drawingml/2006/chart" xmlns:r="http://schemas.openxmlformats.org/officeDocument/2006/relationships" r:id="rId4"/>
              </a:graphicData>
            </a:graphic>
          </p:graphicFrame>
          <p:sp>
            <p:nvSpPr>
              <p:cNvPr id="101" name="Google Shape;101;p4"/>
              <p:cNvSpPr/>
              <p:nvPr/>
            </p:nvSpPr>
            <p:spPr>
              <a:xfrm>
                <a:off x="4197058" y="3642936"/>
                <a:ext cx="1782374" cy="1782374"/>
              </a:xfrm>
              <a:prstGeom prst="ellipse">
                <a:avLst/>
              </a:prstGeom>
              <a:gradFill>
                <a:gsLst>
                  <a:gs pos="0">
                    <a:srgbClr val="F0F0F0"/>
                  </a:gs>
                  <a:gs pos="100000">
                    <a:srgbClr val="F1F1F1"/>
                  </a:gs>
                </a:gsLst>
                <a:lin ang="2700000" scaled="0"/>
              </a:gradFill>
              <a:ln w="28575" cap="flat" cmpd="sng">
                <a:solidFill>
                  <a:srgbClr val="FFFFFF"/>
                </a:solidFill>
                <a:prstDash val="solid"/>
                <a:round/>
                <a:headEnd type="none" w="sm" len="sm"/>
                <a:tailEnd type="none" w="sm" len="sm"/>
              </a:ln>
              <a:effectLst>
                <a:outerShdw blurRad="190500" dist="88900" dir="2700000" algn="tl"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rgbClr val="00B0F0"/>
                  </a:solidFill>
                  <a:latin typeface="Arial"/>
                  <a:ea typeface="Arial"/>
                  <a:cs typeface="Arial"/>
                  <a:sym typeface="Arial"/>
                </a:endParaRPr>
              </a:p>
            </p:txBody>
          </p:sp>
        </p:grpSp>
        <p:sp>
          <p:nvSpPr>
            <p:cNvPr id="102" name="Google Shape;102;p4"/>
            <p:cNvSpPr txBox="1"/>
            <p:nvPr/>
          </p:nvSpPr>
          <p:spPr>
            <a:xfrm>
              <a:off x="1026853" y="1027194"/>
              <a:ext cx="1057011" cy="7974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00B0F0"/>
                  </a:solidFill>
                  <a:latin typeface="Calibri"/>
                  <a:ea typeface="Calibri"/>
                  <a:cs typeface="Calibri"/>
                  <a:sym typeface="Calibri"/>
                </a:rPr>
                <a:t>2.32 million</a:t>
              </a:r>
              <a:endParaRPr sz="1600" b="1">
                <a:solidFill>
                  <a:srgbClr val="00B0F0"/>
                </a:solidFill>
                <a:latin typeface="Calibri"/>
                <a:ea typeface="Calibri"/>
                <a:cs typeface="Calibri"/>
                <a:sym typeface="Calibri"/>
              </a:endParaRPr>
            </a:p>
          </p:txBody>
        </p:sp>
      </p:grpSp>
      <p:pic>
        <p:nvPicPr>
          <p:cNvPr id="103" name="Google Shape;103;p4"/>
          <p:cNvPicPr preferRelativeResize="0"/>
          <p:nvPr/>
        </p:nvPicPr>
        <p:blipFill rotWithShape="1">
          <a:blip r:embed="rId5">
            <a:alphaModFix/>
          </a:blip>
          <a:srcRect/>
          <a:stretch/>
        </p:blipFill>
        <p:spPr>
          <a:xfrm>
            <a:off x="5913762" y="483518"/>
            <a:ext cx="2400423" cy="4051508"/>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1000"/>
                                        <p:tgtEl>
                                          <p:spTgt spid="92"/>
                                        </p:tgtEl>
                                      </p:cBhvr>
                                    </p:animEffect>
                                  </p:childTnLst>
                                </p:cTn>
                              </p:par>
                              <p:par>
                                <p:cTn id="8" presetID="2" presetClass="entr" presetSubtype="2" fill="hold" nodeType="withEffect">
                                  <p:stCondLst>
                                    <p:cond delay="500"/>
                                  </p:stCondLst>
                                  <p:childTnLst>
                                    <p:set>
                                      <p:cBhvr>
                                        <p:cTn id="9" dur="1" fill="hold">
                                          <p:stCondLst>
                                            <p:cond delay="0"/>
                                          </p:stCondLst>
                                        </p:cTn>
                                        <p:tgtEl>
                                          <p:spTgt spid="97"/>
                                        </p:tgtEl>
                                        <p:attrNameLst>
                                          <p:attrName>style.visibility</p:attrName>
                                        </p:attrNameLst>
                                      </p:cBhvr>
                                      <p:to>
                                        <p:strVal val="visible"/>
                                      </p:to>
                                    </p:set>
                                    <p:anim calcmode="lin" valueType="num">
                                      <p:cBhvr additive="base">
                                        <p:cTn id="10" dur="500"/>
                                        <p:tgtEl>
                                          <p:spTgt spid="97"/>
                                        </p:tgtEl>
                                        <p:attrNameLst>
                                          <p:attrName>ppt_x</p:attrName>
                                        </p:attrNameLst>
                                      </p:cBhvr>
                                      <p:tavLst>
                                        <p:tav tm="0">
                                          <p:val>
                                            <p:strVal val="#ppt_x+1"/>
                                          </p:val>
                                        </p:tav>
                                        <p:tav tm="100000">
                                          <p:val>
                                            <p:strVal val="#ppt_x"/>
                                          </p:val>
                                        </p:tav>
                                      </p:tavLst>
                                    </p:anim>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98"/>
                                        </p:tgtEl>
                                        <p:attrNameLst>
                                          <p:attrName>style.visibility</p:attrName>
                                        </p:attrNameLst>
                                      </p:cBhvr>
                                      <p:to>
                                        <p:strVal val="visible"/>
                                      </p:to>
                                    </p:set>
                                    <p:animEffect transition="in" filter="fade">
                                      <p:cBhvr>
                                        <p:cTn id="14" dur="10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109" name="Google Shape;109;p5"/>
          <p:cNvGrpSpPr/>
          <p:nvPr/>
        </p:nvGrpSpPr>
        <p:grpSpPr>
          <a:xfrm>
            <a:off x="4787968" y="1286201"/>
            <a:ext cx="5937665" cy="3583995"/>
            <a:chOff x="336947" y="1950447"/>
            <a:chExt cx="6745544" cy="4071635"/>
          </a:xfrm>
        </p:grpSpPr>
        <p:pic>
          <p:nvPicPr>
            <p:cNvPr id="110" name="Google Shape;110;p5"/>
            <p:cNvPicPr preferRelativeResize="0"/>
            <p:nvPr/>
          </p:nvPicPr>
          <p:blipFill rotWithShape="1">
            <a:blip r:embed="rId3">
              <a:alphaModFix/>
            </a:blip>
            <a:srcRect/>
            <a:stretch/>
          </p:blipFill>
          <p:spPr>
            <a:xfrm>
              <a:off x="336947" y="1950447"/>
              <a:ext cx="6745544" cy="4071635"/>
            </a:xfrm>
            <a:prstGeom prst="rect">
              <a:avLst/>
            </a:prstGeom>
            <a:noFill/>
            <a:ln>
              <a:noFill/>
            </a:ln>
          </p:spPr>
        </p:pic>
        <p:sp>
          <p:nvSpPr>
            <p:cNvPr id="111" name="Google Shape;111;p5"/>
            <p:cNvSpPr/>
            <p:nvPr/>
          </p:nvSpPr>
          <p:spPr>
            <a:xfrm>
              <a:off x="1129035" y="2160307"/>
              <a:ext cx="5184576" cy="3240361"/>
            </a:xfrm>
            <a:prstGeom prst="rect">
              <a:avLst/>
            </a:prstGeom>
            <a:blipFill rotWithShape="1">
              <a:blip r:embed="rId4">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rgbClr val="FFFFFF"/>
                </a:solidFill>
                <a:latin typeface="Arial"/>
                <a:ea typeface="Arial"/>
                <a:cs typeface="Arial"/>
                <a:sym typeface="Arial"/>
              </a:endParaRPr>
            </a:p>
          </p:txBody>
        </p:sp>
      </p:grpSp>
      <p:grpSp>
        <p:nvGrpSpPr>
          <p:cNvPr id="112" name="Google Shape;112;p5"/>
          <p:cNvGrpSpPr/>
          <p:nvPr/>
        </p:nvGrpSpPr>
        <p:grpSpPr>
          <a:xfrm>
            <a:off x="599209" y="1041097"/>
            <a:ext cx="551223" cy="551223"/>
            <a:chOff x="857214" y="1809740"/>
            <a:chExt cx="735160" cy="735160"/>
          </a:xfrm>
        </p:grpSpPr>
        <p:sp>
          <p:nvSpPr>
            <p:cNvPr id="113" name="Google Shape;113;p5"/>
            <p:cNvSpPr/>
            <p:nvPr/>
          </p:nvSpPr>
          <p:spPr>
            <a:xfrm>
              <a:off x="857214" y="1809740"/>
              <a:ext cx="735160" cy="735160"/>
            </a:xfrm>
            <a:prstGeom prst="octagon">
              <a:avLst>
                <a:gd name="adj" fmla="val 29289"/>
              </a:avLst>
            </a:prstGeom>
            <a:solidFill>
              <a:srgbClr val="F2F2F2"/>
            </a:solidFill>
            <a:ln>
              <a:noFill/>
            </a:ln>
            <a:effectLst>
              <a:outerShdw blurRad="152400" dist="63500" dir="8100000" algn="t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699">
                <a:solidFill>
                  <a:srgbClr val="FFFFFF"/>
                </a:solidFill>
                <a:latin typeface="Arial"/>
                <a:ea typeface="Arial"/>
                <a:cs typeface="Arial"/>
                <a:sym typeface="Arial"/>
              </a:endParaRPr>
            </a:p>
          </p:txBody>
        </p:sp>
        <p:sp>
          <p:nvSpPr>
            <p:cNvPr id="114" name="Google Shape;114;p5"/>
            <p:cNvSpPr/>
            <p:nvPr/>
          </p:nvSpPr>
          <p:spPr>
            <a:xfrm>
              <a:off x="1022119" y="1974645"/>
              <a:ext cx="405350" cy="405350"/>
            </a:xfrm>
            <a:prstGeom prst="octagon">
              <a:avLst>
                <a:gd name="adj" fmla="val 29289"/>
              </a:avLst>
            </a:prstGeom>
            <a:gradFill>
              <a:gsLst>
                <a:gs pos="0">
                  <a:srgbClr val="002060"/>
                </a:gs>
                <a:gs pos="100000">
                  <a:srgbClr val="00B0F0"/>
                </a:gs>
              </a:gsLst>
              <a:lin ang="5400000" scaled="0"/>
            </a:gradFill>
            <a:ln w="120650" cap="flat" cmpd="sng">
              <a:solidFill>
                <a:srgbClr val="C6C6C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699">
                <a:solidFill>
                  <a:srgbClr val="FFFFFF"/>
                </a:solidFill>
                <a:latin typeface="Arial"/>
                <a:ea typeface="Arial"/>
                <a:cs typeface="Arial"/>
                <a:sym typeface="Arial"/>
              </a:endParaRPr>
            </a:p>
          </p:txBody>
        </p:sp>
      </p:grpSp>
      <p:grpSp>
        <p:nvGrpSpPr>
          <p:cNvPr id="115" name="Google Shape;115;p5"/>
          <p:cNvGrpSpPr/>
          <p:nvPr/>
        </p:nvGrpSpPr>
        <p:grpSpPr>
          <a:xfrm>
            <a:off x="599213" y="3247324"/>
            <a:ext cx="551226" cy="551226"/>
            <a:chOff x="857214" y="1809740"/>
            <a:chExt cx="735160" cy="735160"/>
          </a:xfrm>
        </p:grpSpPr>
        <p:sp>
          <p:nvSpPr>
            <p:cNvPr id="116" name="Google Shape;116;p5"/>
            <p:cNvSpPr/>
            <p:nvPr/>
          </p:nvSpPr>
          <p:spPr>
            <a:xfrm>
              <a:off x="857214" y="1809740"/>
              <a:ext cx="735160" cy="735160"/>
            </a:xfrm>
            <a:prstGeom prst="octagon">
              <a:avLst>
                <a:gd name="adj" fmla="val 29289"/>
              </a:avLst>
            </a:prstGeom>
            <a:solidFill>
              <a:srgbClr val="F2F2F2"/>
            </a:solidFill>
            <a:ln>
              <a:noFill/>
            </a:ln>
            <a:effectLst>
              <a:outerShdw blurRad="152400" dist="63500" dir="8100000" algn="t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699">
                <a:solidFill>
                  <a:srgbClr val="FFFFFF"/>
                </a:solidFill>
                <a:latin typeface="Arial"/>
                <a:ea typeface="Arial"/>
                <a:cs typeface="Arial"/>
                <a:sym typeface="Arial"/>
              </a:endParaRPr>
            </a:p>
          </p:txBody>
        </p:sp>
        <p:sp>
          <p:nvSpPr>
            <p:cNvPr id="117" name="Google Shape;117;p5"/>
            <p:cNvSpPr/>
            <p:nvPr/>
          </p:nvSpPr>
          <p:spPr>
            <a:xfrm>
              <a:off x="1022119" y="1974645"/>
              <a:ext cx="405350" cy="405350"/>
            </a:xfrm>
            <a:prstGeom prst="octagon">
              <a:avLst>
                <a:gd name="adj" fmla="val 29289"/>
              </a:avLst>
            </a:prstGeom>
            <a:gradFill>
              <a:gsLst>
                <a:gs pos="0">
                  <a:srgbClr val="002060"/>
                </a:gs>
                <a:gs pos="100000">
                  <a:srgbClr val="00B0F0"/>
                </a:gs>
              </a:gsLst>
              <a:lin ang="5400000" scaled="0"/>
            </a:gradFill>
            <a:ln w="120650" cap="flat" cmpd="sng">
              <a:solidFill>
                <a:srgbClr val="C6C6C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699">
                <a:solidFill>
                  <a:srgbClr val="FFFFFF"/>
                </a:solidFill>
                <a:latin typeface="Arial"/>
                <a:ea typeface="Arial"/>
                <a:cs typeface="Arial"/>
                <a:sym typeface="Arial"/>
              </a:endParaRPr>
            </a:p>
          </p:txBody>
        </p:sp>
      </p:grpSp>
      <p:grpSp>
        <p:nvGrpSpPr>
          <p:cNvPr id="118" name="Google Shape;118;p5"/>
          <p:cNvGrpSpPr/>
          <p:nvPr/>
        </p:nvGrpSpPr>
        <p:grpSpPr>
          <a:xfrm>
            <a:off x="599202" y="2154147"/>
            <a:ext cx="551223" cy="551223"/>
            <a:chOff x="857214" y="1809740"/>
            <a:chExt cx="735160" cy="735160"/>
          </a:xfrm>
        </p:grpSpPr>
        <p:sp>
          <p:nvSpPr>
            <p:cNvPr id="119" name="Google Shape;119;p5"/>
            <p:cNvSpPr/>
            <p:nvPr/>
          </p:nvSpPr>
          <p:spPr>
            <a:xfrm>
              <a:off x="857214" y="1809740"/>
              <a:ext cx="735160" cy="735160"/>
            </a:xfrm>
            <a:prstGeom prst="octagon">
              <a:avLst>
                <a:gd name="adj" fmla="val 29289"/>
              </a:avLst>
            </a:prstGeom>
            <a:solidFill>
              <a:srgbClr val="F2F2F2"/>
            </a:solidFill>
            <a:ln>
              <a:noFill/>
            </a:ln>
            <a:effectLst>
              <a:outerShdw blurRad="152400" dist="63500" dir="8100000" algn="t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699">
                <a:solidFill>
                  <a:srgbClr val="FFFFFF"/>
                </a:solidFill>
                <a:latin typeface="Arial"/>
                <a:ea typeface="Arial"/>
                <a:cs typeface="Arial"/>
                <a:sym typeface="Arial"/>
              </a:endParaRPr>
            </a:p>
          </p:txBody>
        </p:sp>
        <p:sp>
          <p:nvSpPr>
            <p:cNvPr id="120" name="Google Shape;120;p5"/>
            <p:cNvSpPr/>
            <p:nvPr/>
          </p:nvSpPr>
          <p:spPr>
            <a:xfrm>
              <a:off x="1022119" y="1974645"/>
              <a:ext cx="405350" cy="405350"/>
            </a:xfrm>
            <a:prstGeom prst="octagon">
              <a:avLst>
                <a:gd name="adj" fmla="val 29289"/>
              </a:avLst>
            </a:prstGeom>
            <a:gradFill>
              <a:gsLst>
                <a:gs pos="0">
                  <a:srgbClr val="002060"/>
                </a:gs>
                <a:gs pos="100000">
                  <a:srgbClr val="00B0F0"/>
                </a:gs>
              </a:gsLst>
              <a:lin ang="5400000" scaled="0"/>
            </a:gradFill>
            <a:ln w="120650" cap="flat" cmpd="sng">
              <a:solidFill>
                <a:srgbClr val="C6C6C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699">
                <a:solidFill>
                  <a:srgbClr val="FFFFFF"/>
                </a:solidFill>
                <a:latin typeface="Arial"/>
                <a:ea typeface="Arial"/>
                <a:cs typeface="Arial"/>
                <a:sym typeface="Arial"/>
              </a:endParaRPr>
            </a:p>
          </p:txBody>
        </p:sp>
      </p:grpSp>
      <p:sp>
        <p:nvSpPr>
          <p:cNvPr id="121" name="Google Shape;121;p5"/>
          <p:cNvSpPr/>
          <p:nvPr/>
        </p:nvSpPr>
        <p:spPr>
          <a:xfrm>
            <a:off x="1169437" y="999146"/>
            <a:ext cx="1566710" cy="221144"/>
          </a:xfrm>
          <a:prstGeom prst="rect">
            <a:avLst/>
          </a:prstGeom>
          <a:noFill/>
          <a:ln>
            <a:noFill/>
          </a:ln>
        </p:spPr>
        <p:txBody>
          <a:bodyPr spcFirstLastPara="1" wrap="square" lIns="91425" tIns="45700" rIns="91425" bIns="45700" anchor="ctr" anchorCtr="0">
            <a:spAutoFit/>
          </a:bodyPr>
          <a:lstStyle/>
          <a:p>
            <a:pPr marL="0" marR="0" lvl="0" indent="0" algn="just" rtl="0">
              <a:lnSpc>
                <a:spcPct val="130000"/>
              </a:lnSpc>
              <a:spcBef>
                <a:spcPts val="0"/>
              </a:spcBef>
              <a:spcAft>
                <a:spcPts val="0"/>
              </a:spcAft>
              <a:buNone/>
            </a:pPr>
            <a:endParaRPr/>
          </a:p>
        </p:txBody>
      </p:sp>
      <p:sp>
        <p:nvSpPr>
          <p:cNvPr id="122" name="Google Shape;122;p5"/>
          <p:cNvSpPr/>
          <p:nvPr/>
        </p:nvSpPr>
        <p:spPr>
          <a:xfrm>
            <a:off x="1161466" y="3247316"/>
            <a:ext cx="1566600" cy="722400"/>
          </a:xfrm>
          <a:prstGeom prst="rect">
            <a:avLst/>
          </a:prstGeom>
          <a:noFill/>
          <a:ln>
            <a:noFill/>
          </a:ln>
        </p:spPr>
        <p:txBody>
          <a:bodyPr spcFirstLastPara="1" wrap="square" lIns="91425" tIns="45700" rIns="91425" bIns="45700" anchor="ctr" anchorCtr="0">
            <a:spAutoFit/>
          </a:bodyPr>
          <a:lstStyle/>
          <a:p>
            <a:pPr marL="0" marR="0" lvl="0" indent="0" algn="just" rtl="0">
              <a:lnSpc>
                <a:spcPct val="130000"/>
              </a:lnSpc>
              <a:spcBef>
                <a:spcPts val="0"/>
              </a:spcBef>
              <a:spcAft>
                <a:spcPts val="0"/>
              </a:spcAft>
              <a:buNone/>
            </a:pPr>
            <a:r>
              <a:rPr lang="en-US" sz="1050">
                <a:solidFill>
                  <a:srgbClr val="7F7F7F"/>
                </a:solidFill>
              </a:rPr>
              <a:t>Trip Seconds is not 0, but Trip Miles is 0.</a:t>
            </a:r>
            <a:endParaRPr/>
          </a:p>
        </p:txBody>
      </p:sp>
      <p:sp>
        <p:nvSpPr>
          <p:cNvPr id="123" name="Google Shape;123;p5"/>
          <p:cNvSpPr/>
          <p:nvPr/>
        </p:nvSpPr>
        <p:spPr>
          <a:xfrm>
            <a:off x="1353176" y="1958848"/>
            <a:ext cx="1249200" cy="612900"/>
          </a:xfrm>
          <a:prstGeom prst="rect">
            <a:avLst/>
          </a:prstGeom>
          <a:noFill/>
          <a:ln>
            <a:noFill/>
          </a:ln>
        </p:spPr>
        <p:txBody>
          <a:bodyPr spcFirstLastPara="1" wrap="square" lIns="91425" tIns="45700" rIns="91425" bIns="45700" anchor="ctr" anchorCtr="0">
            <a:spAutoFit/>
          </a:bodyPr>
          <a:lstStyle/>
          <a:p>
            <a:pPr marL="0" marR="0" lvl="0" indent="0" algn="just" rtl="0">
              <a:lnSpc>
                <a:spcPct val="130000"/>
              </a:lnSpc>
              <a:spcBef>
                <a:spcPts val="0"/>
              </a:spcBef>
              <a:spcAft>
                <a:spcPts val="0"/>
              </a:spcAft>
              <a:buNone/>
            </a:pPr>
            <a:endParaRPr/>
          </a:p>
        </p:txBody>
      </p:sp>
      <p:pic>
        <p:nvPicPr>
          <p:cNvPr id="124" name="Google Shape;124;p5"/>
          <p:cNvPicPr preferRelativeResize="0"/>
          <p:nvPr/>
        </p:nvPicPr>
        <p:blipFill>
          <a:blip r:embed="rId5">
            <a:alphaModFix/>
          </a:blip>
          <a:stretch>
            <a:fillRect/>
          </a:stretch>
        </p:blipFill>
        <p:spPr>
          <a:xfrm>
            <a:off x="1353175" y="582013"/>
            <a:ext cx="1421350" cy="1314175"/>
          </a:xfrm>
          <a:prstGeom prst="rect">
            <a:avLst/>
          </a:prstGeom>
          <a:noFill/>
          <a:ln>
            <a:noFill/>
          </a:ln>
        </p:spPr>
      </p:pic>
      <p:pic>
        <p:nvPicPr>
          <p:cNvPr id="125" name="Google Shape;125;p5"/>
          <p:cNvPicPr preferRelativeResize="0"/>
          <p:nvPr/>
        </p:nvPicPr>
        <p:blipFill>
          <a:blip r:embed="rId6">
            <a:alphaModFix/>
          </a:blip>
          <a:stretch>
            <a:fillRect/>
          </a:stretch>
        </p:blipFill>
        <p:spPr>
          <a:xfrm>
            <a:off x="1375575" y="1958850"/>
            <a:ext cx="487375" cy="1090775"/>
          </a:xfrm>
          <a:prstGeom prst="rect">
            <a:avLst/>
          </a:prstGeom>
          <a:noFill/>
          <a:ln>
            <a:noFill/>
          </a:ln>
        </p:spPr>
      </p:pic>
      <p:sp>
        <p:nvSpPr>
          <p:cNvPr id="126" name="Google Shape;126;p5"/>
          <p:cNvSpPr/>
          <p:nvPr/>
        </p:nvSpPr>
        <p:spPr>
          <a:xfrm>
            <a:off x="2088091" y="2210541"/>
            <a:ext cx="1566600" cy="722400"/>
          </a:xfrm>
          <a:prstGeom prst="rect">
            <a:avLst/>
          </a:prstGeom>
          <a:noFill/>
          <a:ln>
            <a:noFill/>
          </a:ln>
        </p:spPr>
        <p:txBody>
          <a:bodyPr spcFirstLastPara="1" wrap="square" lIns="91425" tIns="45700" rIns="91425" bIns="45700" anchor="ctr" anchorCtr="0">
            <a:noAutofit/>
          </a:bodyPr>
          <a:lstStyle/>
          <a:p>
            <a:pPr marL="0" marR="0" lvl="0" indent="0" algn="just" rtl="0">
              <a:lnSpc>
                <a:spcPct val="130000"/>
              </a:lnSpc>
              <a:spcBef>
                <a:spcPts val="0"/>
              </a:spcBef>
              <a:spcAft>
                <a:spcPts val="0"/>
              </a:spcAft>
              <a:buNone/>
            </a:pPr>
            <a:r>
              <a:rPr lang="en-US" sz="1050">
                <a:solidFill>
                  <a:srgbClr val="7F7F7F"/>
                </a:solidFill>
              </a:rPr>
              <a:t>Trip Seconds is NaN.</a:t>
            </a:r>
            <a:endParaRPr/>
          </a:p>
        </p:txBody>
      </p:sp>
      <p:sp>
        <p:nvSpPr>
          <p:cNvPr id="127" name="Google Shape;127;p5"/>
          <p:cNvSpPr/>
          <p:nvPr/>
        </p:nvSpPr>
        <p:spPr>
          <a:xfrm>
            <a:off x="2888450" y="877900"/>
            <a:ext cx="1114500" cy="722400"/>
          </a:xfrm>
          <a:prstGeom prst="rect">
            <a:avLst/>
          </a:prstGeom>
          <a:noFill/>
          <a:ln>
            <a:noFill/>
          </a:ln>
        </p:spPr>
        <p:txBody>
          <a:bodyPr spcFirstLastPara="1" wrap="square" lIns="91425" tIns="45700" rIns="91425" bIns="45700" anchor="ctr" anchorCtr="0">
            <a:noAutofit/>
          </a:bodyPr>
          <a:lstStyle/>
          <a:p>
            <a:pPr marL="0" marR="0" lvl="0" indent="0" algn="just" rtl="0">
              <a:lnSpc>
                <a:spcPct val="130000"/>
              </a:lnSpc>
              <a:spcBef>
                <a:spcPts val="0"/>
              </a:spcBef>
              <a:spcAft>
                <a:spcPts val="0"/>
              </a:spcAft>
              <a:buNone/>
            </a:pPr>
            <a:r>
              <a:rPr lang="en-US" sz="1050">
                <a:solidFill>
                  <a:srgbClr val="7F7F7F"/>
                </a:solidFill>
              </a:rPr>
              <a:t>Trip Timestamp are invaild.</a:t>
            </a:r>
            <a:endParaRPr/>
          </a:p>
        </p:txBody>
      </p:sp>
      <p:sp>
        <p:nvSpPr>
          <p:cNvPr id="128" name="Google Shape;128;p5"/>
          <p:cNvSpPr/>
          <p:nvPr/>
        </p:nvSpPr>
        <p:spPr>
          <a:xfrm>
            <a:off x="347146" y="138550"/>
            <a:ext cx="61971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accent4"/>
                </a:solidFill>
                <a:latin typeface="Calibri"/>
                <a:ea typeface="Calibri"/>
                <a:cs typeface="Calibri"/>
                <a:sym typeface="Calibri"/>
              </a:rPr>
              <a:t>Data cleaning</a:t>
            </a:r>
            <a:endParaRPr sz="2800" b="1">
              <a:solidFill>
                <a:schemeClr val="accent4"/>
              </a:solidFill>
              <a:latin typeface="Calibri"/>
              <a:ea typeface="Calibri"/>
              <a:cs typeface="Calibri"/>
              <a:sym typeface="Calibri"/>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p:tgtEl>
                                          <p:spTgt spid="109"/>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2"/>
                                        </p:tgtEl>
                                        <p:attrNameLst>
                                          <p:attrName>style.visibility</p:attrName>
                                        </p:attrNameLst>
                                      </p:cBhvr>
                                      <p:to>
                                        <p:strVal val="visible"/>
                                      </p:to>
                                    </p:set>
                                    <p:animEffect transition="in" filter="fade">
                                      <p:cBhvr>
                                        <p:cTn id="11" dur="500"/>
                                        <p:tgtEl>
                                          <p:spTgt spid="11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8"/>
                                        </p:tgtEl>
                                        <p:attrNameLst>
                                          <p:attrName>style.visibility</p:attrName>
                                        </p:attrNameLst>
                                      </p:cBhvr>
                                      <p:to>
                                        <p:strVal val="visible"/>
                                      </p:to>
                                    </p:set>
                                    <p:animEffect transition="in" filter="fade">
                                      <p:cBhvr>
                                        <p:cTn id="15" dur="500"/>
                                        <p:tgtEl>
                                          <p:spTgt spid="11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5"/>
                                        </p:tgtEl>
                                        <p:attrNameLst>
                                          <p:attrName>style.visibility</p:attrName>
                                        </p:attrNameLst>
                                      </p:cBhvr>
                                      <p:to>
                                        <p:strVal val="visible"/>
                                      </p:to>
                                    </p:set>
                                    <p:animEffect transition="in" filter="fade">
                                      <p:cBhvr>
                                        <p:cTn id="19"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6"/>
          <p:cNvPicPr preferRelativeResize="0"/>
          <p:nvPr/>
        </p:nvPicPr>
        <p:blipFill rotWithShape="1">
          <a:blip r:embed="rId3">
            <a:alphaModFix/>
          </a:blip>
          <a:srcRect r="-7185"/>
          <a:stretch/>
        </p:blipFill>
        <p:spPr>
          <a:xfrm>
            <a:off x="0" y="0"/>
            <a:ext cx="6660232" cy="3988414"/>
          </a:xfrm>
          <a:prstGeom prst="rect">
            <a:avLst/>
          </a:prstGeom>
          <a:noFill/>
          <a:ln>
            <a:noFill/>
          </a:ln>
        </p:spPr>
      </p:pic>
      <p:sp>
        <p:nvSpPr>
          <p:cNvPr id="135" name="Google Shape;135;p6">
            <a:hlinkClick r:id="rId4" action="ppaction://hlinksldjump"/>
          </p:cNvPr>
          <p:cNvSpPr/>
          <p:nvPr/>
        </p:nvSpPr>
        <p:spPr>
          <a:xfrm>
            <a:off x="2418890" y="3147814"/>
            <a:ext cx="6725110" cy="552476"/>
          </a:xfrm>
          <a:custGeom>
            <a:avLst/>
            <a:gdLst/>
            <a:ahLst/>
            <a:cxnLst/>
            <a:rect l="l" t="t" r="r" b="b"/>
            <a:pathLst>
              <a:path w="6629400" h="362857" extrusionOk="0">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0070C0"/>
          </a:solidFill>
          <a:ln>
            <a:noFill/>
          </a:ln>
        </p:spPr>
        <p:txBody>
          <a:bodyPr spcFirstLastPara="1" wrap="square" lIns="675000" tIns="0" rIns="0" bIns="0" anchor="ctr" anchorCtr="0">
            <a:normAutofit/>
          </a:bodyPr>
          <a:lstStyle/>
          <a:p>
            <a:pPr marL="0" marR="0" lvl="0" indent="0" algn="ctr" rtl="0">
              <a:spcBef>
                <a:spcPts val="0"/>
              </a:spcBef>
              <a:spcAft>
                <a:spcPts val="0"/>
              </a:spcAft>
              <a:buNone/>
            </a:pPr>
            <a:r>
              <a:rPr lang="en-US" sz="2400">
                <a:solidFill>
                  <a:srgbClr val="FFFFFF"/>
                </a:solidFill>
                <a:latin typeface="Arial"/>
                <a:ea typeface="Arial"/>
                <a:cs typeface="Arial"/>
                <a:sym typeface="Arial"/>
              </a:rPr>
              <a:t>Exploratory Data Anlysis(EDA)</a:t>
            </a:r>
            <a:endParaRPr sz="2400">
              <a:solidFill>
                <a:srgbClr val="FFFFFF"/>
              </a:solidFill>
              <a:latin typeface="Arial"/>
              <a:ea typeface="Arial"/>
              <a:cs typeface="Arial"/>
              <a:sym typeface="Arial"/>
            </a:endParaRPr>
          </a:p>
        </p:txBody>
      </p:sp>
      <p:sp>
        <p:nvSpPr>
          <p:cNvPr id="136" name="Google Shape;136;p6">
            <a:hlinkClick r:id="rId4" action="ppaction://hlinksldjump"/>
          </p:cNvPr>
          <p:cNvSpPr/>
          <p:nvPr/>
        </p:nvSpPr>
        <p:spPr>
          <a:xfrm>
            <a:off x="4796029" y="2571750"/>
            <a:ext cx="955824" cy="408461"/>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4400" b="1">
                <a:solidFill>
                  <a:srgbClr val="0074AE"/>
                </a:solidFill>
                <a:latin typeface="Arial"/>
                <a:ea typeface="Arial"/>
                <a:cs typeface="Arial"/>
                <a:sym typeface="Arial"/>
              </a:rPr>
              <a:t>02</a:t>
            </a:r>
            <a:endParaRPr sz="4400" b="1">
              <a:solidFill>
                <a:srgbClr val="0074AE"/>
              </a:solidFill>
              <a:latin typeface="Arial"/>
              <a:ea typeface="Arial"/>
              <a:cs typeface="Arial"/>
              <a:sym typeface="Arial"/>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fade">
                                      <p:cBhvr>
                                        <p:cTn id="7" dur="750"/>
                                        <p:tgtEl>
                                          <p:spTgt spid="136"/>
                                        </p:tgtEl>
                                      </p:cBhvr>
                                    </p:animEffect>
                                  </p:childTnLst>
                                </p:cTn>
                              </p:par>
                            </p:childTnLst>
                          </p:cTn>
                        </p:par>
                        <p:par>
                          <p:cTn id="8" fill="hold">
                            <p:stCondLst>
                              <p:cond delay="750"/>
                            </p:stCondLst>
                            <p:childTnLst>
                              <p:par>
                                <p:cTn id="9" presetID="2" presetClass="entr" presetSubtype="4" fill="hold" nodeType="afterEffect">
                                  <p:stCondLst>
                                    <p:cond delay="0"/>
                                  </p:stCondLst>
                                  <p:childTnLst>
                                    <p:set>
                                      <p:cBhvr>
                                        <p:cTn id="10" dur="1" fill="hold">
                                          <p:stCondLst>
                                            <p:cond delay="0"/>
                                          </p:stCondLst>
                                        </p:cTn>
                                        <p:tgtEl>
                                          <p:spTgt spid="135"/>
                                        </p:tgtEl>
                                        <p:attrNameLst>
                                          <p:attrName>style.visibility</p:attrName>
                                        </p:attrNameLst>
                                      </p:cBhvr>
                                      <p:to>
                                        <p:strVal val="visible"/>
                                      </p:to>
                                    </p:set>
                                    <p:anim calcmode="lin" valueType="num">
                                      <p:cBhvr additive="base">
                                        <p:cTn id="11" dur="500"/>
                                        <p:tgtEl>
                                          <p:spTgt spid="1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g15bb369dbb4_1_3"/>
          <p:cNvPicPr preferRelativeResize="0"/>
          <p:nvPr/>
        </p:nvPicPr>
        <p:blipFill>
          <a:blip r:embed="rId3">
            <a:alphaModFix/>
          </a:blip>
          <a:stretch>
            <a:fillRect/>
          </a:stretch>
        </p:blipFill>
        <p:spPr>
          <a:xfrm>
            <a:off x="1369588" y="1094875"/>
            <a:ext cx="6525126" cy="3212799"/>
          </a:xfrm>
          <a:prstGeom prst="rect">
            <a:avLst/>
          </a:prstGeom>
          <a:noFill/>
          <a:ln>
            <a:noFill/>
          </a:ln>
        </p:spPr>
      </p:pic>
      <p:sp>
        <p:nvSpPr>
          <p:cNvPr id="143" name="Google Shape;143;g15bb369dbb4_1_3"/>
          <p:cNvSpPr/>
          <p:nvPr/>
        </p:nvSpPr>
        <p:spPr>
          <a:xfrm>
            <a:off x="179496" y="54250"/>
            <a:ext cx="61971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accent4"/>
                </a:solidFill>
                <a:latin typeface="Calibri"/>
                <a:ea typeface="Calibri"/>
                <a:cs typeface="Calibri"/>
                <a:sym typeface="Calibri"/>
              </a:rPr>
              <a:t>Mind mapping of Chicago taxi analyse</a:t>
            </a:r>
            <a:endParaRPr sz="2800" b="1">
              <a:solidFill>
                <a:schemeClr val="accent4"/>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7"/>
          <p:cNvPicPr preferRelativeResize="0"/>
          <p:nvPr/>
        </p:nvPicPr>
        <p:blipFill rotWithShape="1">
          <a:blip r:embed="rId3">
            <a:alphaModFix/>
          </a:blip>
          <a:srcRect/>
          <a:stretch/>
        </p:blipFill>
        <p:spPr>
          <a:xfrm>
            <a:off x="5004048" y="508842"/>
            <a:ext cx="3384376" cy="3150135"/>
          </a:xfrm>
          <a:prstGeom prst="rect">
            <a:avLst/>
          </a:prstGeom>
          <a:noFill/>
          <a:ln>
            <a:noFill/>
          </a:ln>
        </p:spPr>
      </p:pic>
      <p:pic>
        <p:nvPicPr>
          <p:cNvPr id="149" name="Google Shape;149;p7"/>
          <p:cNvPicPr preferRelativeResize="0"/>
          <p:nvPr/>
        </p:nvPicPr>
        <p:blipFill rotWithShape="1">
          <a:blip r:embed="rId4">
            <a:alphaModFix/>
          </a:blip>
          <a:srcRect/>
          <a:stretch/>
        </p:blipFill>
        <p:spPr>
          <a:xfrm>
            <a:off x="467544" y="483518"/>
            <a:ext cx="3816424" cy="3243141"/>
          </a:xfrm>
          <a:prstGeom prst="rect">
            <a:avLst/>
          </a:prstGeom>
          <a:noFill/>
          <a:ln>
            <a:noFill/>
          </a:ln>
        </p:spPr>
      </p:pic>
      <p:sp>
        <p:nvSpPr>
          <p:cNvPr id="150" name="Google Shape;150;p7"/>
          <p:cNvSpPr/>
          <p:nvPr/>
        </p:nvSpPr>
        <p:spPr>
          <a:xfrm>
            <a:off x="179512" y="54251"/>
            <a:ext cx="4534831"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chemeClr val="accent4"/>
                </a:solidFill>
                <a:latin typeface="Calibri"/>
                <a:ea typeface="Calibri"/>
                <a:cs typeface="Calibri"/>
                <a:sym typeface="Calibri"/>
              </a:rPr>
              <a:t>Different numbers in seasons</a:t>
            </a:r>
            <a:endParaRPr/>
          </a:p>
        </p:txBody>
      </p:sp>
      <p:sp>
        <p:nvSpPr>
          <p:cNvPr id="151" name="Google Shape;151;p7"/>
          <p:cNvSpPr txBox="1"/>
          <p:nvPr/>
        </p:nvSpPr>
        <p:spPr>
          <a:xfrm>
            <a:off x="755576" y="3715534"/>
            <a:ext cx="8010243"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Firstly, we investigated the number of customers in summer and winter and we found that way more people would take taxi in the winter which might due to the extremely cold weather. Some patterns were witnessed, for example, people traveling from the airport and within the loop area are more likely to call a taxi.</a:t>
            </a:r>
            <a:endParaRPr sz="1800" dirty="0">
              <a:solidFill>
                <a:schemeClr val="dk1"/>
              </a:solidFill>
              <a:latin typeface="Calibri"/>
              <a:ea typeface="Calibri"/>
              <a:cs typeface="Calibri"/>
              <a:sym typeface="Calibri"/>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8"/>
          <p:cNvPicPr preferRelativeResize="0"/>
          <p:nvPr/>
        </p:nvPicPr>
        <p:blipFill rotWithShape="1">
          <a:blip r:embed="rId3">
            <a:alphaModFix/>
          </a:blip>
          <a:srcRect/>
          <a:stretch/>
        </p:blipFill>
        <p:spPr>
          <a:xfrm>
            <a:off x="34186" y="627534"/>
            <a:ext cx="4570329" cy="2952328"/>
          </a:xfrm>
          <a:prstGeom prst="rect">
            <a:avLst/>
          </a:prstGeom>
          <a:noFill/>
          <a:ln>
            <a:noFill/>
          </a:ln>
        </p:spPr>
      </p:pic>
      <p:pic>
        <p:nvPicPr>
          <p:cNvPr id="157" name="Google Shape;157;p8"/>
          <p:cNvPicPr preferRelativeResize="0"/>
          <p:nvPr/>
        </p:nvPicPr>
        <p:blipFill rotWithShape="1">
          <a:blip r:embed="rId4">
            <a:alphaModFix/>
          </a:blip>
          <a:srcRect/>
          <a:stretch/>
        </p:blipFill>
        <p:spPr>
          <a:xfrm>
            <a:off x="4431335" y="627534"/>
            <a:ext cx="4595023" cy="2877064"/>
          </a:xfrm>
          <a:prstGeom prst="rect">
            <a:avLst/>
          </a:prstGeom>
          <a:noFill/>
          <a:ln>
            <a:noFill/>
          </a:ln>
        </p:spPr>
      </p:pic>
      <p:sp>
        <p:nvSpPr>
          <p:cNvPr id="158" name="Google Shape;158;p8"/>
          <p:cNvSpPr txBox="1"/>
          <p:nvPr/>
        </p:nvSpPr>
        <p:spPr>
          <a:xfrm>
            <a:off x="323528" y="3651870"/>
            <a:ext cx="8371853"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This is the time distribution of riders in summer and winter. The patterns are similar for summer and winter, as you can see, the busy hours in summer and winter are 9am to 11 pm which is very intuitive, but remember the number of total customers was higher in winter comparing to that in the summer.</a:t>
            </a:r>
            <a:endParaRPr sz="1800" dirty="0">
              <a:solidFill>
                <a:schemeClr val="dk1"/>
              </a:solidFill>
              <a:latin typeface="Calibri"/>
              <a:ea typeface="Calibri"/>
              <a:cs typeface="Calibri"/>
              <a:sym typeface="Calibri"/>
            </a:endParaRPr>
          </a:p>
        </p:txBody>
      </p:sp>
    </p:spTree>
  </p:cSld>
  <p:clrMapOvr>
    <a:masterClrMapping/>
  </p:clrMapOvr>
  <p:transition spd="slow">
    <p:push/>
  </p:transition>
</p:sld>
</file>

<file path=ppt/theme/theme1.xml><?xml version="1.0" encoding="utf-8"?>
<a:theme xmlns:a="http://schemas.openxmlformats.org/drawingml/2006/main" name="自定义设计方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50</TotalTime>
  <Words>1044</Words>
  <Application>Microsoft Office PowerPoint</Application>
  <PresentationFormat>全屏显示(16:9)</PresentationFormat>
  <Paragraphs>59</Paragraphs>
  <Slides>14</Slides>
  <Notes>14</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14</vt:i4>
      </vt:variant>
    </vt:vector>
  </HeadingPairs>
  <TitlesOfParts>
    <vt:vector size="17" baseType="lpstr">
      <vt:lpstr>Arial</vt:lpstr>
      <vt:lpstr>Calibri</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pengzhao</dc:creator>
  <cp:lastModifiedBy>颖怡 罗</cp:lastModifiedBy>
  <cp:revision>2</cp:revision>
  <dcterms:created xsi:type="dcterms:W3CDTF">2015-03-15T15:55:02Z</dcterms:created>
  <dcterms:modified xsi:type="dcterms:W3CDTF">2022-09-29T15:42:43Z</dcterms:modified>
</cp:coreProperties>
</file>