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2" r:id="rId20"/>
    <p:sldId id="273" r:id="rId21"/>
    <p:sldId id="274" r:id="rId22"/>
    <p:sldId id="275" r:id="rId23"/>
    <p:sldId id="276" r:id="rId24"/>
    <p:sldId id="283" r:id="rId25"/>
    <p:sldId id="285" r:id="rId26"/>
    <p:sldId id="286" r:id="rId27"/>
    <p:sldId id="288" r:id="rId28"/>
    <p:sldId id="284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latin typeface="Consolas" charset="0"/>
                <a:ea typeface="DejaVu Math TeX Gyre" charset="0"/>
              </a:rPr>
              <a:t>How to Write a</a:t>
            </a:r>
            <a:br>
              <a:rPr lang="x-none" altLang="en-US">
                <a:latin typeface="Consolas" charset="0"/>
                <a:ea typeface="DejaVu Math TeX Gyre" charset="0"/>
              </a:rPr>
            </a:br>
            <a:r>
              <a:rPr lang="x-none" altLang="en-US">
                <a:latin typeface="Consolas" charset="0"/>
                <a:ea typeface="DejaVu Math TeX Gyre" charset="0"/>
              </a:rPr>
              <a:t>Deep Learning Framework</a:t>
            </a:r>
            <a:br>
              <a:rPr lang="x-none" altLang="en-US">
                <a:latin typeface="Consolas" charset="0"/>
                <a:ea typeface="DejaVu Math TeX Gyre" charset="0"/>
              </a:rPr>
            </a:br>
            <a:r>
              <a:rPr lang="x-none" altLang="en-US">
                <a:latin typeface="Consolas" charset="0"/>
                <a:ea typeface="DejaVu Math TeX Gyre" charset="0"/>
              </a:rPr>
              <a:t>from Scratch</a:t>
            </a:r>
            <a:endParaRPr lang="x-none" altLang="en-US">
              <a:latin typeface="Consolas" charset="0"/>
              <a:ea typeface="DejaVu Math TeX Gyr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x-none" altLang="en-US">
              <a:latin typeface="Consolas" charset="0"/>
            </a:endParaRPr>
          </a:p>
          <a:p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Hakase. Hana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Nov 2017</a:t>
            </a:r>
            <a:endParaRPr lang="x-none" altLang="en-US">
              <a:latin typeface="Consolas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43255" y="3902075"/>
            <a:ext cx="10831830" cy="0"/>
          </a:xfrm>
          <a:prstGeom prst="line">
            <a:avLst/>
          </a:prstGeom>
          <a:ln w="1905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877560" y="6440170"/>
            <a:ext cx="62179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Copyright (C) 2017 Mo Zhou, CC-BY-SA 4.0 License</a:t>
            </a:r>
            <a:endParaRPr lang="x-none" altLang="en-US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Backward Pass of Activation Layer</a:t>
            </a:r>
            <a:endParaRPr lang="x-none" altLang="en-US">
              <a:latin typeface="Consola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34720" y="1522095"/>
            <a:ext cx="734949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latin typeface="Consolas" charset="0"/>
              </a:rPr>
              <a:t>Element-wise Activation Function, e.g. Sigmod, Tanh, ReLU</a:t>
            </a:r>
            <a:endParaRPr lang="x-none" altLang="en-US">
              <a:latin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9035" y="2453640"/>
            <a:ext cx="630555" cy="185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X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20430" y="2444750"/>
            <a:ext cx="524510" cy="182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Y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74845" y="2540000"/>
            <a:ext cx="2616835" cy="1489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  <a:latin typeface="Consolas" charset="0"/>
              </a:rPr>
              <a:t>Activation</a:t>
            </a:r>
            <a:endParaRPr lang="x-none" altLang="en-US" sz="2800">
              <a:solidFill>
                <a:schemeClr val="tx1"/>
              </a:solidFill>
              <a:latin typeface="Consolas" charset="0"/>
            </a:endParaRPr>
          </a:p>
          <a:p>
            <a:pPr algn="ctr"/>
            <a:r>
              <a:rPr lang="x-none" altLang="en-US" sz="2800">
                <a:solidFill>
                  <a:schemeClr val="tx1"/>
                </a:solidFill>
                <a:latin typeface="Consolas" charset="0"/>
              </a:rPr>
              <a:t>Layer</a:t>
            </a:r>
            <a:endParaRPr lang="x-none" altLang="en-US" sz="2800">
              <a:solidFill>
                <a:schemeClr val="tx1"/>
              </a:solidFill>
              <a:latin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93745" y="3351530"/>
            <a:ext cx="84582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220585" y="3267710"/>
            <a:ext cx="115570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9073515" y="4233545"/>
            <a:ext cx="462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solidFill>
                  <a:srgbClr val="CC0066"/>
                </a:solidFill>
                <a:latin typeface="Consolas" charset="0"/>
              </a:rPr>
              <a:t>δ</a:t>
            </a:r>
            <a:endParaRPr lang="x-none" altLang="en-US" sz="40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195955" y="4148455"/>
            <a:ext cx="10210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solidFill>
                  <a:srgbClr val="CC0066"/>
                </a:solidFill>
                <a:latin typeface="Consolas" charset="0"/>
              </a:rPr>
              <a:t>J·δ</a:t>
            </a:r>
            <a:endParaRPr lang="x-none" altLang="en-US" sz="40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124710" y="5311140"/>
            <a:ext cx="741934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800">
                <a:solidFill>
                  <a:srgbClr val="CC0066"/>
                </a:solidFill>
                <a:latin typeface="Consolas" charset="0"/>
              </a:rPr>
              <a:t>J</a:t>
            </a:r>
            <a:r>
              <a:rPr lang="x-none" altLang="en-US" sz="2800">
                <a:latin typeface="Consolas" charset="0"/>
              </a:rPr>
              <a:t> is the Jacobian Matrix of </a:t>
            </a:r>
            <a:r>
              <a:rPr lang="x-none" altLang="en-US" sz="2800">
                <a:solidFill>
                  <a:srgbClr val="CC0066"/>
                </a:solidFill>
                <a:latin typeface="Consolas" charset="0"/>
              </a:rPr>
              <a:t>y</a:t>
            </a:r>
            <a:r>
              <a:rPr lang="x-none" altLang="en-US" sz="2800">
                <a:latin typeface="Consolas" charset="0"/>
              </a:rPr>
              <a:t> w.r.t </a:t>
            </a:r>
            <a:r>
              <a:rPr lang="x-none" altLang="en-US" sz="2800">
                <a:solidFill>
                  <a:srgbClr val="CC0066"/>
                </a:solidFill>
                <a:latin typeface="Consolas" charset="0"/>
              </a:rPr>
              <a:t>x</a:t>
            </a:r>
            <a:endParaRPr lang="x-none" altLang="en-US" sz="2800">
              <a:solidFill>
                <a:srgbClr val="CC0066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Back-Pass of the Whole Network</a:t>
            </a:r>
            <a:endParaRPr lang="x-none" altLang="en-US">
              <a:latin typeface="Consola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23185" y="1826260"/>
            <a:ext cx="570865" cy="236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X</a:t>
            </a:r>
            <a:endParaRPr lang="x-none" altLang="en-US">
              <a:latin typeface="Consolas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18865" y="2336165"/>
            <a:ext cx="1129665" cy="1189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Linear</a:t>
            </a:r>
            <a:endParaRPr lang="x-none" altLang="en-US">
              <a:latin typeface="Consola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00320" y="1632585"/>
            <a:ext cx="230505" cy="27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onsolas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95315" y="2299970"/>
            <a:ext cx="1056640" cy="1202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Act</a:t>
            </a:r>
            <a:endParaRPr lang="x-none" altLang="en-US">
              <a:latin typeface="Consolas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7550" y="1571625"/>
            <a:ext cx="255270" cy="281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onsolas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868920" y="2263775"/>
            <a:ext cx="1044575" cy="1311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Linear</a:t>
            </a:r>
            <a:endParaRPr lang="x-none" altLang="en-US">
              <a:latin typeface="Consolas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9204960" y="2725420"/>
            <a:ext cx="1211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..................</a:t>
            </a:r>
            <a:endParaRPr lang="x-none" altLang="en-US"/>
          </a:p>
        </p:txBody>
      </p:sp>
      <p:sp>
        <p:nvSpPr>
          <p:cNvPr id="32" name="Rectangle 31"/>
          <p:cNvSpPr/>
          <p:nvPr/>
        </p:nvSpPr>
        <p:spPr>
          <a:xfrm>
            <a:off x="10382885" y="1644650"/>
            <a:ext cx="461645" cy="256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y^</a:t>
            </a:r>
            <a:endParaRPr lang="x-none" altLang="en-US">
              <a:latin typeface="Consola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23185" y="4911090"/>
            <a:ext cx="558800" cy="121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y</a:t>
            </a:r>
            <a:endParaRPr lang="x-none" altLang="en-US">
              <a:latin typeface="Consolas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799955" y="5056505"/>
            <a:ext cx="1615440" cy="910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Loss</a:t>
            </a:r>
            <a:endParaRPr lang="x-none" altLang="en-US">
              <a:latin typeface="Consolas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412490" y="5554345"/>
            <a:ext cx="61690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27400" y="2907030"/>
            <a:ext cx="13398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45685" y="2955925"/>
            <a:ext cx="157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</p:cNvCxnSpPr>
          <p:nvPr/>
        </p:nvCxnSpPr>
        <p:spPr>
          <a:xfrm flipV="1">
            <a:off x="5330825" y="2931160"/>
            <a:ext cx="267335" cy="5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</p:cNvCxnSpPr>
          <p:nvPr/>
        </p:nvCxnSpPr>
        <p:spPr>
          <a:xfrm>
            <a:off x="6751955" y="2901315"/>
            <a:ext cx="19431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468235" y="2919095"/>
            <a:ext cx="24320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698480" y="4316095"/>
            <a:ext cx="0" cy="558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558165" y="2887345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  <a:latin typeface="Consolas" charset="0"/>
              </a:rPr>
              <a:t>Input data</a:t>
            </a:r>
            <a:endParaRPr lang="x-none" altLang="en-US">
              <a:solidFill>
                <a:srgbClr val="7030A0"/>
              </a:solidFill>
              <a:latin typeface="Consolas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426085" y="5342255"/>
            <a:ext cx="15659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  <a:latin typeface="Consolas" charset="0"/>
              </a:rPr>
              <a:t>Input Label</a:t>
            </a:r>
            <a:endParaRPr lang="x-none" altLang="en-US">
              <a:solidFill>
                <a:srgbClr val="7030A0"/>
              </a:solidFill>
              <a:latin typeface="Consolas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796905" y="3796030"/>
            <a:ext cx="107696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3200">
                <a:solidFill>
                  <a:srgbClr val="CC0066"/>
                </a:solidFill>
                <a:latin typeface="Consolas" charset="0"/>
              </a:rPr>
              <a:t>δ[1]</a:t>
            </a:r>
            <a:endParaRPr lang="x-none" altLang="en-US" sz="32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7301230" y="3808730"/>
            <a:ext cx="107696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3200">
                <a:solidFill>
                  <a:srgbClr val="CC0066"/>
                </a:solidFill>
                <a:latin typeface="Consolas" charset="0"/>
              </a:rPr>
              <a:t>δ[n]</a:t>
            </a:r>
            <a:endParaRPr lang="x-none" altLang="en-US" sz="32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4488815" y="4167505"/>
            <a:ext cx="1524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3200">
                <a:solidFill>
                  <a:srgbClr val="CC0066"/>
                </a:solidFill>
                <a:latin typeface="Consolas" charset="0"/>
              </a:rPr>
              <a:t>δ[n+1]</a:t>
            </a:r>
            <a:endParaRPr lang="x-none" altLang="en-US" sz="32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2145665" y="4020185"/>
            <a:ext cx="152400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3200">
                <a:solidFill>
                  <a:srgbClr val="CC0066"/>
                </a:solidFill>
                <a:latin typeface="Consolas" charset="0"/>
              </a:rPr>
              <a:t>δ[n+2]</a:t>
            </a:r>
            <a:endParaRPr lang="x-none" altLang="en-US" sz="3200">
              <a:solidFill>
                <a:srgbClr val="CC0066"/>
              </a:solidFill>
              <a:latin typeface="Consolas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177290" y="3719830"/>
            <a:ext cx="10832465" cy="0"/>
          </a:xfrm>
          <a:prstGeom prst="straightConnector1">
            <a:avLst/>
          </a:prstGeom>
          <a:ln w="69850">
            <a:solidFill>
              <a:srgbClr val="CC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8584565" y="6050915"/>
            <a:ext cx="3451860" cy="640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3600">
                <a:solidFill>
                  <a:srgbClr val="CC0066"/>
                </a:solidFill>
                <a:latin typeface="Consolas" charset="0"/>
              </a:rPr>
              <a:t>Backward Pass</a:t>
            </a:r>
            <a:endParaRPr lang="x-none" altLang="en-US" sz="3600">
              <a:solidFill>
                <a:srgbClr val="CC0066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olidFill>
                  <a:schemeClr val="tx1"/>
                </a:solidFill>
                <a:latin typeface="Consolas" charset="0"/>
              </a:rPr>
              <a:t>Optimization</a:t>
            </a:r>
            <a:endParaRPr lang="x-none" altLang="en-US">
              <a:solidFill>
                <a:schemeClr val="tx1"/>
              </a:solidFill>
              <a:latin typeface="Consola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61695" y="1449070"/>
            <a:ext cx="7726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latin typeface="Consolas" charset="0"/>
              </a:rPr>
              <a:t>First-Order Methods, e.g. SGD, SGDM, Adagrad, RMSProp, Adam.</a:t>
            </a:r>
            <a:endParaRPr lang="x-none" altLang="en-US">
              <a:latin typeface="Consolas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56535" y="3245485"/>
            <a:ext cx="646938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6000">
                <a:latin typeface="Consolas" charset="0"/>
              </a:rPr>
              <a:t>W  &lt;-  W - η·ΔW</a:t>
            </a:r>
            <a:endParaRPr lang="x-none" altLang="en-US" sz="6000">
              <a:latin typeface="Consolas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Overview</a:t>
            </a:r>
            <a:endParaRPr lang="x-none" altLang="en-US">
              <a:latin typeface="Consola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21815" y="2080895"/>
            <a:ext cx="8397240" cy="1554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rgbClr val="CC0066"/>
                </a:solidFill>
                <a:latin typeface="Consolas" charset="0"/>
              </a:rPr>
              <a:t>*</a:t>
            </a:r>
            <a:r>
              <a:rPr lang="x-none" altLang="en-US" sz="2400">
                <a:latin typeface="Consolas" charset="0"/>
              </a:rPr>
              <a:t> Tensor (Scalar, Vector, Matrix, n-D Array, ...)</a:t>
            </a:r>
            <a:endParaRPr lang="x-none" altLang="en-US" sz="2400">
              <a:latin typeface="Consolas" charset="0"/>
            </a:endParaRPr>
          </a:p>
          <a:p>
            <a:r>
              <a:rPr lang="x-none" altLang="en-US" sz="2400">
                <a:solidFill>
                  <a:srgbClr val="CC0066"/>
                </a:solidFill>
                <a:latin typeface="Consolas" charset="0"/>
              </a:rPr>
              <a:t>*</a:t>
            </a:r>
            <a:r>
              <a:rPr lang="x-none" altLang="en-US" sz="2400">
                <a:latin typeface="Consolas" charset="0"/>
              </a:rPr>
              <a:t> Atomic Operations (GEMM, +, -, *, /, exp, ...)</a:t>
            </a:r>
            <a:endParaRPr lang="x-none" altLang="en-US" sz="2400">
              <a:latin typeface="Consolas" charset="0"/>
            </a:endParaRPr>
          </a:p>
          <a:p>
            <a:r>
              <a:rPr lang="x-none" altLang="en-US" sz="2400">
                <a:solidFill>
                  <a:srgbClr val="CC0066"/>
                </a:solidFill>
                <a:latin typeface="Consolas" charset="0"/>
              </a:rPr>
              <a:t>*</a:t>
            </a:r>
            <a:r>
              <a:rPr lang="x-none" altLang="en-US" sz="2400">
                <a:latin typeface="Consolas" charset="0"/>
              </a:rPr>
              <a:t> Layers (Linear, ReLU, Conv2d, SoftMax, ...)</a:t>
            </a:r>
            <a:endParaRPr lang="x-none" altLang="en-US" sz="2400">
              <a:latin typeface="Consolas" charset="0"/>
            </a:endParaRPr>
          </a:p>
          <a:p>
            <a:r>
              <a:rPr lang="x-none" altLang="en-US" sz="2400">
                <a:solidFill>
                  <a:srgbClr val="CC0066"/>
                </a:solidFill>
                <a:latin typeface="Consolas" charset="0"/>
              </a:rPr>
              <a:t>*</a:t>
            </a:r>
            <a:r>
              <a:rPr lang="x-none" altLang="en-US" sz="2400">
                <a:latin typeface="Consolas" charset="0"/>
              </a:rPr>
              <a:t> Loss Functions (NLLLoss, MSELoss, Triplet, ...)</a:t>
            </a:r>
            <a:endParaRPr lang="x-none" altLang="en-US" sz="2400">
              <a:latin typeface="Consolas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8165" y="4721225"/>
            <a:ext cx="320040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>
                <a:solidFill>
                  <a:srgbClr val="CC0066"/>
                </a:solidFill>
                <a:latin typeface="Consolas" charset="0"/>
              </a:rPr>
              <a:t>*</a:t>
            </a:r>
            <a:r>
              <a:rPr lang="x-none" altLang="en-US" sz="2400">
                <a:latin typeface="Consolas" charset="0"/>
              </a:rPr>
              <a:t> Forward Pass</a:t>
            </a:r>
            <a:endParaRPr lang="x-none" altLang="en-US" sz="2400">
              <a:latin typeface="Consolas" charset="0"/>
            </a:endParaRPr>
          </a:p>
          <a:p>
            <a:r>
              <a:rPr lang="x-none" altLang="en-US" sz="2400">
                <a:solidFill>
                  <a:srgbClr val="CC0066"/>
                </a:solidFill>
                <a:latin typeface="Consolas" charset="0"/>
              </a:rPr>
              <a:t>*</a:t>
            </a:r>
            <a:r>
              <a:rPr lang="x-none" altLang="en-US" sz="2400">
                <a:latin typeface="Consolas" charset="0"/>
              </a:rPr>
              <a:t> Backward Pass</a:t>
            </a:r>
            <a:endParaRPr lang="x-none" altLang="en-US" sz="2400">
              <a:latin typeface="Consolas" charset="0"/>
            </a:endParaRPr>
          </a:p>
          <a:p>
            <a:r>
              <a:rPr lang="x-none" altLang="en-US" sz="2400">
                <a:solidFill>
                  <a:srgbClr val="CC0066"/>
                </a:solidFill>
                <a:latin typeface="Consolas" charset="0"/>
              </a:rPr>
              <a:t>*</a:t>
            </a:r>
            <a:r>
              <a:rPr lang="x-none" altLang="en-US" sz="2400">
                <a:latin typeface="Consolas" charset="0"/>
              </a:rPr>
              <a:t> Parameter Update</a:t>
            </a:r>
            <a:endParaRPr lang="x-none" altLang="en-US" sz="2400">
              <a:latin typeface="Consolas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83615" y="1509395"/>
            <a:ext cx="219456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u="sng">
                <a:latin typeface="Consolas" charset="0"/>
              </a:rPr>
              <a:t>Abstractions</a:t>
            </a:r>
            <a:endParaRPr lang="x-none" altLang="en-US" sz="2400" u="sng">
              <a:latin typeface="Consolas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43940" y="3780790"/>
            <a:ext cx="4373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400" u="sng">
                <a:latin typeface="Consolas" charset="0"/>
              </a:rPr>
              <a:t>Steps of Network Training</a:t>
            </a:r>
            <a:endParaRPr lang="x-none" altLang="en-US" sz="2400" u="sng">
              <a:latin typeface="Consolas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State-of-the-Art Implementations</a:t>
            </a:r>
            <a:endParaRPr lang="x-none" altLang="en-US">
              <a:latin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Caffe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Torch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PyTorch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Theano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TensorFlow &amp; their abstractions e.g. Keras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MXNet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...</a:t>
            </a:r>
            <a:endParaRPr lang="x-none" altLang="en-US">
              <a:latin typeface="Consolas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A Naive, but Simple Approach</a:t>
            </a:r>
            <a:endParaRPr lang="x-none" altLang="en-US">
              <a:latin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 sz="2000">
                <a:latin typeface="Consolas" charset="0"/>
              </a:rPr>
              <a:t>Tensor Class,     Abstraction of Vectors, Matrices, ...</a:t>
            </a:r>
            <a:endParaRPr lang="x-none" altLang="en-US" sz="2000">
              <a:latin typeface="Consolas" charset="0"/>
            </a:endParaRPr>
          </a:p>
          <a:p>
            <a:r>
              <a:rPr lang="x-none" altLang="en-US" sz="2000">
                <a:latin typeface="Consolas" charset="0"/>
              </a:rPr>
              <a:t>Blob Class,       Combination of 2 Tensors : (Value, Gradient)</a:t>
            </a:r>
            <a:endParaRPr lang="x-none" altLang="en-US" sz="2000">
              <a:latin typeface="Consolas" charset="0"/>
            </a:endParaRPr>
          </a:p>
          <a:p>
            <a:r>
              <a:rPr lang="x-none" altLang="en-US" sz="2000">
                <a:latin typeface="Consolas" charset="0"/>
              </a:rPr>
              <a:t>Layer Class,      Forward/Backward with Blobs</a:t>
            </a:r>
            <a:endParaRPr lang="x-none" altLang="en-US" sz="2000">
              <a:latin typeface="Consolas" charset="0"/>
            </a:endParaRPr>
          </a:p>
          <a:p>
            <a:r>
              <a:rPr lang="x-none" altLang="en-US" sz="2000">
                <a:latin typeface="Consolas" charset="0"/>
              </a:rPr>
              <a:t>(Graph Class),    Put things above into a Computation Graph</a:t>
            </a:r>
            <a:endParaRPr lang="x-none" altLang="en-US" sz="2000">
              <a:latin typeface="Consolas" charset="0"/>
            </a:endParaRPr>
          </a:p>
          <a:p>
            <a:endParaRPr lang="x-none" altLang="en-US" sz="2000">
              <a:latin typeface="Consolas" charset="0"/>
            </a:endParaRPr>
          </a:p>
          <a:p>
            <a:pPr marL="0" indent="0">
              <a:buNone/>
            </a:pPr>
            <a:r>
              <a:rPr lang="x-none" altLang="en-US" sz="2000">
                <a:latin typeface="Consolas" charset="0"/>
              </a:rPr>
              <a:t>Reference: Caffe, (Lua)Torch</a:t>
            </a:r>
            <a:endParaRPr lang="x-none" altLang="en-US" sz="2000">
              <a:latin typeface="Consolas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Example: Classification on MNIST</a:t>
            </a:r>
            <a:endParaRPr lang="x-none" altLang="en-US">
              <a:latin typeface="Consola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3160" y="1741170"/>
            <a:ext cx="1238885" cy="173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000">
                <a:latin typeface="Consolas" charset="0"/>
              </a:rPr>
              <a:t>Image</a:t>
            </a:r>
            <a:endParaRPr lang="x-none" altLang="en-US" sz="2000">
              <a:latin typeface="Consolas" charset="0"/>
            </a:endParaRPr>
          </a:p>
          <a:p>
            <a:pPr algn="ctr"/>
            <a:r>
              <a:rPr lang="x-none" altLang="en-US" sz="2000">
                <a:latin typeface="Consolas" charset="0"/>
              </a:rPr>
              <a:t>Batch</a:t>
            </a:r>
            <a:endParaRPr lang="x-none" altLang="en-US" sz="2000">
              <a:latin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3485" y="3841750"/>
            <a:ext cx="1104900" cy="166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000">
                <a:latin typeface="Consolas" charset="0"/>
              </a:rPr>
              <a:t>Label</a:t>
            </a:r>
            <a:endParaRPr lang="x-none" altLang="en-US" sz="2000">
              <a:latin typeface="Consolas" charset="0"/>
            </a:endParaRPr>
          </a:p>
          <a:p>
            <a:pPr algn="ctr"/>
            <a:r>
              <a:rPr lang="x-none" altLang="en-US" sz="2000">
                <a:latin typeface="Consolas" charset="0"/>
              </a:rPr>
              <a:t> Batch</a:t>
            </a:r>
            <a:endParaRPr lang="x-none" altLang="en-US" sz="2000">
              <a:latin typeface="Consolas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12440" y="2045335"/>
            <a:ext cx="1202055" cy="1007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000">
                <a:latin typeface="Consolas" charset="0"/>
              </a:rPr>
              <a:t>Linear</a:t>
            </a:r>
            <a:endParaRPr lang="x-none" altLang="en-US" sz="2000">
              <a:latin typeface="Consolas" charset="0"/>
            </a:endParaRPr>
          </a:p>
          <a:p>
            <a:pPr algn="ctr"/>
            <a:r>
              <a:rPr lang="x-none" altLang="en-US" sz="2000">
                <a:latin typeface="Consolas" charset="0"/>
              </a:rPr>
              <a:t>Layer</a:t>
            </a:r>
            <a:endParaRPr lang="x-none" altLang="en-US" sz="2000">
              <a:latin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38090" y="1874520"/>
            <a:ext cx="935990" cy="1360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000">
                <a:latin typeface="Consolas" charset="0"/>
              </a:rPr>
              <a:t>o1</a:t>
            </a:r>
            <a:endParaRPr lang="x-none" altLang="en-US" sz="2000">
              <a:latin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9745" y="2080260"/>
            <a:ext cx="1287145" cy="995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000">
                <a:latin typeface="Consolas" charset="0"/>
              </a:rPr>
              <a:t>Softmax</a:t>
            </a:r>
            <a:endParaRPr lang="x-none" altLang="en-US" sz="2000">
              <a:latin typeface="Consolas" charset="0"/>
            </a:endParaRPr>
          </a:p>
          <a:p>
            <a:pPr algn="ctr"/>
            <a:r>
              <a:rPr lang="x-none" altLang="en-US" sz="2000">
                <a:latin typeface="Consolas" charset="0"/>
              </a:rPr>
              <a:t>Layer</a:t>
            </a:r>
            <a:endParaRPr lang="x-none" altLang="en-US" sz="2000">
              <a:latin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34830" y="1764665"/>
            <a:ext cx="1068705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000">
                <a:latin typeface="Consolas" charset="0"/>
              </a:rPr>
              <a:t>yhat</a:t>
            </a:r>
            <a:endParaRPr lang="x-none" altLang="en-US" sz="2000">
              <a:latin typeface="Consola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415655" y="3816985"/>
            <a:ext cx="2160905" cy="151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000">
                <a:latin typeface="Consolas" charset="0"/>
              </a:rPr>
              <a:t>Class NLL Loss</a:t>
            </a:r>
            <a:endParaRPr lang="x-none" altLang="en-US" sz="2000">
              <a:latin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65070" y="2553970"/>
            <a:ext cx="436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47210" y="2529840"/>
            <a:ext cx="57023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05220" y="2481580"/>
            <a:ext cx="4978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56905" y="2505710"/>
            <a:ext cx="93535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57435" y="3416300"/>
            <a:ext cx="0" cy="31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77135" y="4545965"/>
            <a:ext cx="5767705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Example : Classification on MNIST</a:t>
            </a:r>
            <a:endParaRPr lang="x-none" altLang="en-US">
              <a:latin typeface="Consolas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01320" y="1971040"/>
            <a:ext cx="11532870" cy="3657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onsolas" charset="0"/>
              </a:rPr>
              <a:t>int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</a:rPr>
              <a:t>main(void)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</a:rPr>
              <a:t>{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</a:rPr>
              <a:t>	cout &lt;&lt; "&gt;&gt; Reading MNIST dataset" &lt;&lt; endl;</a:t>
            </a:r>
            <a:endParaRPr lang="en-US">
              <a:latin typeface="Consolas" charset="0"/>
            </a:endParaRPr>
          </a:p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</a:rPr>
              <a:t>	Tensor&lt;double&gt; </a:t>
            </a:r>
            <a:r>
              <a:rPr lang="en-US">
                <a:solidFill>
                  <a:srgbClr val="CC0066"/>
                </a:solidFill>
                <a:latin typeface="Consolas" charset="0"/>
              </a:rPr>
              <a:t>trainImages</a:t>
            </a:r>
            <a:r>
              <a:rPr lang="en-US">
                <a:latin typeface="Consolas" charset="0"/>
              </a:rPr>
              <a:t> (37800, 784);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</a:rPr>
              <a:t>	trainImages.setName("trainImages");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</a:rPr>
              <a:t>lite_hdf5_read</a:t>
            </a:r>
            <a:r>
              <a:rPr lang="en-US">
                <a:latin typeface="Consolas" charset="0"/>
              </a:rPr>
              <a:t>("mnist.th.h5", "/train/images", 0, 0, 37800, 784, trainImages.data);</a:t>
            </a:r>
            <a:endParaRPr lang="en-US">
              <a:latin typeface="Consolas" charset="0"/>
            </a:endParaRPr>
          </a:p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</a:rPr>
              <a:t>	Tensor&lt;double&gt; </a:t>
            </a:r>
            <a:r>
              <a:rPr lang="en-US">
                <a:solidFill>
                  <a:srgbClr val="CC0066"/>
                </a:solidFill>
                <a:latin typeface="Consolas" charset="0"/>
              </a:rPr>
              <a:t>trainLabels</a:t>
            </a:r>
            <a:r>
              <a:rPr lang="en-US">
                <a:latin typeface="Consolas" charset="0"/>
              </a:rPr>
              <a:t> (37800, 1);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</a:rPr>
              <a:t>	trainLabels.setName("trainLabels");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</a:rPr>
              <a:t>lite_hdf5_read</a:t>
            </a:r>
            <a:r>
              <a:rPr lang="en-US">
                <a:latin typeface="Consolas" charset="0"/>
              </a:rPr>
              <a:t>("mnist.th.h5", "/train/labels", 0, 0, 37800, 1, trainLabels.data);</a:t>
            </a:r>
            <a:endParaRPr lang="en-US">
              <a:latin typeface="Consolas" charset="0"/>
            </a:endParaRPr>
          </a:p>
          <a:p>
            <a:pPr algn="l"/>
            <a:endParaRPr lang="en-US">
              <a:latin typeface="Consolas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62990" y="260985"/>
            <a:ext cx="9084310" cy="5864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x-none" altLang="en-US">
                <a:latin typeface="Consolas" charset="0"/>
                <a:sym typeface="+mn-ea"/>
              </a:rPr>
              <a:t>	</a:t>
            </a:r>
            <a:r>
              <a:rPr lang="en-US">
                <a:latin typeface="Consolas" charset="0"/>
                <a:sym typeface="+mn-ea"/>
              </a:rPr>
              <a:t>cout &lt;&lt; "&gt;&gt; Initialize Network" &lt;&lt; endl;</a:t>
            </a:r>
            <a:endParaRPr lang="en-US">
              <a:latin typeface="Consolas" charset="0"/>
            </a:endParaRPr>
          </a:p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Blob</a:t>
            </a:r>
            <a:r>
              <a:rPr lang="en-US">
                <a:latin typeface="Consolas" charset="0"/>
                <a:sym typeface="+mn-ea"/>
              </a:rPr>
              <a:t>&lt;double&gt;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imageT</a:t>
            </a:r>
            <a:r>
              <a:rPr lang="en-US">
                <a:latin typeface="Consolas" charset="0"/>
                <a:sym typeface="+mn-ea"/>
              </a:rPr>
              <a:t> (784, 100, false);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imageT.setName("imageT");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Blob</a:t>
            </a:r>
            <a:r>
              <a:rPr lang="en-US">
                <a:latin typeface="Consolas" charset="0"/>
                <a:sym typeface="+mn-ea"/>
              </a:rPr>
              <a:t>&lt;double&gt;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label</a:t>
            </a:r>
            <a:r>
              <a:rPr lang="en-US">
                <a:latin typeface="Consolas" charset="0"/>
                <a:sym typeface="+mn-ea"/>
              </a:rPr>
              <a:t> (1, 100, false);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label.setName("label");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Blob</a:t>
            </a:r>
            <a:r>
              <a:rPr lang="en-US">
                <a:latin typeface="Consolas" charset="0"/>
                <a:sym typeface="+mn-ea"/>
              </a:rPr>
              <a:t>&lt;double&gt;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o1</a:t>
            </a:r>
            <a:r>
              <a:rPr lang="en-US">
                <a:latin typeface="Consolas" charset="0"/>
                <a:sym typeface="+mn-ea"/>
              </a:rPr>
              <a:t> (10, 100);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o1.setName("o1");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Blob</a:t>
            </a:r>
            <a:r>
              <a:rPr lang="en-US">
                <a:latin typeface="Consolas" charset="0"/>
                <a:sym typeface="+mn-ea"/>
              </a:rPr>
              <a:t>&lt;double&gt;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yhat</a:t>
            </a:r>
            <a:r>
              <a:rPr lang="en-US">
                <a:latin typeface="Consolas" charset="0"/>
                <a:sym typeface="+mn-ea"/>
              </a:rPr>
              <a:t> (10, 100);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yhat.setName("yhat");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Blob</a:t>
            </a:r>
            <a:r>
              <a:rPr lang="en-US">
                <a:latin typeface="Consolas" charset="0"/>
                <a:sym typeface="+mn-ea"/>
              </a:rPr>
              <a:t>&lt;double&gt;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loss</a:t>
            </a:r>
            <a:r>
              <a:rPr lang="en-US">
                <a:latin typeface="Consolas" charset="0"/>
                <a:sym typeface="+mn-ea"/>
              </a:rPr>
              <a:t> (1);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loss.setName("loss");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Blob</a:t>
            </a:r>
            <a:r>
              <a:rPr lang="en-US">
                <a:latin typeface="Consolas" charset="0"/>
                <a:sym typeface="+mn-ea"/>
              </a:rPr>
              <a:t>&lt;double&gt;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acc</a:t>
            </a:r>
            <a:r>
              <a:rPr lang="en-US">
                <a:latin typeface="Consolas" charset="0"/>
                <a:sym typeface="+mn-ea"/>
              </a:rPr>
              <a:t> (1);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acc.setName("accuracy");</a:t>
            </a:r>
            <a:endParaRPr lang="en-US">
              <a:latin typeface="Consolas" charset="0"/>
            </a:endParaRPr>
          </a:p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LinearLayer</a:t>
            </a:r>
            <a:r>
              <a:rPr lang="en-US">
                <a:latin typeface="Consolas" charset="0"/>
                <a:sym typeface="+mn-ea"/>
              </a:rPr>
              <a:t>&lt;double&gt; fc1 (10, 784);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SoftmaxLayer</a:t>
            </a:r>
            <a:r>
              <a:rPr lang="en-US">
                <a:latin typeface="Consolas" charset="0"/>
                <a:sym typeface="+mn-ea"/>
              </a:rPr>
              <a:t>&lt;double&gt; sm1;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ClassNLLLoss</a:t>
            </a:r>
            <a:r>
              <a:rPr lang="en-US">
                <a:latin typeface="Consolas" charset="0"/>
                <a:sym typeface="+mn-ea"/>
              </a:rPr>
              <a:t>&lt;double&gt; loss1;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ClassAccuracy</a:t>
            </a:r>
            <a:r>
              <a:rPr lang="en-US">
                <a:latin typeface="Consolas" charset="0"/>
                <a:sym typeface="+mn-ea"/>
              </a:rPr>
              <a:t>&lt;double&gt; acc1;</a:t>
            </a:r>
            <a:endParaRPr lang="en-US">
              <a:latin typeface="Consolas" charset="0"/>
            </a:endParaRPr>
          </a:p>
          <a:p>
            <a:pPr algn="l"/>
            <a:endParaRPr lang="en-US">
              <a:latin typeface="Consolas" charset="0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8125" y="59055"/>
            <a:ext cx="11718290" cy="5852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cout &lt;&lt; "&gt;&gt; Start training" &lt;&lt; endl;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for (int iteration = 0; iteration &lt; 500; iteration++) {</a:t>
            </a:r>
            <a:endParaRPr lang="en-US">
              <a:solidFill>
                <a:srgbClr val="CC0066"/>
              </a:solidFill>
              <a:latin typeface="Consolas" charset="0"/>
              <a:sym typeface="+mn-ea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cout &lt;&lt; "&gt;&gt; Iteration " &lt;&lt; iteration &lt;&lt; "::" &lt;&lt; endl;</a:t>
            </a:r>
            <a:endParaRPr lang="en-US">
              <a:latin typeface="Consolas" charset="0"/>
            </a:endParaRPr>
          </a:p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// --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get batch</a:t>
            </a:r>
            <a:endParaRPr lang="en-US">
              <a:solidFill>
                <a:srgbClr val="CC0066"/>
              </a:solidFill>
              <a:latin typeface="Consolas" charset="0"/>
              <a:sym typeface="+mn-ea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</a:t>
            </a:r>
            <a:r>
              <a:rPr lang="en-US">
                <a:solidFill>
                  <a:schemeClr val="accent1"/>
                </a:solidFill>
                <a:latin typeface="Consolas" charset="0"/>
                <a:sym typeface="+mn-ea"/>
              </a:rPr>
              <a:t>Tensor&lt;double&gt;* batchIm = trainImages.sliceRows(100*(iteration%377), 100*(iteration%377+1));</a:t>
            </a:r>
            <a:endParaRPr lang="en-US">
              <a:solidFill>
                <a:schemeClr val="accent1"/>
              </a:solidFill>
              <a:latin typeface="Consolas" charset="0"/>
              <a:sym typeface="+mn-ea"/>
            </a:endParaRPr>
          </a:p>
          <a:p>
            <a:pPr algn="l"/>
            <a:r>
              <a:rPr lang="en-US">
                <a:solidFill>
                  <a:schemeClr val="accent1"/>
                </a:solidFill>
                <a:latin typeface="Consolas" charset="0"/>
                <a:sym typeface="+mn-ea"/>
              </a:rPr>
              <a:t>		Tensor&lt;double&gt;* batchLb = trainLabels.sliceRows(100*(iteration%377), 100*(iteration%377+1));</a:t>
            </a:r>
            <a:endParaRPr lang="en-US">
              <a:solidFill>
                <a:schemeClr val="accent1"/>
              </a:solidFill>
              <a:latin typeface="Consolas" charset="0"/>
              <a:sym typeface="+mn-ea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Tensor&lt;double&gt;* batchImT = batchIm-&gt;transpose();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batchImT-&gt;scal_(1./255.);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imageT.value.copy(batchImT-&gt;data, 784*100);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label.value.copy(batchLb-&gt;data, 100);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// --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forward</a:t>
            </a:r>
            <a:endParaRPr lang="en-US">
              <a:solidFill>
                <a:srgbClr val="CC0066"/>
              </a:solidFill>
              <a:latin typeface="Consolas" charset="0"/>
              <a:sym typeface="+mn-ea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fc1.forward(imageT, o1);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sm1.forward(o1, yhat);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acc1.forward(yhat, loss, label);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loss1.forward(yhat, loss, label);</a:t>
            </a:r>
            <a:endParaRPr lang="en-US">
              <a:latin typeface="Consolas" charset="0"/>
              <a:sym typeface="+mn-ea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Review the Task</a:t>
            </a:r>
            <a:endParaRPr lang="x-none" altLang="en-US">
              <a:latin typeface="Consolas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228340" y="2034540"/>
            <a:ext cx="500380" cy="500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340" y="2790825"/>
            <a:ext cx="514350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35" y="3493770"/>
            <a:ext cx="514350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65" y="4244975"/>
            <a:ext cx="5143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815" y="2313940"/>
            <a:ext cx="514350" cy="514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190" y="3017520"/>
            <a:ext cx="514350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1630" y="3780155"/>
            <a:ext cx="514350" cy="514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0860" y="1825625"/>
            <a:ext cx="514350" cy="514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6095" y="2505075"/>
            <a:ext cx="514350" cy="514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6095" y="3148330"/>
            <a:ext cx="514350" cy="514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8160" y="3910965"/>
            <a:ext cx="514350" cy="5143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800475" y="2308860"/>
            <a:ext cx="151384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72230" y="2618740"/>
            <a:ext cx="139382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31285" y="2773680"/>
            <a:ext cx="1334770" cy="882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907790" y="2809240"/>
            <a:ext cx="1442085" cy="1609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160135" y="2058670"/>
            <a:ext cx="1835150" cy="36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195695" y="2165985"/>
            <a:ext cx="1728470" cy="1060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17260" y="2296795"/>
            <a:ext cx="1954530" cy="1776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4504055" y="4477385"/>
            <a:ext cx="28232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latin typeface="Consolas" charset="0"/>
              </a:rPr>
              <a:t>Multilayer Perceptron</a:t>
            </a:r>
            <a:endParaRPr lang="x-none" altLang="en-US">
              <a:latin typeface="Consolas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94995" y="3190240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  <a:latin typeface="Consolas" charset="0"/>
              </a:rPr>
              <a:t>Input data</a:t>
            </a:r>
            <a:endParaRPr lang="x-none" altLang="en-US">
              <a:solidFill>
                <a:srgbClr val="7030A0"/>
              </a:solidFill>
              <a:latin typeface="Consolas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44395" y="2379980"/>
            <a:ext cx="977265" cy="95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179955" y="3070860"/>
            <a:ext cx="906145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87270" y="3559810"/>
            <a:ext cx="858520" cy="17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56460" y="3762375"/>
            <a:ext cx="917575" cy="595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596265" y="5621020"/>
            <a:ext cx="15659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  <a:latin typeface="Consolas" charset="0"/>
              </a:rPr>
              <a:t>Input Label</a:t>
            </a:r>
            <a:endParaRPr lang="x-none" altLang="en-US">
              <a:solidFill>
                <a:srgbClr val="7030A0"/>
              </a:solidFill>
              <a:latin typeface="Consolas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4883785" y="3726815"/>
            <a:ext cx="457200" cy="434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x-none" altLang="en-US"/>
              <a:t>......</a:t>
            </a:r>
            <a:endParaRPr lang="x-none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7470140" y="3285490"/>
            <a:ext cx="457200" cy="8915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x-none" altLang="en-US"/>
              <a:t>..............</a:t>
            </a:r>
            <a:endParaRPr lang="x-none" altLang="en-US"/>
          </a:p>
        </p:txBody>
      </p:sp>
      <p:sp>
        <p:nvSpPr>
          <p:cNvPr id="34" name="Rounded Rectangle 33"/>
          <p:cNvSpPr/>
          <p:nvPr/>
        </p:nvSpPr>
        <p:spPr>
          <a:xfrm>
            <a:off x="9892030" y="2570480"/>
            <a:ext cx="1322705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Loss Function</a:t>
            </a:r>
            <a:endParaRPr lang="x-none" altLang="en-US">
              <a:latin typeface="Consolas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842375" y="2129155"/>
            <a:ext cx="894080" cy="58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759190" y="2773045"/>
            <a:ext cx="83375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902065" y="3225800"/>
            <a:ext cx="607695" cy="167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973185" y="3380740"/>
            <a:ext cx="619760" cy="65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359025" y="3702685"/>
            <a:ext cx="8295005" cy="2183765"/>
          </a:xfrm>
          <a:custGeom>
            <a:avLst/>
            <a:gdLst>
              <a:gd name="connisteX0" fmla="*/ 0 w 8295005"/>
              <a:gd name="connsiteY0" fmla="*/ 2061845 h 2184027"/>
              <a:gd name="connisteX1" fmla="*/ 5946775 w 8295005"/>
              <a:gd name="connsiteY1" fmla="*/ 1966595 h 2184027"/>
              <a:gd name="connisteX2" fmla="*/ 8295005 w 8295005"/>
              <a:gd name="connsiteY2" fmla="*/ 0 h 2184027"/>
              <a:gd name="connisteX3" fmla="*/ 8914765 w 8295005"/>
              <a:gd name="connsiteY3" fmla="*/ -71755 h 21840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295005" h="2184027">
                <a:moveTo>
                  <a:pt x="0" y="2061845"/>
                </a:moveTo>
                <a:cubicBezTo>
                  <a:pt x="1142365" y="2082165"/>
                  <a:pt x="4287520" y="2378710"/>
                  <a:pt x="5946775" y="1966595"/>
                </a:cubicBezTo>
                <a:cubicBezTo>
                  <a:pt x="7606030" y="1554480"/>
                  <a:pt x="7701280" y="407670"/>
                  <a:pt x="829500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0350" y="-175895"/>
            <a:ext cx="10566400" cy="6400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// --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zerograd</a:t>
            </a:r>
            <a:endParaRPr lang="en-US">
              <a:solidFill>
                <a:srgbClr val="CC0066"/>
              </a:solidFill>
              <a:latin typeface="Consolas" charset="0"/>
              <a:sym typeface="+mn-ea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fc1.zeroGrad();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o1.zeroGrad();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yhat.zeroGrad();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loss.zeroGrad();</a:t>
            </a:r>
            <a:endParaRPr lang="en-US">
              <a:latin typeface="Consolas" charset="0"/>
              <a:sym typeface="+mn-ea"/>
            </a:endParaRPr>
          </a:p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// --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backward</a:t>
            </a:r>
            <a:endParaRPr lang="en-US">
              <a:solidFill>
                <a:srgbClr val="CC0066"/>
              </a:solidFill>
              <a:latin typeface="Consolas" charset="0"/>
              <a:sym typeface="+mn-ea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loss1.backward(yhat, loss, label);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sm1.backward(o1, yhat);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fc1.backward(imageT, o1);</a:t>
            </a:r>
            <a:endParaRPr lang="en-US">
              <a:latin typeface="Consolas" charset="0"/>
              <a:sym typeface="+mn-ea"/>
            </a:endParaRPr>
          </a:p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// --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report</a:t>
            </a:r>
            <a:endParaRPr lang="en-US">
              <a:solidFill>
                <a:srgbClr val="CC0066"/>
              </a:solidFill>
              <a:latin typeface="Consolas" charset="0"/>
              <a:sym typeface="+mn-ea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loss1.report();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acc1.report();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fc1.dumpstat();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//label.dump(true, false);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//yhat.dump(true, false);</a:t>
            </a:r>
            <a:endParaRPr lang="en-US">
              <a:latin typeface="Consolas" charset="0"/>
              <a:sym typeface="+mn-ea"/>
            </a:endParaRPr>
          </a:p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//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update</a:t>
            </a:r>
            <a:endParaRPr lang="en-US">
              <a:solidFill>
                <a:srgbClr val="CC0066"/>
              </a:solidFill>
              <a:latin typeface="Consolas" charset="0"/>
              <a:sym typeface="+mn-ea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double lr = 1e-3;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fc1.update(lr);</a:t>
            </a:r>
            <a:endParaRPr lang="en-US">
              <a:latin typeface="Consolas" charset="0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56665" y="434975"/>
            <a:ext cx="5952490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// </a:t>
            </a:r>
            <a:r>
              <a:rPr lang="en-US">
                <a:solidFill>
                  <a:srgbClr val="CC0066"/>
                </a:solidFill>
                <a:latin typeface="Consolas" charset="0"/>
                <a:sym typeface="+mn-ea"/>
              </a:rPr>
              <a:t>cleanup</a:t>
            </a:r>
            <a:endParaRPr lang="en-US">
              <a:solidFill>
                <a:srgbClr val="CC0066"/>
              </a:solidFill>
              <a:latin typeface="Consolas" charset="0"/>
              <a:sym typeface="+mn-ea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delete batchIm;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delete batchLb;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	delete batchImT;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}</a:t>
            </a:r>
            <a:endParaRPr lang="en-US">
              <a:latin typeface="Consolas" charset="0"/>
            </a:endParaRPr>
          </a:p>
          <a:p>
            <a:pPr algn="l"/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	return 0;</a:t>
            </a:r>
            <a:endParaRPr lang="en-US">
              <a:latin typeface="Consolas" charset="0"/>
            </a:endParaRPr>
          </a:p>
          <a:p>
            <a:pPr algn="l"/>
            <a:r>
              <a:rPr lang="en-US">
                <a:latin typeface="Consolas" charset="0"/>
                <a:sym typeface="+mn-ea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455" y="77470"/>
            <a:ext cx="11921490" cy="67068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Loss Curve, x: Iteration, y: Loss</a:t>
            </a:r>
            <a:endParaRPr lang="x-none" altLang="en-US">
              <a:latin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0" y="1489075"/>
            <a:ext cx="7996555" cy="53232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en-US">
                <a:latin typeface="Consolas" charset="0"/>
              </a:rPr>
              <a:t>Accuracy, x: Iteration, y: Accuracy</a:t>
            </a:r>
            <a:endParaRPr lang="x-none" altLang="en-US">
              <a:latin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325" y="1350645"/>
            <a:ext cx="7987665" cy="52990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Time Cost &amp; Compiler Black Magic</a:t>
            </a:r>
            <a:endParaRPr lang="x-none" altLang="en-US">
              <a:latin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4860"/>
          </a:xfrm>
        </p:spPr>
        <p:txBody>
          <a:bodyPr>
            <a:normAutofit lnSpcReduction="20000"/>
          </a:bodyPr>
          <a:p>
            <a:r>
              <a:rPr lang="x-none" altLang="en-US">
                <a:latin typeface="Consolas" charset="0"/>
              </a:rPr>
              <a:t>I5-2520M: </a:t>
            </a:r>
            <a:r>
              <a:rPr lang="x-none" altLang="en-US">
                <a:solidFill>
                  <a:srgbClr val="CC0066"/>
                </a:solidFill>
                <a:latin typeface="Consolas" charset="0"/>
              </a:rPr>
              <a:t>2.1</a:t>
            </a:r>
            <a:r>
              <a:rPr lang="x-none" altLang="en-US">
                <a:latin typeface="Consolas" charset="0"/>
              </a:rPr>
              <a:t> Sec. (OpenMP, -O2, -march=native)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I7-6900K: </a:t>
            </a:r>
            <a:r>
              <a:rPr lang="x-none" altLang="en-US">
                <a:solidFill>
                  <a:srgbClr val="CC0066"/>
                </a:solidFill>
                <a:latin typeface="Consolas" charset="0"/>
              </a:rPr>
              <a:t>1.0</a:t>
            </a:r>
            <a:r>
              <a:rPr lang="x-none" altLang="en-US">
                <a:latin typeface="Consolas" charset="0"/>
              </a:rPr>
              <a:t> Sec. (OpenMP, -O2, -march=native)</a:t>
            </a:r>
            <a:endParaRPr lang="x-none" altLang="en-US">
              <a:latin typeface="Consolas" charset="0"/>
            </a:endParaRPr>
          </a:p>
          <a:p>
            <a:endParaRPr lang="x-none" altLang="en-US">
              <a:latin typeface="Consolas" charset="0"/>
            </a:endParaRPr>
          </a:p>
          <a:p>
            <a:pPr marL="0" indent="0">
              <a:buNone/>
            </a:pPr>
            <a:r>
              <a:rPr lang="x-none" altLang="en-US">
                <a:latin typeface="Consolas" charset="0"/>
              </a:rPr>
              <a:t>500 Iterations, Clang slightly faster than GCC</a:t>
            </a: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endParaRPr lang="x-none" altLang="en-US">
              <a:latin typeface="Consolas" charset="0"/>
            </a:endParaRPr>
          </a:p>
          <a:p>
            <a:pPr marL="0" indent="0">
              <a:buClrTx/>
            </a:pPr>
            <a:r>
              <a:rPr lang="x-none" altLang="en-US">
                <a:latin typeface="Consolas" charset="0"/>
              </a:rPr>
              <a:t>I5-2520M: </a:t>
            </a:r>
            <a:r>
              <a:rPr lang="x-none" altLang="en-US">
                <a:solidFill>
                  <a:srgbClr val="CC0066"/>
                </a:solidFill>
                <a:latin typeface="Consolas" charset="0"/>
              </a:rPr>
              <a:t>32.3</a:t>
            </a:r>
            <a:r>
              <a:rPr lang="x-none" altLang="en-US">
                <a:latin typeface="Consolas" charset="0"/>
              </a:rPr>
              <a:t> Sec. (no OpenMP, -O0)</a:t>
            </a:r>
            <a:endParaRPr lang="x-none" altLang="en-US">
              <a:latin typeface="Consolas" charset="0"/>
            </a:endParaRPr>
          </a:p>
          <a:p>
            <a:pPr marL="0" indent="0">
              <a:buClrTx/>
            </a:pPr>
            <a:r>
              <a:rPr lang="x-none" altLang="en-US">
                <a:latin typeface="Consolas" charset="0"/>
              </a:rPr>
              <a:t>I5-2520M: </a:t>
            </a:r>
            <a:r>
              <a:rPr lang="x-none" altLang="en-US">
                <a:solidFill>
                  <a:srgbClr val="CC0066"/>
                </a:solidFill>
                <a:latin typeface="Consolas" charset="0"/>
              </a:rPr>
              <a:t>17.4</a:t>
            </a:r>
            <a:r>
              <a:rPr lang="x-none" altLang="en-US">
                <a:latin typeface="Consolas" charset="0"/>
              </a:rPr>
              <a:t> Sec. (OpenMP, -O0)</a:t>
            </a:r>
            <a:endParaRPr lang="x-none" altLang="en-US">
              <a:latin typeface="Consolas" charset="0"/>
            </a:endParaRPr>
          </a:p>
          <a:p>
            <a:pPr marL="0" indent="0">
              <a:buClrTx/>
            </a:pPr>
            <a:r>
              <a:rPr lang="x-none" altLang="en-US">
                <a:latin typeface="Consolas" charset="0"/>
              </a:rPr>
              <a:t>I5-2520M: </a:t>
            </a:r>
            <a:r>
              <a:rPr lang="x-none" altLang="en-US">
                <a:solidFill>
                  <a:srgbClr val="CC0066"/>
                </a:solidFill>
                <a:latin typeface="Consolas" charset="0"/>
              </a:rPr>
              <a:t>2.4</a:t>
            </a:r>
            <a:r>
              <a:rPr lang="x-none" altLang="en-US">
                <a:latin typeface="Consolas" charset="0"/>
              </a:rPr>
              <a:t> Sec.  (no OpenMP, -O2)</a:t>
            </a:r>
            <a:endParaRPr lang="x-none" altLang="en-US">
              <a:latin typeface="Consolas" charset="0"/>
            </a:endParaRPr>
          </a:p>
          <a:p>
            <a:pPr marL="0" indent="0">
              <a:buClrTx/>
            </a:pPr>
            <a:endParaRPr lang="x-none" altLang="en-US">
              <a:latin typeface="Consolas" charset="0"/>
            </a:endParaRPr>
          </a:p>
          <a:p>
            <a:pPr marL="0" indent="0">
              <a:buClrTx/>
            </a:pPr>
            <a:r>
              <a:rPr lang="x-none" altLang="en-US">
                <a:latin typeface="Consolas" charset="0"/>
              </a:rPr>
              <a:t>cuDNN:    faster ...</a:t>
            </a:r>
            <a:endParaRPr lang="x-none" altLang="en-US">
              <a:latin typeface="Consolas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Trouble You May Encounter</a:t>
            </a:r>
            <a:endParaRPr lang="x-none" altLang="en-US">
              <a:latin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Reliability (API change, Unit Tests)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Gradient Error (Check derivative &amp; implementation)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Memory Leak (C/C++: GDB, Valgrind)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Training Error (e.g. Numerical Precision Problems)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Performance (BLAS/GEMM: SIMD, OpenMP, CUDA)</a:t>
            </a:r>
            <a:endParaRPr lang="x-none" altLang="en-US">
              <a:latin typeface="Consolas" charset="0"/>
            </a:endParaRPr>
          </a:p>
          <a:p>
            <a:r>
              <a:rPr lang="x-none" altLang="en-US">
                <a:latin typeface="Consolas" charset="0"/>
              </a:rPr>
              <a:t>Compilation (Compiler Flags)</a:t>
            </a:r>
            <a:endParaRPr lang="x-none" altLang="en-US">
              <a:latin typeface="Consolas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Thanks</a:t>
            </a:r>
            <a:endParaRPr lang="x-none" altLang="en-US">
              <a:latin typeface="Consolas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01370" y="1461135"/>
            <a:ext cx="10637520" cy="0"/>
          </a:xfrm>
          <a:prstGeom prst="line">
            <a:avLst/>
          </a:prstGeom>
          <a:ln w="25400"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066290" y="3392805"/>
            <a:ext cx="7907655" cy="2956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 u="sng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Reference</a:t>
            </a:r>
            <a:endParaRPr lang="x-none" altLang="en-US" sz="2400" u="sng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pPr algn="l"/>
            <a:endParaRPr lang="x-none" altLang="en-US" sz="2400" u="sng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1. Caffe Code             --     github.com/bvlc/caffe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2. Torch Code             --   github.com/torch/torch7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3. Deep Learning Book     --            Ian Goodfellow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4. Stanford CS231n        --                 Feifei Li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5. Efficient Backprop     --                Yann LeCun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pPr algn="l"/>
            <a:r>
              <a:rPr lang="x-none" altLang="en-US" sz="2000">
                <a:solidFill>
                  <a:schemeClr val="bg1">
                    <a:lumMod val="50000"/>
                  </a:schemeClr>
                </a:solidFill>
                <a:latin typeface="Consolas" charset="0"/>
              </a:rPr>
              <a:t>6. GCC Manual             --               gcc.gnu.org</a:t>
            </a:r>
            <a:endParaRPr lang="x-none" altLang="en-US" sz="200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  <a:p>
            <a:pPr algn="l"/>
            <a:endParaRPr lang="x-none" altLang="en-US" sz="2000">
              <a:solidFill>
                <a:schemeClr val="bg1">
                  <a:lumMod val="50000"/>
                </a:schemeClr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latin typeface="Consolas" charset="0"/>
              </a:rPr>
              <a:t>Closer View to the Linear Layer</a:t>
            </a:r>
            <a:endParaRPr lang="x-none" altLang="en-US">
              <a:latin typeface="Consolas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58010" y="2237105"/>
            <a:ext cx="500380" cy="500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0" y="2993390"/>
            <a:ext cx="514350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05" y="3696335"/>
            <a:ext cx="514350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635" y="4447540"/>
            <a:ext cx="5143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485" y="2516505"/>
            <a:ext cx="514350" cy="514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860" y="3220085"/>
            <a:ext cx="514350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300" y="3982720"/>
            <a:ext cx="514350" cy="5143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430145" y="2511425"/>
            <a:ext cx="151384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501900" y="2821305"/>
            <a:ext cx="139382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60955" y="2976245"/>
            <a:ext cx="1334770" cy="882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37460" y="3011805"/>
            <a:ext cx="1442085" cy="1609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3513455" y="3929380"/>
            <a:ext cx="457200" cy="434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x-none" altLang="en-US"/>
              <a:t>......</a:t>
            </a:r>
            <a:endParaRPr lang="x-none" altLang="en-US"/>
          </a:p>
        </p:txBody>
      </p:sp>
      <p:sp>
        <p:nvSpPr>
          <p:cNvPr id="11" name="Right Arrow 10"/>
          <p:cNvSpPr/>
          <p:nvPr/>
        </p:nvSpPr>
        <p:spPr>
          <a:xfrm>
            <a:off x="5433695" y="2963545"/>
            <a:ext cx="1644650" cy="97726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953895" y="5287645"/>
            <a:ext cx="3086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latin typeface="Consolas" charset="0"/>
              </a:rPr>
              <a:t>X</a:t>
            </a:r>
            <a:endParaRPr lang="x-none" altLang="en-US">
              <a:latin typeface="Consolas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086860" y="5311775"/>
            <a:ext cx="3086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latin typeface="Consolas" charset="0"/>
              </a:rPr>
              <a:t>Y</a:t>
            </a:r>
            <a:endParaRPr lang="x-none" altLang="en-US">
              <a:latin typeface="Consolas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074035" y="4084320"/>
            <a:ext cx="3086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latin typeface="Consolas" charset="0"/>
              </a:rPr>
              <a:t>W</a:t>
            </a:r>
            <a:endParaRPr lang="x-none" altLang="en-US">
              <a:latin typeface="Consolas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061970" y="4537075"/>
            <a:ext cx="3086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latin typeface="Consolas" charset="0"/>
              </a:rPr>
              <a:t>b</a:t>
            </a:r>
            <a:endParaRPr lang="x-none" altLang="en-US">
              <a:latin typeface="Consolas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459980" y="2844800"/>
            <a:ext cx="22783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Consolas" charset="0"/>
              </a:rPr>
              <a:t>Linear Equation</a:t>
            </a:r>
            <a:endParaRPr lang="x-none" altLang="en-US" sz="2000">
              <a:latin typeface="Consolas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423785" y="3477260"/>
            <a:ext cx="338455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>
                <a:solidFill>
                  <a:srgbClr val="CC0066"/>
                </a:solidFill>
                <a:latin typeface="MathJax_Main" charset="0"/>
              </a:rPr>
              <a:t>Y = WX + b</a:t>
            </a:r>
            <a:endParaRPr lang="x-none" altLang="en-US" sz="3200">
              <a:solidFill>
                <a:srgbClr val="CC0066"/>
              </a:solidFill>
              <a:latin typeface="MathJax_Mai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Interpreting the Linear Layer</a:t>
            </a:r>
            <a:endParaRPr lang="x-none" altLang="en-US">
              <a:latin typeface="Consola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05510" y="1497965"/>
            <a:ext cx="73075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latin typeface="Consolas" charset="0"/>
              </a:rPr>
              <a:t>With Atomic Math Operators, into </a:t>
            </a:r>
            <a:r>
              <a:rPr lang="x-none" altLang="en-US" sz="2000">
                <a:solidFill>
                  <a:srgbClr val="CC0066"/>
                </a:solidFill>
                <a:latin typeface="Consolas" charset="0"/>
              </a:rPr>
              <a:t>Computation Graph</a:t>
            </a:r>
            <a:r>
              <a:rPr lang="x-none" altLang="en-US" sz="2000">
                <a:latin typeface="Consolas" charset="0"/>
              </a:rPr>
              <a:t>.</a:t>
            </a:r>
            <a:endParaRPr lang="x-none" altLang="en-US" sz="2000">
              <a:latin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4530" y="2010410"/>
            <a:ext cx="1358265" cy="135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W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1090" y="3535680"/>
            <a:ext cx="488315" cy="147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x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1315" y="2760345"/>
            <a:ext cx="1370330" cy="1370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  <a:latin typeface="Consolas" charset="0"/>
              </a:rPr>
              <a:t>GEMM</a:t>
            </a:r>
            <a:endParaRPr lang="x-none" altLang="en-US" sz="2800">
              <a:solidFill>
                <a:schemeClr val="tx1"/>
              </a:solidFill>
              <a:latin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1595" y="2618105"/>
            <a:ext cx="596265" cy="170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Wx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1090" y="5252085"/>
            <a:ext cx="464820" cy="137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b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959725" y="3844925"/>
            <a:ext cx="1406525" cy="1406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  <a:latin typeface="Consolas" charset="0"/>
              </a:rPr>
              <a:t>+</a:t>
            </a:r>
            <a:endParaRPr lang="x-none" altLang="en-US" sz="2800">
              <a:solidFill>
                <a:schemeClr val="tx1"/>
              </a:solidFill>
              <a:latin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15905" y="3559175"/>
            <a:ext cx="524510" cy="182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Y</a:t>
            </a:r>
            <a:endParaRPr lang="x-none" altLang="en-US" sz="2800">
              <a:latin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91865" y="2713355"/>
            <a:ext cx="523875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61970" y="3833495"/>
            <a:ext cx="1001395" cy="46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08015" y="3416300"/>
            <a:ext cx="57213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68845" y="3368675"/>
            <a:ext cx="786765" cy="47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74035" y="4977765"/>
            <a:ext cx="4850765" cy="97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569450" y="4560570"/>
            <a:ext cx="67945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>
                <a:latin typeface="Consolas" charset="0"/>
              </a:rPr>
              <a:t>Linear Layer As Building Block</a:t>
            </a:r>
            <a:endParaRPr lang="x-none" altLang="en-US">
              <a:latin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3910" y="3023870"/>
            <a:ext cx="1358265" cy="135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W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04885" y="2772410"/>
            <a:ext cx="524510" cy="182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Y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01870" y="2915920"/>
            <a:ext cx="2204720" cy="1489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  <a:latin typeface="Consolas" charset="0"/>
              </a:rPr>
              <a:t>Linear</a:t>
            </a:r>
            <a:endParaRPr lang="x-none" altLang="en-US" sz="2800">
              <a:solidFill>
                <a:schemeClr val="tx1"/>
              </a:solidFill>
              <a:latin typeface="Consolas" charset="0"/>
            </a:endParaRPr>
          </a:p>
          <a:p>
            <a:pPr algn="ctr"/>
            <a:r>
              <a:rPr lang="x-none" altLang="en-US" sz="2800">
                <a:solidFill>
                  <a:schemeClr val="tx1"/>
                </a:solidFill>
                <a:latin typeface="Consolas" charset="0"/>
              </a:rPr>
              <a:t>Layer</a:t>
            </a:r>
            <a:endParaRPr lang="x-none" altLang="en-US" sz="2800">
              <a:solidFill>
                <a:schemeClr val="tx1"/>
              </a:solidFill>
              <a:latin typeface="Consolas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17925" y="3655060"/>
            <a:ext cx="84582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305040" y="3595370"/>
            <a:ext cx="115570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Similar to Activation Function</a:t>
            </a:r>
            <a:endParaRPr lang="x-none" altLang="en-US">
              <a:latin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490" y="2781300"/>
            <a:ext cx="630555" cy="185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X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04885" y="2772410"/>
            <a:ext cx="524510" cy="182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Y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59300" y="2867660"/>
            <a:ext cx="2616835" cy="1489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  <a:latin typeface="Consolas" charset="0"/>
              </a:rPr>
              <a:t>Activation</a:t>
            </a:r>
            <a:endParaRPr lang="x-none" altLang="en-US" sz="2800">
              <a:solidFill>
                <a:schemeClr val="tx1"/>
              </a:solidFill>
              <a:latin typeface="Consolas" charset="0"/>
            </a:endParaRPr>
          </a:p>
          <a:p>
            <a:pPr algn="ctr"/>
            <a:r>
              <a:rPr lang="x-none" altLang="en-US" sz="2800">
                <a:solidFill>
                  <a:schemeClr val="tx1"/>
                </a:solidFill>
                <a:latin typeface="Consolas" charset="0"/>
              </a:rPr>
              <a:t>Layer</a:t>
            </a:r>
            <a:endParaRPr lang="x-none" altLang="en-US" sz="2800">
              <a:solidFill>
                <a:schemeClr val="tx1"/>
              </a:solidFill>
              <a:latin typeface="Consolas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78200" y="3679190"/>
            <a:ext cx="84582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305040" y="3595370"/>
            <a:ext cx="1155700" cy="4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The Original MLP</a:t>
            </a:r>
            <a:endParaRPr lang="x-none" altLang="en-US">
              <a:latin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25" y="1995805"/>
            <a:ext cx="570865" cy="2367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X</a:t>
            </a:r>
            <a:endParaRPr lang="x-none" altLang="en-US">
              <a:latin typeface="Consolas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37305" y="2505710"/>
            <a:ext cx="1129665" cy="1189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Linear</a:t>
            </a:r>
            <a:endParaRPr lang="x-none" altLang="en-US">
              <a:latin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8760" y="1802130"/>
            <a:ext cx="230505" cy="27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onsolas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13755" y="2469515"/>
            <a:ext cx="1056640" cy="1202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Act</a:t>
            </a:r>
            <a:endParaRPr lang="x-none" altLang="en-US">
              <a:latin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5990" y="1741170"/>
            <a:ext cx="255270" cy="281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Consola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087360" y="2433320"/>
            <a:ext cx="1044575" cy="1311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Linear</a:t>
            </a:r>
            <a:endParaRPr lang="x-none" altLang="en-US">
              <a:latin typeface="Consola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423400" y="2894965"/>
            <a:ext cx="1211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..................</a:t>
            </a:r>
            <a:endParaRPr lang="x-none" altLang="en-US"/>
          </a:p>
        </p:txBody>
      </p:sp>
      <p:sp>
        <p:nvSpPr>
          <p:cNvPr id="11" name="Rectangle 10"/>
          <p:cNvSpPr/>
          <p:nvPr/>
        </p:nvSpPr>
        <p:spPr>
          <a:xfrm>
            <a:off x="10601325" y="1814195"/>
            <a:ext cx="461645" cy="256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y^</a:t>
            </a:r>
            <a:endParaRPr lang="x-none" altLang="en-US">
              <a:latin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1625" y="5080635"/>
            <a:ext cx="558800" cy="121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y</a:t>
            </a:r>
            <a:endParaRPr lang="x-none" altLang="en-US">
              <a:latin typeface="Consolas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018395" y="5226050"/>
            <a:ext cx="1615440" cy="910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Consolas" charset="0"/>
              </a:rPr>
              <a:t>Loss</a:t>
            </a:r>
            <a:endParaRPr lang="x-none" altLang="en-US">
              <a:latin typeface="Consola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30930" y="5723890"/>
            <a:ext cx="616902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45840" y="3076575"/>
            <a:ext cx="13398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64125" y="3125470"/>
            <a:ext cx="157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V="1">
            <a:off x="5549265" y="3100705"/>
            <a:ext cx="267335" cy="5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6970395" y="3070860"/>
            <a:ext cx="19431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86675" y="3088640"/>
            <a:ext cx="24320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916920" y="4485640"/>
            <a:ext cx="0" cy="558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776605" y="3056890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  <a:latin typeface="Consolas" charset="0"/>
              </a:rPr>
              <a:t>Input data</a:t>
            </a:r>
            <a:endParaRPr lang="x-none" altLang="en-US">
              <a:solidFill>
                <a:srgbClr val="7030A0"/>
              </a:solidFill>
              <a:latin typeface="Consolas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44525" y="5511800"/>
            <a:ext cx="156591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  <a:latin typeface="Consolas" charset="0"/>
              </a:rPr>
              <a:t>Input Label</a:t>
            </a:r>
            <a:endParaRPr lang="x-none" altLang="en-US">
              <a:solidFill>
                <a:srgbClr val="7030A0"/>
              </a:solidFill>
              <a:latin typeface="Consolas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275080" y="2238375"/>
            <a:ext cx="10588625" cy="73025"/>
          </a:xfrm>
          <a:prstGeom prst="straightConnector1">
            <a:avLst/>
          </a:prstGeom>
          <a:ln w="66675">
            <a:solidFill>
              <a:srgbClr val="CC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75920" y="1680210"/>
            <a:ext cx="252984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800">
                <a:solidFill>
                  <a:srgbClr val="CC0066"/>
                </a:solidFill>
                <a:latin typeface="Consolas" charset="0"/>
              </a:rPr>
              <a:t>Forward-Pass</a:t>
            </a:r>
            <a:endParaRPr lang="x-none" altLang="en-US" sz="2800">
              <a:solidFill>
                <a:srgbClr val="CC0066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Backward Pass</a:t>
            </a:r>
            <a:endParaRPr lang="x-none" altLang="en-US">
              <a:latin typeface="Consolas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2655" y="1461770"/>
            <a:ext cx="747522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CC0066"/>
                </a:solidFill>
                <a:latin typeface="Consolas" charset="0"/>
              </a:rPr>
              <a:t>Automatic Differentiation</a:t>
            </a:r>
            <a:r>
              <a:rPr lang="x-none" altLang="en-US">
                <a:latin typeface="Consolas" charset="0"/>
              </a:rPr>
              <a:t>, e.g. Back-propagation Algorithm</a:t>
            </a:r>
            <a:endParaRPr lang="x-none" altLang="en-US">
              <a:latin typeface="Consolas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75970" y="1838325"/>
            <a:ext cx="35356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000">
                <a:latin typeface="Consolas" charset="0"/>
              </a:rPr>
              <a:t>∂ Loss(y^,y)</a:t>
            </a:r>
            <a:endParaRPr lang="x-none" altLang="en-US" sz="4000">
              <a:latin typeface="Consola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57530" y="2590800"/>
            <a:ext cx="3850005" cy="24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741170" y="2754630"/>
            <a:ext cx="10210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000">
                <a:latin typeface="Consolas" charset="0"/>
              </a:rPr>
              <a:t>∂ x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36770" y="2311400"/>
            <a:ext cx="462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000">
                <a:latin typeface="Consolas" charset="0"/>
              </a:rPr>
              <a:t>=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23205" y="1880235"/>
            <a:ext cx="35356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000">
                <a:latin typeface="Consolas" charset="0"/>
              </a:rPr>
              <a:t>∂ Loss(y^,y)</a:t>
            </a:r>
            <a:endParaRPr lang="x-none" altLang="en-US" sz="4000">
              <a:latin typeface="Consolas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53660" y="2632710"/>
            <a:ext cx="38011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288405" y="2796540"/>
            <a:ext cx="21386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000">
                <a:latin typeface="Consolas" charset="0"/>
              </a:rPr>
              <a:t>∂ y^(x)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257665" y="1868170"/>
            <a:ext cx="21386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000">
                <a:latin typeface="Consolas" charset="0"/>
              </a:rPr>
              <a:t>∂ y^(x)</a:t>
            </a:r>
            <a:endParaRPr lang="x-none" altLang="en-US" sz="4000">
              <a:latin typeface="Consolas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088120" y="2620645"/>
            <a:ext cx="2593340" cy="30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9797415" y="2760345"/>
            <a:ext cx="10210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000">
                <a:latin typeface="Consolas" charset="0"/>
              </a:rPr>
              <a:t>∂ x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589405" y="3465195"/>
            <a:ext cx="856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>
                <a:solidFill>
                  <a:srgbClr val="CC0066"/>
                </a:solidFill>
                <a:latin typeface="Consolas" charset="0"/>
              </a:rPr>
              <a:t>A Neural Network Can Be Implemented in a Modularized Manner.</a:t>
            </a:r>
            <a:endParaRPr lang="x-none" altLang="en-US" sz="20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81025" y="5175250"/>
            <a:ext cx="1859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000">
                <a:latin typeface="Consolas" charset="0"/>
              </a:rPr>
              <a:t>∂ Loss</a:t>
            </a:r>
            <a:endParaRPr lang="x-none" altLang="en-US" sz="4000">
              <a:latin typeface="Consolas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46100" y="5831840"/>
            <a:ext cx="1991360" cy="36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083945" y="5909945"/>
            <a:ext cx="10210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latin typeface="Consolas" charset="0"/>
                <a:sym typeface="+mn-ea"/>
              </a:rPr>
              <a:t>∂ y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2571115" y="5588000"/>
            <a:ext cx="462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latin typeface="Consolas" charset="0"/>
                <a:sym typeface="+mn-ea"/>
              </a:rPr>
              <a:t>=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3117850" y="5551170"/>
            <a:ext cx="462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latin typeface="Consolas" charset="0"/>
              </a:rPr>
              <a:t>δ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227965" y="3851910"/>
            <a:ext cx="3815080" cy="1310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latin typeface="Consolas" charset="0"/>
                <a:sym typeface="+mn-ea"/>
              </a:rPr>
              <a:t>   y = f(x)</a:t>
            </a:r>
            <a:endParaRPr lang="x-none" altLang="en-US" sz="4000">
              <a:latin typeface="Consolas" charset="0"/>
              <a:sym typeface="+mn-ea"/>
            </a:endParaRPr>
          </a:p>
          <a:p>
            <a:pPr algn="l"/>
            <a:r>
              <a:rPr lang="x-none" altLang="en-US" sz="4000">
                <a:latin typeface="Consolas" charset="0"/>
                <a:sym typeface="+mn-ea"/>
              </a:rPr>
              <a:t>Loss = ...(y)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5868670" y="4452620"/>
            <a:ext cx="1859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000">
                <a:latin typeface="Consolas" charset="0"/>
              </a:rPr>
              <a:t>∂ Loss</a:t>
            </a:r>
            <a:endParaRPr lang="x-none" altLang="en-US" sz="4000">
              <a:latin typeface="Consola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833745" y="5109210"/>
            <a:ext cx="1991360" cy="368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6371590" y="5187315"/>
            <a:ext cx="10210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latin typeface="Consolas" charset="0"/>
                <a:sym typeface="+mn-ea"/>
              </a:rPr>
              <a:t>∂ x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7858760" y="4865370"/>
            <a:ext cx="462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latin typeface="Consolas" charset="0"/>
                <a:sym typeface="+mn-ea"/>
              </a:rPr>
              <a:t>=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8477885" y="4852670"/>
            <a:ext cx="462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latin typeface="Consolas" charset="0"/>
              </a:rPr>
              <a:t>δ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9359900" y="4423410"/>
            <a:ext cx="1859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000">
                <a:latin typeface="Consolas" charset="0"/>
              </a:rPr>
              <a:t>∂ f(x)</a:t>
            </a:r>
            <a:endParaRPr lang="x-none" altLang="en-US" sz="4000">
              <a:latin typeface="Consolas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9190355" y="5165090"/>
            <a:ext cx="2211705" cy="107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9899650" y="5315585"/>
            <a:ext cx="10210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4000">
                <a:latin typeface="Consolas" charset="0"/>
              </a:rPr>
              <a:t>∂ x</a:t>
            </a:r>
            <a:endParaRPr lang="x-none" altLang="en-US" sz="4000">
              <a:latin typeface="Consolas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10380" y="4812665"/>
            <a:ext cx="1056640" cy="60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Consolas" charset="0"/>
              </a:rPr>
              <a:t>Backward Pass of Linear Layer</a:t>
            </a:r>
            <a:endParaRPr lang="x-none" altLang="en-US">
              <a:latin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7015" y="1585595"/>
            <a:ext cx="1358265" cy="135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W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33575" y="3110865"/>
            <a:ext cx="488315" cy="147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x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33800" y="2335530"/>
            <a:ext cx="1370330" cy="1370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  <a:latin typeface="Consolas" charset="0"/>
              </a:rPr>
              <a:t>GEMM</a:t>
            </a:r>
            <a:endParaRPr lang="x-none" altLang="en-US" sz="2800">
              <a:solidFill>
                <a:schemeClr val="tx1"/>
              </a:solidFill>
              <a:latin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4080" y="2193290"/>
            <a:ext cx="596265" cy="170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Wx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3575" y="4827270"/>
            <a:ext cx="464820" cy="137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b</a:t>
            </a:r>
            <a:endParaRPr lang="x-none" altLang="en-US" sz="2800">
              <a:latin typeface="Consola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22210" y="3420110"/>
            <a:ext cx="1406525" cy="1406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solidFill>
                  <a:schemeClr val="tx1"/>
                </a:solidFill>
                <a:latin typeface="Consolas" charset="0"/>
              </a:rPr>
              <a:t>+</a:t>
            </a:r>
            <a:endParaRPr lang="x-none" altLang="en-US" sz="2800">
              <a:solidFill>
                <a:schemeClr val="tx1"/>
              </a:solidFill>
              <a:latin typeface="Consola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8390" y="3134360"/>
            <a:ext cx="524510" cy="182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latin typeface="Consolas" charset="0"/>
              </a:rPr>
              <a:t>Y</a:t>
            </a:r>
            <a:endParaRPr lang="x-none" altLang="en-US" sz="2800">
              <a:latin typeface="Consolas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54350" y="2288540"/>
            <a:ext cx="523875" cy="297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624455" y="3408680"/>
            <a:ext cx="1001395" cy="46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70500" y="2991485"/>
            <a:ext cx="57213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31330" y="2943860"/>
            <a:ext cx="786765" cy="47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36520" y="4552950"/>
            <a:ext cx="4850765" cy="977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131935" y="4135755"/>
            <a:ext cx="67945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10420985" y="5010785"/>
            <a:ext cx="462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solidFill>
                  <a:srgbClr val="CC0066"/>
                </a:solidFill>
                <a:latin typeface="Consolas" charset="0"/>
              </a:rPr>
              <a:t>δ</a:t>
            </a:r>
            <a:endParaRPr lang="x-none" altLang="en-US" sz="40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557780" y="5768975"/>
            <a:ext cx="462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solidFill>
                  <a:srgbClr val="CC0066"/>
                </a:solidFill>
                <a:latin typeface="Consolas" charset="0"/>
              </a:rPr>
              <a:t>δ</a:t>
            </a:r>
            <a:endParaRPr lang="x-none" altLang="en-US" sz="40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637655" y="3206750"/>
            <a:ext cx="4622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solidFill>
                  <a:srgbClr val="CC0066"/>
                </a:solidFill>
                <a:latin typeface="Consolas" charset="0"/>
              </a:rPr>
              <a:t>δ</a:t>
            </a:r>
            <a:endParaRPr lang="x-none" altLang="en-US" sz="40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304540" y="1586230"/>
            <a:ext cx="10210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solidFill>
                  <a:srgbClr val="CC0066"/>
                </a:solidFill>
                <a:latin typeface="Consolas" charset="0"/>
              </a:rPr>
              <a:t>δ·X</a:t>
            </a:r>
            <a:endParaRPr lang="x-none" altLang="en-US" sz="40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751455" y="3862705"/>
            <a:ext cx="10210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4000">
                <a:solidFill>
                  <a:srgbClr val="CC0066"/>
                </a:solidFill>
                <a:latin typeface="Consolas" charset="0"/>
              </a:rPr>
              <a:t>W·δ</a:t>
            </a:r>
            <a:endParaRPr lang="x-none" altLang="en-US" sz="40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013075" y="3833495"/>
            <a:ext cx="35052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400">
                <a:solidFill>
                  <a:srgbClr val="CC0066"/>
                </a:solidFill>
                <a:latin typeface="Consolas" charset="0"/>
              </a:rPr>
              <a:t>T</a:t>
            </a:r>
            <a:endParaRPr lang="x-none" altLang="en-US" sz="2400">
              <a:solidFill>
                <a:srgbClr val="CC0066"/>
              </a:solidFill>
              <a:latin typeface="Consolas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123690" y="1518920"/>
            <a:ext cx="35052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en-US" sz="2400">
                <a:solidFill>
                  <a:srgbClr val="CC0066"/>
                </a:solidFill>
                <a:latin typeface="Consolas" charset="0"/>
              </a:rPr>
              <a:t>T</a:t>
            </a:r>
            <a:endParaRPr lang="x-none" altLang="en-US" sz="2400">
              <a:solidFill>
                <a:srgbClr val="CC0066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4885</Words>
  <Application>Kingsoft Office WPP</Application>
  <PresentationFormat>Widescreen</PresentationFormat>
  <Paragraphs>407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Theme</vt:lpstr>
      <vt:lpstr>How to Write a Deep Learning Framework from Scratch</vt:lpstr>
      <vt:lpstr>Review the Task</vt:lpstr>
      <vt:lpstr>Closer View to the Linear Layer</vt:lpstr>
      <vt:lpstr>Interpreting the Linear Layer</vt:lpstr>
      <vt:lpstr>Linear Layer As Building Block</vt:lpstr>
      <vt:lpstr>Similar to Activation Function</vt:lpstr>
      <vt:lpstr>The Original MLP</vt:lpstr>
      <vt:lpstr>Backward Pass</vt:lpstr>
      <vt:lpstr>Backward Pass of Linear Layer</vt:lpstr>
      <vt:lpstr>Backward Pass of Activation Layer</vt:lpstr>
      <vt:lpstr>Back-Pass of the Whole Network</vt:lpstr>
      <vt:lpstr>Optimization</vt:lpstr>
      <vt:lpstr>Overview</vt:lpstr>
      <vt:lpstr>State-of-the-Art Implementations</vt:lpstr>
      <vt:lpstr>A Naive, but Simple Approach</vt:lpstr>
      <vt:lpstr>Example: Classification on MNIST</vt:lpstr>
      <vt:lpstr>Example : Classification on MNIST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Loss Curve, x: Iteration, y: Loss</vt:lpstr>
      <vt:lpstr>Accuracy, x: Iteration, y: Accuracy</vt:lpstr>
      <vt:lpstr>Time Cost &amp; Compiler Black Magic</vt:lpstr>
      <vt:lpstr>Trouble You May Encounter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Deep Learning Framework from Scratch</dc:title>
  <dc:creator>lumin</dc:creator>
  <cp:lastModifiedBy>lumin</cp:lastModifiedBy>
  <cp:revision>41</cp:revision>
  <dcterms:created xsi:type="dcterms:W3CDTF">2017-11-12T08:35:34Z</dcterms:created>
  <dcterms:modified xsi:type="dcterms:W3CDTF">2017-11-12T08:35:34Z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