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Click to edit the </a:t>
            </a:r>
            <a:r>
              <a:rPr b="0" lang="en-US" sz="3200" spc="-1" strike="noStrike">
                <a:latin typeface="Noto Sans"/>
              </a:rPr>
              <a:t>outline text format</a:t>
            </a:r>
            <a:endParaRPr b="0" lang="en-US" sz="3200" spc="-1" strike="noStrike"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"/>
              </a:rPr>
              <a:t>Second Outline Level</a:t>
            </a:r>
            <a:endParaRPr b="0" lang="en-US" sz="2800" spc="-1" strike="noStrike"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Third Outline Level</a:t>
            </a:r>
            <a:endParaRPr b="0" lang="en-US" sz="2400" spc="-1" strike="noStrike"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"/>
              </a:rPr>
              <a:t>Fourth Outline Level</a:t>
            </a:r>
            <a:endParaRPr b="0" lang="en-US" sz="2000" spc="-1" strike="noStrike"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Fifth Outline Level</a:t>
            </a:r>
            <a:endParaRPr b="0" lang="en-US" sz="2000" spc="-1" strike="noStrike"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Sixth Outline </a:t>
            </a:r>
            <a:r>
              <a:rPr b="0" lang="en-US" sz="2000" spc="-1" strike="noStrike">
                <a:latin typeface="Noto Sans"/>
              </a:rPr>
              <a:t>Level</a:t>
            </a:r>
            <a:endParaRPr b="0" lang="en-US" sz="2000" spc="-1" strike="noStrike"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Seventh </a:t>
            </a:r>
            <a:r>
              <a:rPr b="0" lang="en-US" sz="2000" spc="-1" strike="noStrike">
                <a:latin typeface="Noto Sans"/>
              </a:rPr>
              <a:t>Outline </a:t>
            </a:r>
            <a:r>
              <a:rPr b="0" lang="en-US" sz="2000" spc="-1" strike="noStrike">
                <a:latin typeface="Noto Sans"/>
              </a:rPr>
              <a:t>Level</a:t>
            </a:r>
            <a:endParaRPr b="0" lang="en-US" sz="2000" spc="-1" strike="noStrike">
              <a:latin typeface="Noto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C0FF7574-5290-4BEA-8C3C-FCE46CBD44F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5" name="" descr=""/>
          <p:cNvPicPr/>
          <p:nvPr/>
        </p:nvPicPr>
        <p:blipFill>
          <a:blip r:embed="rId2"/>
          <a:stretch/>
        </p:blipFill>
        <p:spPr>
          <a:xfrm>
            <a:off x="6648480" y="0"/>
            <a:ext cx="3431520" cy="85932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6648480" y="0"/>
            <a:ext cx="3431520" cy="859320"/>
          </a:xfrm>
          <a:prstGeom prst="rect">
            <a:avLst/>
          </a:prstGeom>
          <a:ln w="0"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228600" y="228600"/>
            <a:ext cx="914400" cy="91440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Noto Sans"/>
              </a:rPr>
              <a:t>Practical Relative Order Attack in Deep Ranking</a:t>
            </a:r>
            <a:endParaRPr b="0" lang="en-US" sz="3200" spc="-1" strike="noStrike">
              <a:latin typeface="Noto Sans"/>
            </a:endParaRPr>
          </a:p>
          <a:p>
            <a:pPr algn="ctr"/>
            <a:endParaRPr b="0" lang="en-US" sz="3200" spc="-1" strike="noStrike">
              <a:latin typeface="Noto Sans"/>
            </a:endParaRPr>
          </a:p>
          <a:p>
            <a:pPr algn="ctr"/>
            <a:r>
              <a:rPr b="0" lang="en-US" sz="2000" spc="-1" strike="noStrike">
                <a:solidFill>
                  <a:srgbClr val="666666"/>
                </a:solidFill>
                <a:latin typeface="Noto Sans"/>
              </a:rPr>
              <a:t>Mo Zhou, Le Wang, Zhenxing Niu, Qilin Zhang,</a:t>
            </a:r>
            <a:endParaRPr b="0" lang="en-US" sz="2000" spc="-1" strike="noStrike">
              <a:latin typeface="Noto Sans"/>
            </a:endParaRPr>
          </a:p>
          <a:p>
            <a:pPr algn="ctr"/>
            <a:r>
              <a:rPr b="0" lang="en-US" sz="2000" spc="-1" strike="noStrike">
                <a:solidFill>
                  <a:srgbClr val="666666"/>
                </a:solidFill>
                <a:latin typeface="Noto Sans"/>
              </a:rPr>
              <a:t>Yinghui Xu, Nanning Zheng, Gang Hua</a:t>
            </a:r>
            <a:endParaRPr b="0" lang="en-US" sz="2000" spc="-1" strike="noStrike">
              <a:latin typeface="Noto Sans"/>
            </a:endParaRPr>
          </a:p>
        </p:txBody>
      </p:sp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0" y="4230360"/>
            <a:ext cx="2814120" cy="1439640"/>
          </a:xfrm>
          <a:prstGeom prst="rect">
            <a:avLst/>
          </a:prstGeom>
          <a:ln w="0">
            <a:noFill/>
          </a:ln>
        </p:spPr>
      </p:pic>
      <p:sp>
        <p:nvSpPr>
          <p:cNvPr id="47" name=""/>
          <p:cNvSpPr txBox="1"/>
          <p:nvPr/>
        </p:nvSpPr>
        <p:spPr>
          <a:xfrm>
            <a:off x="3132000" y="2670480"/>
            <a:ext cx="144000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0ED380BF-2229-47CE-90D3-F8D65C7E1146}" type="slidenum">
              <a:rPr b="0" lang="en-US" sz="2400" spc="-1" strike="noStrike">
                <a:latin typeface="Times New Roman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Noto Sans"/>
              </a:rPr>
              <a:t>Background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Deep ranking (deep metric learning) models are vulnerable to </a:t>
            </a:r>
            <a:r>
              <a:rPr b="0" lang="en-US" sz="2200" spc="-1" strike="noStrike">
                <a:latin typeface="Arial"/>
              </a:rPr>
              <a:t>adversarial attacks (the ranking result can be dramatically changed).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286000" y="2048760"/>
            <a:ext cx="5257800" cy="2980440"/>
          </a:xfrm>
          <a:prstGeom prst="rect">
            <a:avLst/>
          </a:prstGeom>
          <a:ln w="0">
            <a:noFill/>
          </a:ln>
        </p:spPr>
      </p:pic>
      <p:sp>
        <p:nvSpPr>
          <p:cNvPr id="51" name=""/>
          <p:cNvSpPr txBox="1"/>
          <p:nvPr/>
        </p:nvSpPr>
        <p:spPr>
          <a:xfrm>
            <a:off x="0" y="5257800"/>
            <a:ext cx="74332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666666"/>
                </a:solidFill>
                <a:latin typeface="Noto Sans"/>
              </a:rPr>
              <a:t>[1] Zhou, et al., Adversarial Ranking Attack and Defense, ECCV 2020.</a:t>
            </a:r>
            <a:endParaRPr b="0" lang="en-US" sz="1800" spc="-1" strike="noStrike">
              <a:solidFill>
                <a:srgbClr val="666666"/>
              </a:solidFill>
              <a:latin typeface="Noto Sans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9372600" y="5242680"/>
            <a:ext cx="68580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2F975DF6-15D1-4227-8B35-CC57D9403C6E}" type="slidenum">
              <a:rPr b="0" lang="en-US" sz="1600" spc="-1" strike="noStrike">
                <a:latin typeface="Times New Roman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LibreOffice/7.2.1.2$Linux_X86_64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2021-10-02T23:32:37Z</dcterms:created>
  <dc:creator/>
  <dc:description/>
  <dc:language>en-US</dc:language>
  <cp:lastModifiedBy/>
  <dcterms:modified xsi:type="dcterms:W3CDTF">2021-10-03T00:01:11Z</dcterms:modified>
  <cp:revision>10</cp:revision>
  <dc:subject/>
  <dc:title/>
</cp:coreProperties>
</file>