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080625" cy="5670550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F296EE7-971B-4475-A017-BBCC9A4EB626}">
          <p14:sldIdLst>
            <p14:sldId id="256"/>
            <p14:sldId id="257"/>
            <p14:sldId id="258"/>
            <p14:sldId id="262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69C0C-B40F-4505-89E9-881486E31D75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EA837-40B3-4DD7-856D-8501750F7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9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Noto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Noto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Noto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Noto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Noto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Noto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Noto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Noto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Noto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Not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Noto Sans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/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fld id="{C0FF7574-5290-4BEA-8C3C-FCE46CBD44F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pic>
        <p:nvPicPr>
          <p:cNvPr id="5" name="图片 4"/>
          <p:cNvPicPr/>
          <p:nvPr/>
        </p:nvPicPr>
        <p:blipFill>
          <a:blip r:embed="rId14"/>
          <a:stretch/>
        </p:blipFill>
        <p:spPr>
          <a:xfrm>
            <a:off x="6648480" y="0"/>
            <a:ext cx="3431520" cy="8593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/>
          <p:nvPr/>
        </p:nvPicPr>
        <p:blipFill>
          <a:blip r:embed="rId2"/>
          <a:stretch/>
        </p:blipFill>
        <p:spPr>
          <a:xfrm>
            <a:off x="6648480" y="0"/>
            <a:ext cx="3431520" cy="859320"/>
          </a:xfrm>
          <a:prstGeom prst="rect">
            <a:avLst/>
          </a:prstGeom>
          <a:ln w="0">
            <a:noFill/>
          </a:ln>
        </p:spPr>
      </p:pic>
      <p:pic>
        <p:nvPicPr>
          <p:cNvPr id="43" name="图片 42"/>
          <p:cNvPicPr/>
          <p:nvPr/>
        </p:nvPicPr>
        <p:blipFill>
          <a:blip r:embed="rId3"/>
          <a:stretch/>
        </p:blipFill>
        <p:spPr>
          <a:xfrm>
            <a:off x="228600" y="228600"/>
            <a:ext cx="914400" cy="91440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200" b="0" strike="noStrike" spc="-1" dirty="0">
                <a:latin typeface="Noto Sans"/>
              </a:rPr>
              <a:t>Practical Relative Order Attack in Deep Ranking</a:t>
            </a:r>
          </a:p>
          <a:p>
            <a:pPr algn="ctr"/>
            <a:endParaRPr lang="en-US" sz="3200" b="0" strike="noStrike" spc="-1" dirty="0">
              <a:latin typeface="Noto Sans"/>
            </a:endParaRPr>
          </a:p>
          <a:p>
            <a:pPr algn="ctr"/>
            <a:r>
              <a:rPr lang="en-US" sz="2000" b="0" strike="noStrike" spc="-1" dirty="0">
                <a:solidFill>
                  <a:srgbClr val="666666"/>
                </a:solidFill>
                <a:latin typeface="Noto Sans"/>
              </a:rPr>
              <a:t>Mo Zhou, Le Wang, </a:t>
            </a:r>
            <a:r>
              <a:rPr lang="en-US" sz="2000" b="0" strike="noStrike" spc="-1" dirty="0" err="1">
                <a:solidFill>
                  <a:srgbClr val="666666"/>
                </a:solidFill>
                <a:latin typeface="Noto Sans"/>
              </a:rPr>
              <a:t>Zhenxing</a:t>
            </a:r>
            <a:r>
              <a:rPr lang="en-US" sz="2000" b="0" strike="noStrike" spc="-1" dirty="0">
                <a:solidFill>
                  <a:srgbClr val="666666"/>
                </a:solidFill>
                <a:latin typeface="Noto Sans"/>
              </a:rPr>
              <a:t> </a:t>
            </a:r>
            <a:r>
              <a:rPr lang="en-US" sz="2000" b="0" strike="noStrike" spc="-1" dirty="0" err="1">
                <a:solidFill>
                  <a:srgbClr val="666666"/>
                </a:solidFill>
                <a:latin typeface="Noto Sans"/>
              </a:rPr>
              <a:t>Niu</a:t>
            </a:r>
            <a:r>
              <a:rPr lang="en-US" sz="2000" b="0" strike="noStrike" spc="-1" dirty="0">
                <a:solidFill>
                  <a:srgbClr val="666666"/>
                </a:solidFill>
                <a:latin typeface="Noto Sans"/>
              </a:rPr>
              <a:t>, </a:t>
            </a:r>
            <a:r>
              <a:rPr lang="en-US" sz="2000" b="0" strike="noStrike" spc="-1" dirty="0" err="1">
                <a:solidFill>
                  <a:srgbClr val="666666"/>
                </a:solidFill>
                <a:latin typeface="Noto Sans"/>
              </a:rPr>
              <a:t>Qilin</a:t>
            </a:r>
            <a:r>
              <a:rPr lang="en-US" sz="2000" b="0" strike="noStrike" spc="-1" dirty="0">
                <a:solidFill>
                  <a:srgbClr val="666666"/>
                </a:solidFill>
                <a:latin typeface="Noto Sans"/>
              </a:rPr>
              <a:t> Zhang,</a:t>
            </a:r>
            <a:endParaRPr lang="en-US" sz="2000" b="0" strike="noStrike" spc="-1" dirty="0">
              <a:latin typeface="Noto Sans"/>
            </a:endParaRPr>
          </a:p>
          <a:p>
            <a:pPr algn="ctr"/>
            <a:r>
              <a:rPr lang="en-US" sz="2000" b="0" strike="noStrike" spc="-1" dirty="0" err="1">
                <a:solidFill>
                  <a:srgbClr val="666666"/>
                </a:solidFill>
                <a:latin typeface="Noto Sans"/>
              </a:rPr>
              <a:t>Yinghui</a:t>
            </a:r>
            <a:r>
              <a:rPr lang="en-US" sz="2000" b="0" strike="noStrike" spc="-1" dirty="0">
                <a:solidFill>
                  <a:srgbClr val="666666"/>
                </a:solidFill>
                <a:latin typeface="Noto Sans"/>
              </a:rPr>
              <a:t> Xu, Nanning Zheng, Gang Hua</a:t>
            </a:r>
            <a:endParaRPr lang="en-US" sz="2000" b="0" strike="noStrike" spc="-1" dirty="0">
              <a:latin typeface="Noto Sans"/>
            </a:endParaRPr>
          </a:p>
        </p:txBody>
      </p:sp>
      <p:pic>
        <p:nvPicPr>
          <p:cNvPr id="46" name="图片 45"/>
          <p:cNvPicPr/>
          <p:nvPr/>
        </p:nvPicPr>
        <p:blipFill>
          <a:blip r:embed="rId4"/>
          <a:stretch/>
        </p:blipFill>
        <p:spPr>
          <a:xfrm>
            <a:off x="7266505" y="4230910"/>
            <a:ext cx="2814120" cy="143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ED778-96A9-42A4-8367-62ED2B7F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Black-Box Experiments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197E09-C2AA-488A-A540-B22CF1AB2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42" y="1672570"/>
            <a:ext cx="7678739" cy="37719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940154D-2DCB-4DE2-8086-52FC959E56C0}"/>
              </a:ext>
            </a:extLst>
          </p:cNvPr>
          <p:cNvSpPr txBox="1"/>
          <p:nvPr/>
        </p:nvSpPr>
        <p:spPr>
          <a:xfrm>
            <a:off x="1870364" y="987854"/>
            <a:ext cx="26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Fashion-MNIST Dataset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50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7B9C6-207F-47BB-8683-364F871D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Black-Box Experiments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85A042-8084-4AB6-B8D0-0F8FDF2EBB7D}"/>
              </a:ext>
            </a:extLst>
          </p:cNvPr>
          <p:cNvSpPr txBox="1"/>
          <p:nvPr/>
        </p:nvSpPr>
        <p:spPr>
          <a:xfrm>
            <a:off x="1418316" y="987854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Stanford Online Products Dataset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C38A2C-8E8D-4521-9A5D-2105109D0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16" y="1701622"/>
            <a:ext cx="7913007" cy="359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6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66B2-C587-490D-8B83-7851C9D2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Practical OA 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7ECC6-9BFB-4B20-AFF0-A49F32A13445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altLang="zh-CN" dirty="0"/>
              <a:t>A major e-commerce platform: JD </a:t>
            </a:r>
            <a:r>
              <a:rPr lang="en-US" altLang="zh-CN" dirty="0" err="1"/>
              <a:t>Snapshop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27A4B3-66F0-4347-89B7-56095FD3C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3337"/>
            <a:ext cx="10080625" cy="262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9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7B2E7-2FAD-4E7F-9DFB-E6B7F716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Practical OA Demo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CCA2D7-4560-4E55-9C0E-C1DE3611E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79" y="1172520"/>
            <a:ext cx="7955281" cy="20244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6CBC4AE-26F3-4F88-AFCC-8F93705DB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79" y="2769727"/>
            <a:ext cx="7955281" cy="287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37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166F5-7B52-4316-9291-9031B833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Practical OA 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7C31C-A2DE-44CB-8972-26FE8147882E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altLang="zh-CN" dirty="0"/>
              <a:t>Quantitative Results on JD </a:t>
            </a:r>
            <a:r>
              <a:rPr lang="en-US" altLang="zh-CN" dirty="0" err="1"/>
              <a:t>Snapshop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F01771-B5A7-43BB-895F-07B0CBC63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71" y="2125106"/>
            <a:ext cx="8820297" cy="22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0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66124-0EAE-4143-8EA0-5AF0C3CD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Practical OA Demo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1642F-C4C6-4279-B1A2-FD03CBAC9112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altLang="zh-CN" dirty="0"/>
              <a:t>Quantitative Results on Bing Visual Search API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BB5736-1D9C-45C2-A822-CBCCCE471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25" y="2178386"/>
            <a:ext cx="8596390" cy="213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38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DACD2-4A4C-4D19-A19B-51348FD76440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C50911-21ED-44FA-9D2D-AE8CDB14659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004967" y="1794039"/>
            <a:ext cx="4070689" cy="208247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63683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 dirty="0">
                <a:latin typeface="Noto Sans"/>
              </a:rPr>
              <a:t>Background</a:t>
            </a: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latin typeface="Noto Sans"/>
              </a:rPr>
              <a:t>Deep ranking (deep metric learning) models are vulnerable to adversarial attacks (the ranking result can be dramatically changed).</a:t>
            </a:r>
          </a:p>
        </p:txBody>
      </p:sp>
      <p:pic>
        <p:nvPicPr>
          <p:cNvPr id="50" name="图片 49"/>
          <p:cNvPicPr/>
          <p:nvPr/>
        </p:nvPicPr>
        <p:blipFill>
          <a:blip r:embed="rId2"/>
          <a:stretch/>
        </p:blipFill>
        <p:spPr>
          <a:xfrm>
            <a:off x="2410920" y="2105910"/>
            <a:ext cx="5257800" cy="2980440"/>
          </a:xfrm>
          <a:prstGeom prst="rect">
            <a:avLst/>
          </a:prstGeom>
          <a:ln w="0">
            <a:noFill/>
          </a:ln>
        </p:spPr>
      </p:pic>
      <p:sp>
        <p:nvSpPr>
          <p:cNvPr id="51" name="文本框 50"/>
          <p:cNvSpPr txBox="1"/>
          <p:nvPr/>
        </p:nvSpPr>
        <p:spPr>
          <a:xfrm>
            <a:off x="0" y="5257800"/>
            <a:ext cx="7433280" cy="40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>
                <a:solidFill>
                  <a:srgbClr val="666666"/>
                </a:solidFill>
                <a:latin typeface="Noto Sans"/>
              </a:rPr>
              <a:t>* Zhou, et al., Adversarial Ranking Attack and Defense, ECCV 2020.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 dirty="0">
                <a:latin typeface="Noto Sans"/>
              </a:rPr>
              <a:t>Insight</a:t>
            </a: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strike="noStrike" spc="-1" dirty="0">
                <a:latin typeface="Arial"/>
              </a:rPr>
              <a:t>Previous attacks focus on </a:t>
            </a:r>
            <a:r>
              <a:rPr lang="en-US" sz="3200" b="0" u="sng" strike="noStrike" spc="-1" dirty="0">
                <a:latin typeface="Arial"/>
              </a:rPr>
              <a:t>absolute rank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-1" dirty="0">
                <a:latin typeface="Arial"/>
              </a:rPr>
              <a:t>Attack on </a:t>
            </a:r>
            <a:r>
              <a:rPr lang="en-US" sz="3200" u="sng" spc="-1" dirty="0">
                <a:latin typeface="Arial"/>
              </a:rPr>
              <a:t>relative order </a:t>
            </a:r>
            <a:r>
              <a:rPr lang="en-US" sz="3200" spc="-1" dirty="0">
                <a:latin typeface="Arial"/>
              </a:rPr>
              <a:t>remains under-explored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5CA2F3-A1CD-4A0F-94F0-AC5328E68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007" y="2351670"/>
            <a:ext cx="6905626" cy="183660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6FCF518-EAB9-4206-B921-C0B741822700}"/>
              </a:ext>
            </a:extLst>
          </p:cNvPr>
          <p:cNvSpPr txBox="1"/>
          <p:nvPr/>
        </p:nvSpPr>
        <p:spPr>
          <a:xfrm>
            <a:off x="745721" y="4445754"/>
            <a:ext cx="6724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>
                <a:solidFill>
                  <a:schemeClr val="bg1">
                    <a:lumMod val="50000"/>
                  </a:schemeClr>
                </a:solidFill>
              </a:rPr>
              <a:t>Absolute rank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: the absolute positions of selected candidates</a:t>
            </a:r>
          </a:p>
          <a:p>
            <a:r>
              <a:rPr lang="en-US" altLang="zh-CN" u="sng" dirty="0">
                <a:solidFill>
                  <a:schemeClr val="bg1">
                    <a:lumMod val="50000"/>
                  </a:schemeClr>
                </a:solidFill>
              </a:rPr>
              <a:t>Relative order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: the relative positions among selected candidates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F48EE-F0D0-4CF5-BF80-0240B559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D6852-9073-4F4C-9358-EF610BD2D078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/>
              <a:t>Order Attack (OA), </a:t>
            </a:r>
            <a:r>
              <a:rPr lang="en-US" altLang="zh-CN" dirty="0"/>
              <a:t>which alters the </a:t>
            </a:r>
            <a:r>
              <a:rPr lang="en-US" altLang="zh-CN" u="sng" dirty="0"/>
              <a:t>relative order</a:t>
            </a:r>
            <a:r>
              <a:rPr lang="en-US" altLang="zh-CN" dirty="0"/>
              <a:t> among selected candidates through adversarial attack.</a:t>
            </a:r>
          </a:p>
          <a:p>
            <a:r>
              <a:rPr lang="en-US" altLang="zh-CN" u="sng" dirty="0"/>
              <a:t>White-Box OA</a:t>
            </a:r>
            <a:r>
              <a:rPr lang="en-US" altLang="zh-CN" dirty="0"/>
              <a:t>: a triplet-style implementation</a:t>
            </a:r>
          </a:p>
          <a:p>
            <a:r>
              <a:rPr lang="en-US" altLang="zh-CN" u="sng" dirty="0"/>
              <a:t>Black-Box OA</a:t>
            </a:r>
            <a:r>
              <a:rPr lang="en-US" altLang="zh-CN" dirty="0"/>
              <a:t>: a Short-range Ranking Correlation (SRC) metric as a surrogate objective approximating the triplet-style formulation.</a:t>
            </a:r>
          </a:p>
          <a:p>
            <a:r>
              <a:rPr lang="en-US" altLang="zh-CN" u="sng" dirty="0"/>
              <a:t>Real-world attack demo:</a:t>
            </a:r>
            <a:r>
              <a:rPr lang="en-US" altLang="zh-CN" dirty="0"/>
              <a:t> including a major online retailing e-commerce platform and a major search-by-image platform.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46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50ED2-85D3-42AC-ACA6-E5C80453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Order Attack (OA)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4E8629-3A42-41E1-A2AB-E1C986664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3" y="1172520"/>
            <a:ext cx="10080625" cy="380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8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37101-0036-4E60-93BA-3B62F9E1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White-Box OA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A2303A-3C3D-4FBE-A93A-CFD40E503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3774"/>
            <a:ext cx="10080625" cy="176129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340103E-723B-4629-818E-AAFC13083180}"/>
              </a:ext>
            </a:extLst>
          </p:cNvPr>
          <p:cNvSpPr txBox="1"/>
          <p:nvPr/>
        </p:nvSpPr>
        <p:spPr>
          <a:xfrm>
            <a:off x="1138843" y="898317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Formulation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464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233FC-F734-43CD-8331-75BA647E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White-Box OA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3628FA-8EB9-450D-B45A-9BC5DEA167AB}"/>
              </a:ext>
            </a:extLst>
          </p:cNvPr>
          <p:cNvSpPr txBox="1"/>
          <p:nvPr/>
        </p:nvSpPr>
        <p:spPr>
          <a:xfrm>
            <a:off x="839586" y="910910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Implementation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1AA65F-7C62-402A-8A37-3FB13DEF0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99" y="1649475"/>
            <a:ext cx="8734425" cy="371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1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1E99D-6D66-4CF3-9DF1-B26A298A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White-Box Experiments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375C10-A5D7-4BC8-8C71-EF73C1D96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9124"/>
            <a:ext cx="10080625" cy="22516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438D9DE-0A8D-4D02-8C9E-EDC05C1A7AF1}"/>
              </a:ext>
            </a:extLst>
          </p:cNvPr>
          <p:cNvSpPr txBox="1"/>
          <p:nvPr/>
        </p:nvSpPr>
        <p:spPr>
          <a:xfrm>
            <a:off x="1017443" y="4077394"/>
            <a:ext cx="7773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k: number of selected candidates       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</a:rPr>
              <a:t>ε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: perturbation budget        </a:t>
            </a:r>
          </a:p>
          <a:p>
            <a:r>
              <a:rPr lang="el-GR" altLang="zh-CN" dirty="0">
                <a:solidFill>
                  <a:schemeClr val="bg1">
                    <a:lumMod val="50000"/>
                  </a:schemeClr>
                </a:solidFill>
              </a:rPr>
              <a:t>τ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: Kendal’s ranking correlation       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mR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: mean rank of selected candidates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894D57-7E41-4057-9637-E6B01B7F74E6}"/>
              </a:ext>
            </a:extLst>
          </p:cNvPr>
          <p:cNvSpPr txBox="1"/>
          <p:nvPr/>
        </p:nvSpPr>
        <p:spPr>
          <a:xfrm>
            <a:off x="74814" y="5259804"/>
            <a:ext cx="726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altLang="zh-CN" dirty="0"/>
              <a:t>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</a:rPr>
              <a:t>τ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S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is equivalent to Kendall’s ranking correlation in white-box scenario.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09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814FC-61DA-40C0-9764-2343AAAB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Black-Box OA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7AD35-8762-46DC-92C0-D456DCF40FE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04000" y="1488679"/>
            <a:ext cx="9071640" cy="32882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Short-range Ranking</a:t>
            </a:r>
          </a:p>
          <a:p>
            <a:pPr marL="0" indent="0">
              <a:buNone/>
            </a:pPr>
            <a:r>
              <a:rPr lang="en-US" altLang="zh-CN" dirty="0"/>
              <a:t>  Correlation (SRC) as a</a:t>
            </a:r>
          </a:p>
          <a:p>
            <a:pPr marL="0" indent="0">
              <a:buNone/>
            </a:pPr>
            <a:r>
              <a:rPr lang="en-US" altLang="zh-CN" dirty="0"/>
              <a:t>  surrogate objective.</a:t>
            </a:r>
          </a:p>
          <a:p>
            <a:r>
              <a:rPr lang="en-US" altLang="zh-CN" dirty="0"/>
              <a:t>Measures the alignment</a:t>
            </a:r>
          </a:p>
          <a:p>
            <a:pPr marL="0" indent="0">
              <a:buNone/>
            </a:pPr>
            <a:r>
              <a:rPr lang="en-US" altLang="zh-CN" dirty="0"/>
              <a:t>  between the specified</a:t>
            </a:r>
          </a:p>
          <a:p>
            <a:pPr marL="0" indent="0">
              <a:buNone/>
            </a:pPr>
            <a:r>
              <a:rPr lang="en-US" altLang="zh-CN" dirty="0"/>
              <a:t>  permutation and the actual</a:t>
            </a:r>
          </a:p>
          <a:p>
            <a:pPr marL="0" indent="0">
              <a:buNone/>
            </a:pPr>
            <a:r>
              <a:rPr lang="en-US" altLang="zh-CN" dirty="0"/>
              <a:t>  ranking result.</a:t>
            </a:r>
          </a:p>
          <a:p>
            <a:r>
              <a:rPr lang="en-US" altLang="zh-CN" dirty="0"/>
              <a:t>Inspired by Kendall’s tau.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035E2B-7BC1-4DAA-B2E5-6EEF4E60A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312" y="706410"/>
            <a:ext cx="4440890" cy="485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8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285</Words>
  <Application>Microsoft Office PowerPoint</Application>
  <PresentationFormat>自定义</PresentationFormat>
  <Paragraphs>47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DejaVu Sans</vt:lpstr>
      <vt:lpstr>Noto Sans</vt:lpstr>
      <vt:lpstr>等线</vt:lpstr>
      <vt:lpstr>Arial</vt:lpstr>
      <vt:lpstr>Symbol</vt:lpstr>
      <vt:lpstr>Times New Roman</vt:lpstr>
      <vt:lpstr>Wingdings</vt:lpstr>
      <vt:lpstr>Office Theme</vt:lpstr>
      <vt:lpstr>PowerPoint 演示文稿</vt:lpstr>
      <vt:lpstr>Background</vt:lpstr>
      <vt:lpstr>Insight</vt:lpstr>
      <vt:lpstr>Contributions</vt:lpstr>
      <vt:lpstr>Order Attack (OA)</vt:lpstr>
      <vt:lpstr>White-Box OA</vt:lpstr>
      <vt:lpstr>White-Box OA</vt:lpstr>
      <vt:lpstr>White-Box Experiments</vt:lpstr>
      <vt:lpstr>Black-Box OA</vt:lpstr>
      <vt:lpstr>Black-Box Experiments</vt:lpstr>
      <vt:lpstr>Black-Box Experiments</vt:lpstr>
      <vt:lpstr>Practical OA Demo</vt:lpstr>
      <vt:lpstr>Practical OA Demo</vt:lpstr>
      <vt:lpstr>Practical OA Demo</vt:lpstr>
      <vt:lpstr>Practical OA Demo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dc:description/>
  <cp:lastModifiedBy>lumin</cp:lastModifiedBy>
  <cp:revision>55</cp:revision>
  <dcterms:created xsi:type="dcterms:W3CDTF">2021-10-02T23:32:37Z</dcterms:created>
  <dcterms:modified xsi:type="dcterms:W3CDTF">2021-10-03T04:51:14Z</dcterms:modified>
  <dc:language>en-US</dc:language>
</cp:coreProperties>
</file>