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8" r:id="rId5"/>
    <p:sldId id="260" r:id="rId6"/>
    <p:sldId id="259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2"/>
        <p:guide pos="381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false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true"/>
          </p:cNvSpPr>
          <p:nvPr>
            <p:ph type="ctrTitle"/>
          </p:nvPr>
        </p:nvSpPr>
        <p:spPr/>
        <p:txBody>
          <a:bodyPr/>
          <a:p>
            <a:r>
              <a:rPr lang="en-US" altLang="en-US" sz="3600">
                <a:latin typeface="Noto Sans" panose="020B0502040504020204" charset="0"/>
                <a:cs typeface="Noto Sans" panose="020B0502040504020204" charset="0"/>
              </a:rPr>
              <a:t>Deep Learning &amp; Accelerated Calculation</a:t>
            </a:r>
            <a:br>
              <a:rPr lang="en-US" altLang="en-US" sz="3600">
                <a:latin typeface="Noto Sans" panose="020B0502040504020204" charset="0"/>
                <a:cs typeface="Noto Sans" panose="020B0502040504020204" charset="0"/>
              </a:rPr>
            </a:br>
            <a:r>
              <a:rPr lang="en-US" altLang="en-US" sz="3600">
                <a:latin typeface="Noto Sans" panose="020B0502040504020204" charset="0"/>
                <a:cs typeface="Noto Sans" panose="020B0502040504020204" charset="0"/>
              </a:rPr>
              <a:t>with Debian</a:t>
            </a:r>
            <a:endParaRPr lang="en-US" altLang="en-US" sz="36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" name="Subtitle 4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endParaRPr lang="en-US" altLang="en-US">
              <a:solidFill>
                <a:schemeClr val="bg1">
                  <a:lumMod val="65000"/>
                </a:schemeClr>
              </a:solidFill>
              <a:latin typeface="Fira Code" charset="0"/>
              <a:cs typeface="Fira Code" charset="0"/>
            </a:endParaRPr>
          </a:p>
          <a:p>
            <a:r>
              <a:rPr lang="en-US" altLang="en-US">
                <a:solidFill>
                  <a:schemeClr val="bg1">
                    <a:lumMod val="65000"/>
                  </a:schemeClr>
                </a:solidFill>
                <a:latin typeface="Fira Code" charset="0"/>
                <a:cs typeface="Fira Code" charset="0"/>
              </a:rPr>
              <a:t>M. Zhou &lt;lumin@d</a:t>
            </a:r>
            <a:r>
              <a:rPr lang="" altLang="en-US">
                <a:solidFill>
                  <a:schemeClr val="bg1">
                    <a:lumMod val="65000"/>
                  </a:schemeClr>
                </a:solidFill>
                <a:latin typeface="Fira Code" charset="0"/>
                <a:cs typeface="Fira Code" charset="0"/>
              </a:rPr>
              <a:t>ebian.org</a:t>
            </a:r>
            <a:r>
              <a:rPr lang="en-US" altLang="en-US">
                <a:solidFill>
                  <a:schemeClr val="bg1">
                    <a:lumMod val="65000"/>
                  </a:schemeClr>
                </a:solidFill>
                <a:latin typeface="Fira Code" charset="0"/>
                <a:cs typeface="Fira Code" charset="0"/>
              </a:rPr>
              <a:t>&gt;</a:t>
            </a:r>
            <a:endParaRPr lang="en-US" altLang="en-US">
              <a:solidFill>
                <a:schemeClr val="bg1">
                  <a:lumMod val="65000"/>
                </a:schemeClr>
              </a:solidFill>
              <a:latin typeface="Fira Code" charset="0"/>
              <a:cs typeface="Fira Code" charset="0"/>
            </a:endParaRPr>
          </a:p>
          <a:p>
            <a:r>
              <a:rPr lang="en-US" altLang="en-US">
                <a:solidFill>
                  <a:schemeClr val="bg1">
                    <a:lumMod val="65000"/>
                  </a:schemeClr>
                </a:solidFill>
                <a:latin typeface="Fira Code" charset="0"/>
                <a:cs typeface="Fira Code" charset="0"/>
              </a:rPr>
              <a:t>Aug 2020</a:t>
            </a:r>
            <a:endParaRPr lang="en-US" altLang="en-US">
              <a:solidFill>
                <a:schemeClr val="bg1">
                  <a:lumMod val="65000"/>
                </a:schemeClr>
              </a:solidFill>
              <a:latin typeface="Fira Code" charset="0"/>
              <a:cs typeface="Fira Code" charset="0"/>
            </a:endParaRPr>
          </a:p>
          <a:p>
            <a:endParaRPr lang="en-US" altLang="en-US">
              <a:solidFill>
                <a:schemeClr val="bg1">
                  <a:lumMod val="65000"/>
                </a:schemeClr>
              </a:solidFill>
              <a:latin typeface="Fira Code" charset="0"/>
              <a:cs typeface="Fira Code" charset="0"/>
            </a:endParaRPr>
          </a:p>
          <a:p>
            <a:r>
              <a:rPr lang="en-US" altLang="en-US">
                <a:solidFill>
                  <a:schemeClr val="bg1">
                    <a:lumMod val="65000"/>
                  </a:schemeClr>
                </a:solidFill>
                <a:latin typeface="Fira Code" charset="0"/>
                <a:cs typeface="Fira Code" charset="0"/>
                <a:sym typeface="+mn-ea"/>
              </a:rPr>
              <a:t>Debian Deep Learning Team</a:t>
            </a:r>
            <a:endParaRPr lang="en-US" altLang="en-US">
              <a:solidFill>
                <a:schemeClr val="bg1">
                  <a:lumMod val="65000"/>
                </a:schemeClr>
              </a:solidFill>
              <a:latin typeface="Fira Code" charset="0"/>
              <a:cs typeface="Fira Code" charset="0"/>
              <a:sym typeface="+mn-ea"/>
            </a:endParaRPr>
          </a:p>
          <a:p>
            <a:r>
              <a:rPr lang="en-US" altLang="en-US">
                <a:solidFill>
                  <a:schemeClr val="bg1">
                    <a:lumMod val="85000"/>
                  </a:schemeClr>
                </a:solidFill>
                <a:latin typeface="Fira Code" charset="0"/>
                <a:cs typeface="Fira Code" charset="0"/>
                <a:sym typeface="+mn-ea"/>
              </a:rPr>
              <a:t>CC-BY-SA 4.0 License</a:t>
            </a:r>
            <a:endParaRPr lang="en-US" altLang="en-US">
              <a:solidFill>
                <a:schemeClr val="bg1">
                  <a:lumMod val="85000"/>
                </a:schemeClr>
              </a:solidFill>
              <a:latin typeface="Fira Code" charset="0"/>
              <a:cs typeface="Fira Code" charset="0"/>
              <a:sym typeface="+mn-ea"/>
            </a:endParaRPr>
          </a:p>
          <a:p>
            <a:endParaRPr lang="en-US" altLang="en-US">
              <a:solidFill>
                <a:schemeClr val="bg1">
                  <a:lumMod val="65000"/>
                </a:schemeClr>
              </a:solidFill>
              <a:latin typeface="Fira Code" charset="0"/>
              <a:cs typeface="Fira Code" charset="0"/>
              <a:sym typeface="+mn-ea"/>
            </a:endParaRPr>
          </a:p>
          <a:p>
            <a:endParaRPr lang="en-US" altLang="en-US">
              <a:solidFill>
                <a:schemeClr val="bg1">
                  <a:lumMod val="65000"/>
                </a:schemeClr>
              </a:solidFill>
              <a:latin typeface="Fira Code" charset="0"/>
              <a:cs typeface="Fira Code" charset="0"/>
            </a:endParaRPr>
          </a:p>
          <a:p>
            <a:endParaRPr lang="en-US" altLang="en-US">
              <a:solidFill>
                <a:schemeClr val="bg1">
                  <a:lumMod val="65000"/>
                </a:schemeClr>
              </a:solidFill>
              <a:latin typeface="Fira Code" charset="0"/>
              <a:cs typeface="Fira Code" charset="0"/>
            </a:endParaRPr>
          </a:p>
          <a:p>
            <a:endParaRPr lang="en-US" altLang="en-US">
              <a:solidFill>
                <a:schemeClr val="bg1">
                  <a:lumMod val="65000"/>
                </a:schemeClr>
              </a:solidFill>
              <a:latin typeface="Fira Code" charset="0"/>
              <a:cs typeface="Fira Code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123315" y="3503295"/>
            <a:ext cx="102152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651875" y="317500"/>
            <a:ext cx="3158490" cy="3892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en-US">
                <a:latin typeface="Noto Sans" panose="020B0502040504020204" charset="0"/>
                <a:cs typeface="Noto Sans" panose="020B0502040504020204" charset="0"/>
              </a:rPr>
              <a:t>Deep Learning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09600" y="1612900"/>
            <a:ext cx="10972800" cy="4525963"/>
          </a:xfrm>
        </p:spPr>
        <p:txBody>
          <a:bodyPr/>
          <a:p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en-US" altLang="en-US">
                <a:latin typeface="Noto Sans" panose="020B0502040504020204" charset="0"/>
                <a:cs typeface="Noto Sans" panose="020B0502040504020204" charset="0"/>
              </a:rPr>
              <a:t>Trend of Artificial Intelligence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pPr lvl="1"/>
            <a:r>
              <a:rPr lang="en-US" altLang="en-US">
                <a:latin typeface="Noto Sans" panose="020B0502040504020204" charset="0"/>
                <a:cs typeface="Noto Sans" panose="020B0502040504020204" charset="0"/>
              </a:rPr>
              <a:t>AlphaGo, Automobile, etc.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pPr lvl="0"/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pPr lvl="0"/>
            <a:r>
              <a:rPr lang="en-US" altLang="en-US">
                <a:latin typeface="Noto Sans" panose="020B0502040504020204" charset="0"/>
                <a:cs typeface="Noto Sans" panose="020B0502040504020204" charset="0"/>
              </a:rPr>
              <a:t>Deep Learning is a key part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pPr marL="0" lvl="0" indent="0">
              <a:buNone/>
            </a:pPr>
            <a:r>
              <a:rPr lang="en-US" altLang="en-US">
                <a:latin typeface="Noto Sans" panose="020B0502040504020204" charset="0"/>
                <a:cs typeface="Noto Sans" panose="020B0502040504020204" charset="0"/>
              </a:rPr>
              <a:t>    of the state-of-the-art AI.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504940" y="1807845"/>
            <a:ext cx="4996815" cy="37026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7000875" y="2409825"/>
            <a:ext cx="37744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3200">
                <a:latin typeface="Noto Sans" panose="020B0502040504020204" charset="0"/>
                <a:cs typeface="Noto Sans" panose="020B0502040504020204" charset="0"/>
              </a:rPr>
              <a:t>Artificial Intelligence</a:t>
            </a:r>
            <a:endParaRPr lang="en-US" altLang="en-US" sz="32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7" name="Picture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651875" y="317500"/>
            <a:ext cx="3158490" cy="38925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901180" y="2993390"/>
            <a:ext cx="4203700" cy="195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8" name="Text Box 7"/>
          <p:cNvSpPr txBox="true"/>
          <p:nvPr/>
        </p:nvSpPr>
        <p:spPr>
          <a:xfrm>
            <a:off x="7745730" y="3710305"/>
            <a:ext cx="25126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800">
                <a:latin typeface="Noto Sans" panose="020B0502040504020204" charset="0"/>
                <a:cs typeface="Noto Sans" panose="020B0502040504020204" charset="0"/>
              </a:rPr>
              <a:t>Deep Learning</a:t>
            </a:r>
            <a:endParaRPr lang="en-US" altLang="en-US" sz="2800">
              <a:latin typeface="Noto Sans" panose="020B0502040504020204" charset="0"/>
              <a:cs typeface="Noto Sans" panose="020B0502040504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en-US">
                <a:latin typeface="Noto Sans" panose="020B0502040504020204" charset="0"/>
                <a:cs typeface="Noto Sans" panose="020B0502040504020204" charset="0"/>
              </a:rPr>
              <a:t>Neural Networks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651875" y="317500"/>
            <a:ext cx="3158490" cy="389255"/>
          </a:xfrm>
          <a:prstGeom prst="rect">
            <a:avLst/>
          </a:prstGeom>
        </p:spPr>
      </p:pic>
      <p:sp>
        <p:nvSpPr>
          <p:cNvPr id="5" name="Content Placeholder 4"/>
          <p:cNvSpPr/>
          <p:nvPr>
            <p:ph idx="1"/>
          </p:nvPr>
        </p:nvSpPr>
        <p:spPr/>
        <p:txBody>
          <a:bodyPr/>
          <a:p>
            <a:r>
              <a:rPr lang="en-US" altLang="en-US" sz="2800">
                <a:latin typeface="Noto Sans" panose="020B0502040504020204" charset="0"/>
                <a:cs typeface="Noto Sans" panose="020B0502040504020204" charset="0"/>
              </a:rPr>
              <a:t>Deep Learning is basically about (Deep) Neural Networks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en-US" altLang="en-US" sz="2800">
                <a:latin typeface="Noto Sans" panose="020B0502040504020204" charset="0"/>
                <a:cs typeface="Noto Sans" panose="020B0502040504020204" charset="0"/>
              </a:rPr>
              <a:t>The most typical application is </a:t>
            </a:r>
            <a:r>
              <a:rPr lang="en-US" altLang="en-US" sz="2800" u="sng">
                <a:latin typeface="Noto Sans" panose="020B0502040504020204" charset="0"/>
                <a:cs typeface="Noto Sans" panose="020B0502040504020204" charset="0"/>
              </a:rPr>
              <a:t>classification</a:t>
            </a:r>
            <a:r>
              <a:rPr lang="en-US" altLang="en-US" sz="2800">
                <a:latin typeface="Noto Sans" panose="020B0502040504020204" charset="0"/>
                <a:cs typeface="Noto Sans" panose="020B0502040504020204" charset="0"/>
              </a:rPr>
              <a:t>.</a:t>
            </a:r>
            <a:endParaRPr lang="en-US" altLang="en-US" sz="2800">
              <a:latin typeface="Noto Sans" panose="020B0502040504020204" charset="0"/>
              <a:cs typeface="Noto Sans" panose="020B050204050402020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179320" y="2928620"/>
            <a:ext cx="1850390" cy="3039110"/>
            <a:chOff x="2852" y="4612"/>
            <a:chExt cx="2914" cy="4786"/>
          </a:xfrm>
        </p:grpSpPr>
        <p:pic>
          <p:nvPicPr>
            <p:cNvPr id="6" name="Picture 5"/>
            <p:cNvPicPr>
              <a:picLocks noChangeAspect="true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2" y="4612"/>
              <a:ext cx="2915" cy="4206"/>
            </a:xfrm>
            <a:prstGeom prst="rect">
              <a:avLst/>
            </a:prstGeom>
          </p:spPr>
        </p:pic>
        <p:sp>
          <p:nvSpPr>
            <p:cNvPr id="8" name="Text Box 7"/>
            <p:cNvSpPr txBox="true"/>
            <p:nvPr/>
          </p:nvSpPr>
          <p:spPr>
            <a:xfrm>
              <a:off x="3215" y="8818"/>
              <a:ext cx="21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>
                  <a:latin typeface="Noto Sans" panose="020B0502040504020204" charset="0"/>
                  <a:cs typeface="Noto Sans" panose="020B0502040504020204" charset="0"/>
                </a:rPr>
                <a:t>Input Image</a:t>
              </a:r>
              <a:endParaRPr lang="en-US" altLang="en-US">
                <a:latin typeface="Noto Sans" panose="020B0502040504020204" charset="0"/>
                <a:cs typeface="Noto Sans" panose="020B0502040504020204" charset="0"/>
              </a:endParaRPr>
            </a:p>
          </p:txBody>
        </p:sp>
      </p:grpSp>
      <p:sp>
        <p:nvSpPr>
          <p:cNvPr id="9" name="Trapezoid 8"/>
          <p:cNvSpPr/>
          <p:nvPr/>
        </p:nvSpPr>
        <p:spPr>
          <a:xfrm rot="5400000">
            <a:off x="5346700" y="3438525"/>
            <a:ext cx="1981200" cy="1651000"/>
          </a:xfrm>
          <a:prstGeom prst="trapezoi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1" name="Text Box 10"/>
          <p:cNvSpPr txBox="true"/>
          <p:nvPr/>
        </p:nvSpPr>
        <p:spPr>
          <a:xfrm>
            <a:off x="5153660" y="5599430"/>
            <a:ext cx="236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latin typeface="Noto Sans" panose="020B0502040504020204" charset="0"/>
                <a:cs typeface="Noto Sans" panose="020B0502040504020204" charset="0"/>
              </a:rPr>
              <a:t>Deep Neural Network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281805" y="4041775"/>
            <a:ext cx="9779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3" name="Left Brace 12"/>
          <p:cNvSpPr/>
          <p:nvPr/>
        </p:nvSpPr>
        <p:spPr>
          <a:xfrm>
            <a:off x="7677150" y="3146425"/>
            <a:ext cx="546100" cy="2235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4" name="Text Box 13"/>
          <p:cNvSpPr txBox="true"/>
          <p:nvPr/>
        </p:nvSpPr>
        <p:spPr>
          <a:xfrm>
            <a:off x="8388350" y="3249295"/>
            <a:ext cx="98298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latin typeface="Noto Sans" panose="020B0502040504020204" charset="0"/>
                <a:cs typeface="Noto Sans" panose="020B0502040504020204" charset="0"/>
              </a:rPr>
              <a:t>Dog ?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en-US" altLang="en-US" b="1">
                <a:solidFill>
                  <a:srgbClr val="92D050"/>
                </a:solidFill>
                <a:latin typeface="Noto Sans" panose="020B0502040504020204" charset="0"/>
                <a:cs typeface="Noto Sans" panose="020B0502040504020204" charset="0"/>
              </a:rPr>
              <a:t>Cat</a:t>
            </a:r>
            <a:r>
              <a:rPr lang="en-US" altLang="en-US">
                <a:solidFill>
                  <a:srgbClr val="92D050"/>
                </a:solidFill>
                <a:latin typeface="Noto Sans" panose="020B0502040504020204" charset="0"/>
                <a:cs typeface="Noto Sans" panose="020B0502040504020204" charset="0"/>
              </a:rPr>
              <a:t> ?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en-US" altLang="en-US">
                <a:latin typeface="Noto Sans" panose="020B0502040504020204" charset="0"/>
                <a:cs typeface="Noto Sans" panose="020B0502040504020204" charset="0"/>
              </a:rPr>
              <a:t>Liquid ?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en-US" altLang="en-US">
                <a:latin typeface="Noto Sans" panose="020B0502040504020204" charset="0"/>
                <a:cs typeface="Noto Sans" panose="020B0502040504020204" charset="0"/>
              </a:rPr>
              <a:t>......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5" name="Striped Right Arrow 14"/>
          <p:cNvSpPr/>
          <p:nvPr/>
        </p:nvSpPr>
        <p:spPr>
          <a:xfrm rot="10800000">
            <a:off x="9371330" y="3704590"/>
            <a:ext cx="636270" cy="565785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6" name="Text Box 15"/>
          <p:cNvSpPr txBox="true"/>
          <p:nvPr/>
        </p:nvSpPr>
        <p:spPr>
          <a:xfrm>
            <a:off x="37465" y="6470650"/>
            <a:ext cx="54743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solidFill>
                  <a:schemeClr val="bg1">
                    <a:lumMod val="75000"/>
                  </a:schemeClr>
                </a:solidFill>
              </a:rPr>
              <a:t>* The cat image comes from wikipedia, CC-licensed.</a:t>
            </a:r>
            <a:endParaRPr lang="en-US" altLang="en-US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l"/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Closer look to Neural Net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651875" y="317500"/>
            <a:ext cx="3158490" cy="389255"/>
          </a:xfrm>
          <a:prstGeom prst="rect">
            <a:avLst/>
          </a:prstGeom>
        </p:spPr>
      </p:pic>
      <p:sp>
        <p:nvSpPr>
          <p:cNvPr id="6" name="Content Placeholder 5"/>
          <p:cNvSpPr/>
          <p:nvPr>
            <p:ph idx="1"/>
          </p:nvPr>
        </p:nvSpPr>
        <p:spPr>
          <a:xfrm>
            <a:off x="609600" y="1494790"/>
            <a:ext cx="10972800" cy="4525963"/>
          </a:xfrm>
        </p:spPr>
        <p:txBody>
          <a:bodyPr/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Convolution Layer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Linear Layer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Activation Layer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Pooling Layer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etc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9" name="Trapezoid 8"/>
          <p:cNvSpPr/>
          <p:nvPr/>
        </p:nvSpPr>
        <p:spPr>
          <a:xfrm rot="5400000">
            <a:off x="6247765" y="2038985"/>
            <a:ext cx="1981200" cy="1651000"/>
          </a:xfrm>
          <a:prstGeom prst="trapezoi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1" name="Text Box 10"/>
          <p:cNvSpPr txBox="true"/>
          <p:nvPr/>
        </p:nvSpPr>
        <p:spPr>
          <a:xfrm>
            <a:off x="5757545" y="2633980"/>
            <a:ext cx="32886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>
                <a:latin typeface="Noto Sans" panose="020B0502040504020204" charset="0"/>
                <a:cs typeface="Noto Sans" panose="020B0502040504020204" charset="0"/>
              </a:rPr>
              <a:t>Deep Neural Network</a:t>
            </a:r>
            <a:endParaRPr lang="en-US" altLang="en-US" sz="24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472690" y="5309235"/>
            <a:ext cx="678180" cy="259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3" name="Trapezoid 12"/>
          <p:cNvSpPr/>
          <p:nvPr/>
        </p:nvSpPr>
        <p:spPr>
          <a:xfrm rot="5400000">
            <a:off x="2848610" y="5165090"/>
            <a:ext cx="1457325" cy="548005"/>
          </a:xfrm>
          <a:prstGeom prst="trapezoid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4" name="Text Box 13"/>
          <p:cNvSpPr txBox="true"/>
          <p:nvPr/>
        </p:nvSpPr>
        <p:spPr>
          <a:xfrm>
            <a:off x="2882265" y="6363970"/>
            <a:ext cx="1389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Convolution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5" name="Trapezoid 14"/>
          <p:cNvSpPr/>
          <p:nvPr/>
        </p:nvSpPr>
        <p:spPr>
          <a:xfrm rot="5400000">
            <a:off x="4216400" y="5165090"/>
            <a:ext cx="1457325" cy="548005"/>
          </a:xfrm>
          <a:prstGeom prst="trapezoid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6" name="Text Box 15"/>
          <p:cNvSpPr txBox="true"/>
          <p:nvPr/>
        </p:nvSpPr>
        <p:spPr>
          <a:xfrm>
            <a:off x="4472305" y="6363970"/>
            <a:ext cx="944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Pooling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4008755" y="5352415"/>
            <a:ext cx="519430" cy="173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5892800" y="4717415"/>
            <a:ext cx="304165" cy="14433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315585" y="5338128"/>
            <a:ext cx="490855" cy="201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0" name="Text Box 19"/>
          <p:cNvSpPr txBox="true"/>
          <p:nvPr/>
        </p:nvSpPr>
        <p:spPr>
          <a:xfrm>
            <a:off x="5661660" y="6363970"/>
            <a:ext cx="767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ReLU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6428740" y="5316220"/>
            <a:ext cx="462280" cy="245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2" name="Text Box 21"/>
          <p:cNvSpPr txBox="true"/>
          <p:nvPr/>
        </p:nvSpPr>
        <p:spPr>
          <a:xfrm>
            <a:off x="6989445" y="5116513"/>
            <a:ext cx="944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3600">
                <a:latin typeface="Noto Sans" panose="020B0502040504020204" charset="0"/>
                <a:cs typeface="Noto Sans" panose="020B0502040504020204" charset="0"/>
              </a:rPr>
              <a:t>......</a:t>
            </a:r>
            <a:endParaRPr lang="" altLang="en-US" sz="36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8468360" y="4759325"/>
            <a:ext cx="337185" cy="1359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7934325" y="5316220"/>
            <a:ext cx="462280" cy="245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5" name="Text Box 24"/>
          <p:cNvSpPr txBox="true"/>
          <p:nvPr/>
        </p:nvSpPr>
        <p:spPr>
          <a:xfrm>
            <a:off x="8228330" y="6363970"/>
            <a:ext cx="81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Linear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9443720" y="4759325"/>
            <a:ext cx="337185" cy="1359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8871585" y="5316220"/>
            <a:ext cx="462280" cy="245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8" name="Text Box 27"/>
          <p:cNvSpPr txBox="true"/>
          <p:nvPr/>
        </p:nvSpPr>
        <p:spPr>
          <a:xfrm>
            <a:off x="9103360" y="6363970"/>
            <a:ext cx="1021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Softmax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10582910" y="4984433"/>
            <a:ext cx="1270000" cy="909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Label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9950450" y="5316220"/>
            <a:ext cx="462280" cy="245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2" name="Left Brace 31"/>
          <p:cNvSpPr/>
          <p:nvPr/>
        </p:nvSpPr>
        <p:spPr>
          <a:xfrm rot="5400000">
            <a:off x="6782435" y="-264795"/>
            <a:ext cx="462915" cy="89338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86155" y="4826000"/>
            <a:ext cx="1226185" cy="1226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INPUT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Thanks!</a:t>
            </a:r>
            <a:endParaRPr lang="en-US" altLang="en-US"/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651875" y="317500"/>
            <a:ext cx="3158490" cy="389255"/>
          </a:xfrm>
          <a:prstGeom prst="rect">
            <a:avLst/>
          </a:prstGeom>
        </p:spPr>
      </p:pic>
      <p:sp>
        <p:nvSpPr>
          <p:cNvPr id="6" name="Content Placeholder 5"/>
          <p:cNvSpPr/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680</Words>
  <Application>WPS Presentation</Application>
  <PresentationFormat>宽屏</PresentationFormat>
  <Paragraphs>71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SimSun</vt:lpstr>
      <vt:lpstr>Wingdings</vt:lpstr>
      <vt:lpstr>Noto Sans</vt:lpstr>
      <vt:lpstr>Fira Code</vt:lpstr>
      <vt:lpstr>微软雅黑</vt:lpstr>
      <vt:lpstr>Arial Unicode MS</vt:lpstr>
      <vt:lpstr>SimSun</vt:lpstr>
      <vt:lpstr>Droid Sans Fallback</vt:lpstr>
      <vt:lpstr>Standard Symbols PS [URW ]</vt:lpstr>
      <vt:lpstr>Times New Roman</vt:lpstr>
      <vt:lpstr>Default Design</vt:lpstr>
      <vt:lpstr>Deep Learning &amp; Accelerated Calculation with Debian</vt:lpstr>
      <vt:lpstr>Deep Learning</vt:lpstr>
      <vt:lpstr>Neural Networks</vt:lpstr>
      <vt:lpstr>PowerPoint 演示文稿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lumin</dc:creator>
  <cp:lastModifiedBy>lumin</cp:lastModifiedBy>
  <cp:revision>87</cp:revision>
  <dcterms:created xsi:type="dcterms:W3CDTF">2020-08-15T14:54:33Z</dcterms:created>
  <dcterms:modified xsi:type="dcterms:W3CDTF">2020-08-15T14:54:33Z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1033-11.1.0.9615</vt:lpwstr>
  </property>
</Properties>
</file>