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258" r:id="rId5"/>
    <p:sldId id="260" r:id="rId6"/>
    <p:sldId id="262" r:id="rId7"/>
    <p:sldId id="263" r:id="rId8"/>
    <p:sldId id="264" r:id="rId9"/>
    <p:sldId id="259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en-US" sz="3600">
                <a:latin typeface="Noto Sans" panose="020B0502040504020204" charset="0"/>
                <a:cs typeface="Noto Sans" panose="020B0502040504020204" charset="0"/>
              </a:rPr>
              <a:t>Deep Learning &amp; Accelerated Calculation</a:t>
            </a:r>
            <a:br>
              <a:rPr lang="en-US" altLang="en-US" sz="3600">
                <a:latin typeface="Noto Sans" panose="020B0502040504020204" charset="0"/>
                <a:cs typeface="Noto Sans" panose="020B0502040504020204" charset="0"/>
              </a:rPr>
            </a:br>
            <a:r>
              <a:rPr lang="en-US" altLang="en-US" sz="3600">
                <a:latin typeface="Noto Sans" panose="020B0502040504020204" charset="0"/>
                <a:cs typeface="Noto Sans" panose="020B0502040504020204" charset="0"/>
              </a:rPr>
              <a:t>with Debian</a:t>
            </a:r>
            <a:endParaRPr lang="en-US" altLang="en-US" sz="36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Subtitle 4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M. Zhou &lt;lumin@d</a:t>
            </a:r>
            <a:r>
              <a:rPr lang="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ebian.org</a:t>
            </a:r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&gt;</a:t>
            </a:r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Aug 2020</a:t>
            </a:r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  <a:sym typeface="+mn-ea"/>
              </a:rPr>
              <a:t>Debian Deep Learning Team</a:t>
            </a:r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  <a:sym typeface="+mn-ea"/>
            </a:endParaRPr>
          </a:p>
          <a:p>
            <a:r>
              <a:rPr lang="en-US" altLang="en-US">
                <a:solidFill>
                  <a:schemeClr val="bg1">
                    <a:lumMod val="85000"/>
                  </a:schemeClr>
                </a:solidFill>
                <a:latin typeface="Fira Code" charset="0"/>
                <a:cs typeface="Fira Code" charset="0"/>
                <a:sym typeface="+mn-ea"/>
              </a:rPr>
              <a:t>CC-BY-SA 4.0 License</a:t>
            </a:r>
            <a:endParaRPr lang="en-US" altLang="en-US">
              <a:solidFill>
                <a:schemeClr val="bg1">
                  <a:lumMod val="85000"/>
                </a:schemeClr>
              </a:solidFill>
              <a:latin typeface="Fira Code" charset="0"/>
              <a:cs typeface="Fira Code" charset="0"/>
              <a:sym typeface="+mn-ea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  <a:sym typeface="+mn-ea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23315" y="3503295"/>
            <a:ext cx="10215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" y="317500"/>
            <a:ext cx="95250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Deep Learning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09600" y="1612900"/>
            <a:ext cx="10972800" cy="4525963"/>
          </a:xfrm>
        </p:spPr>
        <p:txBody>
          <a:bodyPr/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Trend of Artificial Intelligence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AlphaGo, Automobile, etc.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lvl="0"/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lvl="0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Deep Learning is a key part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0" lvl="0" indent="0">
              <a:buNone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    of the state-of-the-art AI.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04940" y="1807845"/>
            <a:ext cx="4996815" cy="3702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7000875" y="2409825"/>
            <a:ext cx="37744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>
                <a:latin typeface="Noto Sans" panose="020B0502040504020204" charset="0"/>
                <a:cs typeface="Noto Sans" panose="020B0502040504020204" charset="0"/>
              </a:rPr>
              <a:t>Artificial Intelligence</a:t>
            </a:r>
            <a:endParaRPr lang="en-US" altLang="en-US" sz="32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901180" y="2993390"/>
            <a:ext cx="4203700" cy="195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7745730" y="3710305"/>
            <a:ext cx="2512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Deep Learning</a:t>
            </a:r>
            <a:endParaRPr lang="en-US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Neural Networks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Deep Learning is basically about (Deep) Neural Networks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The most typical application is </a:t>
            </a:r>
            <a:r>
              <a:rPr lang="en-US" altLang="en-US" sz="2800" u="sng">
                <a:latin typeface="Noto Sans" panose="020B0502040504020204" charset="0"/>
                <a:cs typeface="Noto Sans" panose="020B0502040504020204" charset="0"/>
              </a:rPr>
              <a:t>classification</a:t>
            </a:r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.</a:t>
            </a:r>
            <a:endParaRPr lang="en-US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320" y="2928620"/>
            <a:ext cx="1850390" cy="3039110"/>
            <a:chOff x="2852" y="4612"/>
            <a:chExt cx="2914" cy="4786"/>
          </a:xfrm>
        </p:grpSpPr>
        <p:pic>
          <p:nvPicPr>
            <p:cNvPr id="6" name="Picture 5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2" y="4612"/>
              <a:ext cx="2915" cy="4206"/>
            </a:xfrm>
            <a:prstGeom prst="rect">
              <a:avLst/>
            </a:prstGeom>
          </p:spPr>
        </p:pic>
        <p:sp>
          <p:nvSpPr>
            <p:cNvPr id="8" name="Text Box 7"/>
            <p:cNvSpPr txBox="true"/>
            <p:nvPr/>
          </p:nvSpPr>
          <p:spPr>
            <a:xfrm>
              <a:off x="3215" y="8818"/>
              <a:ext cx="21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>
                  <a:latin typeface="Noto Sans" panose="020B0502040504020204" charset="0"/>
                  <a:cs typeface="Noto Sans" panose="020B0502040504020204" charset="0"/>
                </a:rPr>
                <a:t>Input Image</a:t>
              </a:r>
              <a:endParaRPr lang="en-US" altLang="en-US">
                <a:latin typeface="Noto Sans" panose="020B0502040504020204" charset="0"/>
                <a:cs typeface="Noto Sans" panose="020B0502040504020204" charset="0"/>
              </a:endParaRPr>
            </a:p>
          </p:txBody>
        </p:sp>
      </p:grpSp>
      <p:sp>
        <p:nvSpPr>
          <p:cNvPr id="9" name="Trapezoid 8"/>
          <p:cNvSpPr/>
          <p:nvPr/>
        </p:nvSpPr>
        <p:spPr>
          <a:xfrm rot="5400000">
            <a:off x="5346700" y="3438525"/>
            <a:ext cx="1981200" cy="1651000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5153660" y="5599430"/>
            <a:ext cx="236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Deep Neural Network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281805" y="4041775"/>
            <a:ext cx="9779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7677150" y="3146425"/>
            <a:ext cx="546100" cy="2235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8388350" y="3249295"/>
            <a:ext cx="9829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Dog 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 b="1">
                <a:solidFill>
                  <a:srgbClr val="92D050"/>
                </a:solidFill>
                <a:latin typeface="Noto Sans" panose="020B0502040504020204" charset="0"/>
                <a:cs typeface="Noto Sans" panose="020B0502040504020204" charset="0"/>
              </a:rPr>
              <a:t>Cat</a:t>
            </a:r>
            <a:r>
              <a:rPr lang="en-US" altLang="en-US">
                <a:solidFill>
                  <a:srgbClr val="92D050"/>
                </a:solidFill>
                <a:latin typeface="Noto Sans" panose="020B0502040504020204" charset="0"/>
                <a:cs typeface="Noto Sans" panose="020B0502040504020204" charset="0"/>
              </a:rPr>
              <a:t> 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Liquid 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......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5" name="Striped Right Arrow 14"/>
          <p:cNvSpPr/>
          <p:nvPr/>
        </p:nvSpPr>
        <p:spPr>
          <a:xfrm rot="10800000">
            <a:off x="9371330" y="3704590"/>
            <a:ext cx="636270" cy="565785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37465" y="6470650"/>
            <a:ext cx="5474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* The cat image comes from wikipedia, CC-licensed.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Closer look to Neural Net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>
          <a:xfrm>
            <a:off x="609600" y="1494790"/>
            <a:ext cx="10972800" cy="4525963"/>
          </a:xfrm>
        </p:spPr>
        <p:txBody>
          <a:bodyPr/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Convolution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Linear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Activation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Pooling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etc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9" name="Trapezoid 8"/>
          <p:cNvSpPr/>
          <p:nvPr/>
        </p:nvSpPr>
        <p:spPr>
          <a:xfrm rot="5400000">
            <a:off x="6247765" y="2038985"/>
            <a:ext cx="1981200" cy="1651000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5757545" y="2633980"/>
            <a:ext cx="32886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latin typeface="Noto Sans" panose="020B0502040504020204" charset="0"/>
                <a:cs typeface="Noto Sans" panose="020B0502040504020204" charset="0"/>
              </a:rPr>
              <a:t>Deep Neural Network</a:t>
            </a:r>
            <a:endParaRPr lang="en-US" altLang="en-US" sz="2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72690" y="5309235"/>
            <a:ext cx="678180" cy="259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3" name="Trapezoid 12"/>
          <p:cNvSpPr/>
          <p:nvPr/>
        </p:nvSpPr>
        <p:spPr>
          <a:xfrm rot="5400000">
            <a:off x="2848610" y="5165090"/>
            <a:ext cx="1457325" cy="548005"/>
          </a:xfrm>
          <a:prstGeom prst="trapezoid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2882265" y="6363970"/>
            <a:ext cx="138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Convolution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5" name="Trapezoid 14"/>
          <p:cNvSpPr/>
          <p:nvPr/>
        </p:nvSpPr>
        <p:spPr>
          <a:xfrm rot="5400000">
            <a:off x="4216400" y="5165090"/>
            <a:ext cx="1457325" cy="548005"/>
          </a:xfrm>
          <a:prstGeom prst="trapezoid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4472305" y="6363970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Pooling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008755" y="5352415"/>
            <a:ext cx="519430" cy="173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5892800" y="4717415"/>
            <a:ext cx="304165" cy="14433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315585" y="5338128"/>
            <a:ext cx="490855" cy="201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5661660" y="6363970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ReLU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6428740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6989445" y="5116513"/>
            <a:ext cx="94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600">
                <a:latin typeface="Noto Sans" panose="020B0502040504020204" charset="0"/>
                <a:cs typeface="Noto Sans" panose="020B0502040504020204" charset="0"/>
              </a:rPr>
              <a:t>......</a:t>
            </a:r>
            <a:endParaRPr lang="" altLang="en-US" sz="36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468360" y="4759325"/>
            <a:ext cx="337185" cy="1359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7934325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8228330" y="636397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Linear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443720" y="4759325"/>
            <a:ext cx="337185" cy="1359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8871585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9103360" y="6363970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Softmax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582910" y="4984433"/>
            <a:ext cx="1270000" cy="909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Label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9950450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2" name="Left Brace 31"/>
          <p:cNvSpPr/>
          <p:nvPr/>
        </p:nvSpPr>
        <p:spPr>
          <a:xfrm rot="5400000">
            <a:off x="6782435" y="-264795"/>
            <a:ext cx="462915" cy="89338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86155" y="4826000"/>
            <a:ext cx="1226185" cy="122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INPUT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Performance Bottleneck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>
          <a:xfrm>
            <a:off x="609600" y="1917065"/>
            <a:ext cx="10972800" cy="3747135"/>
          </a:xfrm>
        </p:spPr>
        <p:txBody>
          <a:bodyPr/>
          <a:p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Linear Layer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Convolution Layer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0" indent="0">
              <a:buNone/>
            </a:pPr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    (Linear Operation)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865880" y="2102485"/>
            <a:ext cx="2568575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6802120" y="1770380"/>
            <a:ext cx="330200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Matrix Multiplication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  <a:p>
            <a:pPr algn="ctr"/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(GEMM)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7" name="Curved Up Arrow 6"/>
          <p:cNvSpPr/>
          <p:nvPr/>
        </p:nvSpPr>
        <p:spPr>
          <a:xfrm rot="20580000">
            <a:off x="4733925" y="3218815"/>
            <a:ext cx="3486785" cy="649605"/>
          </a:xfrm>
          <a:prstGeom prst="curvedUpArrow">
            <a:avLst>
              <a:gd name="adj1" fmla="val 25000"/>
              <a:gd name="adj2" fmla="val 50000"/>
              <a:gd name="adj3" fmla="val 28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321310" y="5160645"/>
            <a:ext cx="295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600">
                <a:latin typeface="Noto Sans" panose="020B0502040504020204" charset="0"/>
                <a:cs typeface="Noto Sans" panose="020B0502040504020204" charset="0"/>
              </a:rPr>
              <a:t>Acceleration?</a:t>
            </a:r>
            <a:endParaRPr lang="" altLang="en-US" sz="36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3723005" y="4883785"/>
            <a:ext cx="39814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Parallelization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Optimizing Cache Access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 b="1" u="sng">
                <a:latin typeface="Noto Sans" panose="020B0502040504020204" charset="0"/>
                <a:cs typeface="Noto Sans" panose="020B0502040504020204" charset="0"/>
              </a:rPr>
              <a:t>Hardware Acceleration</a:t>
            </a:r>
            <a:endParaRPr lang="" altLang="en-US" sz="2400" b="1" u="sng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8239125" y="4079875"/>
            <a:ext cx="371983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SIMD (CPU), e.g. AVX2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OpenCL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Nvidia/CUDA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AMD/ROCm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Intel/SYCL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FPGA, etc.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4" name="Left Brace 33"/>
          <p:cNvSpPr/>
          <p:nvPr/>
        </p:nvSpPr>
        <p:spPr>
          <a:xfrm>
            <a:off x="3376295" y="4650740"/>
            <a:ext cx="346710" cy="16160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7777480" y="3956685"/>
            <a:ext cx="591185" cy="2552700"/>
          </a:xfrm>
          <a:prstGeom prst="leftBrace">
            <a:avLst>
              <a:gd name="adj1" fmla="val 8333"/>
              <a:gd name="adj2" fmla="val 76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Hardware Acceleration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9" name="Content Placeholder 8"/>
          <p:cNvSpPr/>
          <p:nvPr>
            <p:ph idx="1"/>
          </p:nvPr>
        </p:nvSpPr>
        <p:spPr>
          <a:xfrm>
            <a:off x="609600" y="1711960"/>
            <a:ext cx="10972800" cy="4525963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SIMD (CPU), e.g. AVX2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......   FLOPS upper bound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OpenCL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       ......   Programming?, Support?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Nvidia/CUDA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......   Mature but PROPRIETARY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AMD/ROCm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......   </a:t>
            </a:r>
            <a:r>
              <a:rPr lang="" altLang="en-US" u="sng">
                <a:latin typeface="Noto Sans" panose="020B0502040504020204" charset="0"/>
                <a:cs typeface="Noto Sans" panose="020B0502040504020204" charset="0"/>
                <a:sym typeface="+mn-ea"/>
              </a:rPr>
              <a:t>Open Source, developing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Intel/SYCL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   ......   </a:t>
            </a:r>
            <a:r>
              <a:rPr lang="" altLang="en-US" u="sng">
                <a:latin typeface="Noto Sans" panose="020B0502040504020204" charset="0"/>
                <a:cs typeface="Noto Sans" panose="020B0502040504020204" charset="0"/>
                <a:sym typeface="+mn-ea"/>
              </a:rPr>
              <a:t>Open Source, developing</a:t>
            </a:r>
            <a:endParaRPr lang="en-US" altLang="en-US" u="sng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FPGA, etc.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              ......    Oops, unfamiliar  :-(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Packages in Debian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Performance Libraries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e.g. math libraries incl. </a:t>
            </a:r>
            <a:r>
              <a:rPr lang="" altLang="en-US" u="sng">
                <a:latin typeface="Noto Sans" panose="020B0502040504020204" charset="0"/>
                <a:cs typeface="Noto Sans" panose="020B0502040504020204" charset="0"/>
              </a:rPr>
              <a:t>BLAS/LAPACK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. (SIMD)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Deep Learning Frameworks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e.g. </a:t>
            </a:r>
            <a:r>
              <a:rPr lang="" altLang="en-US" u="sng">
                <a:latin typeface="Noto Sans" panose="020B0502040504020204" charset="0"/>
                <a:cs typeface="Noto Sans" panose="020B0502040504020204" charset="0"/>
              </a:rPr>
              <a:t>TensorFlow, PyTorch, Caffe</a:t>
            </a:r>
            <a:endParaRPr lang="" altLang="en-US" u="sng">
              <a:latin typeface="Noto Sans" panose="020B0502040504020204" charset="0"/>
              <a:cs typeface="Noto Sans" panose="020B0502040504020204" charset="0"/>
            </a:endParaRPr>
          </a:p>
          <a:p>
            <a:pPr lvl="0"/>
            <a:r>
              <a:rPr lang="" altLang="en-US" u="sng">
                <a:latin typeface="Noto Sans" panose="020B0502040504020204" charset="0"/>
                <a:cs typeface="Noto Sans" panose="020B0502040504020204" charset="0"/>
              </a:rPr>
              <a:t>AMD ROCm (AMD GPUs)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FOSS counterpart to </a:t>
            </a: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Nvidia/CUDA</a:t>
            </a:r>
            <a:endParaRPr lang="en-US" altLang="en-US">
              <a:latin typeface="Noto Sans" panose="020B0502040504020204" charset="0"/>
              <a:cs typeface="Noto Sans" panose="020B0502040504020204" charset="0"/>
              <a:sym typeface="+mn-ea"/>
            </a:endParaRPr>
          </a:p>
          <a:p>
            <a:pPr lvl="0"/>
            <a:r>
              <a:rPr lang="" altLang="en-US" u="sng">
                <a:latin typeface="Noto Sans" panose="020B0502040504020204" charset="0"/>
                <a:cs typeface="Noto Sans" panose="020B0502040504020204" charset="0"/>
              </a:rPr>
              <a:t>Intel SYCL (Intel GPUs)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OpenCL, LLVM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8378190" y="4330700"/>
            <a:ext cx="192151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 sz="3200">
                <a:solidFill>
                  <a:srgbClr val="00B0F0"/>
                </a:solidFill>
              </a:rPr>
              <a:t>Status</a:t>
            </a:r>
            <a:endParaRPr lang="" altLang="en-US" sz="3200">
              <a:solidFill>
                <a:srgbClr val="00B0F0"/>
              </a:solidFill>
            </a:endParaRPr>
          </a:p>
          <a:p>
            <a:pPr algn="ctr"/>
            <a:r>
              <a:rPr lang="" altLang="en-US" sz="3200">
                <a:solidFill>
                  <a:srgbClr val="00B0F0"/>
                </a:solidFill>
              </a:rPr>
              <a:t>Summary</a:t>
            </a:r>
            <a:endParaRPr lang="" altLang="en-US" sz="32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Thanks!</a:t>
            </a:r>
            <a:endParaRPr lang="en-US" altLang="en-US"/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r>
              <a:rPr lang="en-US" sz="2400">
                <a:latin typeface="Fira Code" charset="0"/>
                <a:cs typeface="Fira Code" charset="0"/>
              </a:rPr>
              <a:t>https://people.debian.org/~lumin/debian-dl.html</a:t>
            </a:r>
            <a:endParaRPr lang="en-US" sz="2400">
              <a:latin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1595</Words>
  <Application>WPS Presentation</Application>
  <PresentationFormat>宽屏</PresentationFormat>
  <Paragraphs>121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Noto Sans</vt:lpstr>
      <vt:lpstr>Fira Code</vt:lpstr>
      <vt:lpstr>微软雅黑</vt:lpstr>
      <vt:lpstr>Arial Unicode MS</vt:lpstr>
      <vt:lpstr>SimSun</vt:lpstr>
      <vt:lpstr>Droid Sans Fallback</vt:lpstr>
      <vt:lpstr>Standard Symbols PS [URW ]</vt:lpstr>
      <vt:lpstr>Times New Roman</vt:lpstr>
      <vt:lpstr>Accanthis ADF Std No2</vt:lpstr>
      <vt:lpstr>Cantarell</vt:lpstr>
      <vt:lpstr>Default Design</vt:lpstr>
      <vt:lpstr>Deep Learning &amp; Accelerated Calculation with Debian</vt:lpstr>
      <vt:lpstr>Deep Learning</vt:lpstr>
      <vt:lpstr>Neural Networks</vt:lpstr>
      <vt:lpstr>PowerPoint 演示文稿</vt:lpstr>
      <vt:lpstr>Closer look to Neural Net</vt:lpstr>
      <vt:lpstr>Performance Bottleneck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lumin</dc:creator>
  <cp:lastModifiedBy>lumin</cp:lastModifiedBy>
  <cp:revision>149</cp:revision>
  <dcterms:created xsi:type="dcterms:W3CDTF">2020-08-15T15:30:16Z</dcterms:created>
  <dcterms:modified xsi:type="dcterms:W3CDTF">2020-08-15T15:30:16Z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