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3"/>
    <p:sldId id="257" r:id="rId4"/>
    <p:sldId id="258" r:id="rId5"/>
    <p:sldId id="260" r:id="rId6"/>
    <p:sldId id="262" r:id="rId7"/>
    <p:sldId id="263" r:id="rId8"/>
    <p:sldId id="264" r:id="rId9"/>
    <p:sldId id="265" r:id="rId10"/>
    <p:sldId id="259" r:id="rId11"/>
    <p:sldId id="267" r:id="rId12"/>
    <p:sldId id="266" r:id="rId1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true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true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609600" y="274638"/>
            <a:ext cx="807057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609600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6205728" y="1600200"/>
            <a:ext cx="5376672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true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true"/>
          <p:cNvCxnSpPr/>
          <p:nvPr userDrawn="true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false"/>
          <a:p>
            <a:pPr lvl="0"/>
            <a:r>
              <a:t>Click to edit Master title style</a:t>
            </a:r>
          </a:p>
        </p:txBody>
      </p:sp>
      <p:sp>
        <p:nvSpPr>
          <p:cNvPr id="1027" name="Text Placeholder 1026"/>
          <p:cNvSpPr/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1028" name="Date Placeholder 1027"/>
          <p:cNvSpPr/>
          <p:nvPr>
            <p:ph type="dt" sz="half" idx="2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29" name="Footer Placeholder 1028"/>
          <p:cNvSpPr/>
          <p:nvPr>
            <p:ph type="ftr" sz="quarter" idx="3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030" name="Slide Number Placeholder 1029"/>
          <p:cNvSpPr/>
          <p:nvPr>
            <p:ph type="sldNum" sz="quarter" idx="4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true"/>
          </p:cNvSpPr>
          <p:nvPr>
            <p:ph type="ctrTitle"/>
          </p:nvPr>
        </p:nvSpPr>
        <p:spPr/>
        <p:txBody>
          <a:bodyPr/>
          <a:p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Deep Learning &amp; Accelerated Calculation</a:t>
            </a:r>
            <a:br>
              <a:rPr lang="en-US" altLang="en-US" sz="3600">
                <a:latin typeface="Noto Sans" panose="020B0502040504020204" charset="0"/>
                <a:cs typeface="Noto Sans" panose="020B0502040504020204" charset="0"/>
              </a:rPr>
            </a:br>
            <a:r>
              <a:rPr lang="en-US" altLang="en-US" sz="3600">
                <a:latin typeface="Noto Sans" panose="020B0502040504020204" charset="0"/>
                <a:cs typeface="Noto Sans" panose="020B0502040504020204" charset="0"/>
              </a:rPr>
              <a:t>with Debian</a:t>
            </a:r>
            <a:endParaRPr lang="en-US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Subtitle 4"/>
          <p:cNvSpPr>
            <a:spLocks noGrp="true"/>
          </p:cNvSpPr>
          <p:nvPr>
            <p:ph type="subTitle" idx="1"/>
          </p:nvPr>
        </p:nvSpPr>
        <p:spPr/>
        <p:txBody>
          <a:bodyPr/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M. Zhou &lt;lumin@d</a:t>
            </a:r>
            <a:r>
              <a:rPr lang="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ebian.org</a:t>
            </a:r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&gt;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</a:rPr>
              <a:t>Aug 2020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r>
              <a:rPr lang="en-US" altLang="en-US">
                <a:solidFill>
                  <a:schemeClr val="bg1">
                    <a:lumMod val="65000"/>
                  </a:schemeClr>
                </a:solidFill>
                <a:latin typeface="Fira Code" charset="0"/>
                <a:cs typeface="Fira Code" charset="0"/>
                <a:sym typeface="+mn-ea"/>
              </a:rPr>
              <a:t>Debian Deep Learning Team</a:t>
            </a:r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r>
              <a:rPr lang="en-US" altLang="en-US">
                <a:solidFill>
                  <a:schemeClr val="bg1">
                    <a:lumMod val="85000"/>
                  </a:schemeClr>
                </a:solidFill>
                <a:latin typeface="Fira Code" charset="0"/>
                <a:cs typeface="Fira Code" charset="0"/>
                <a:sym typeface="+mn-ea"/>
              </a:rPr>
              <a:t>CC-BY-SA 4.0 License</a:t>
            </a:r>
            <a:endParaRPr lang="en-US" altLang="en-US">
              <a:solidFill>
                <a:schemeClr val="bg1">
                  <a:lumMod val="8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  <a:sym typeface="+mn-ea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  <a:p>
            <a:endParaRPr lang="en-US" altLang="en-US">
              <a:solidFill>
                <a:schemeClr val="bg1">
                  <a:lumMod val="65000"/>
                </a:schemeClr>
              </a:solidFill>
              <a:latin typeface="Fira Code" charset="0"/>
              <a:cs typeface="Fira Code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1123315" y="3503295"/>
            <a:ext cx="1021524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95" y="317500"/>
            <a:ext cx="952500" cy="11715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AMD/ROCm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Kernel Module: amdkfd (already present)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HIP Compiler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ROCm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(e.g. MIOpen)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4" name="Right Brace 3"/>
          <p:cNvSpPr/>
          <p:nvPr/>
        </p:nvSpPr>
        <p:spPr>
          <a:xfrm>
            <a:off x="4140200" y="2540635"/>
            <a:ext cx="534035" cy="2294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" name="Text Box 5"/>
          <p:cNvSpPr txBox="true"/>
          <p:nvPr/>
        </p:nvSpPr>
        <p:spPr>
          <a:xfrm>
            <a:off x="5352415" y="3395980"/>
            <a:ext cx="509651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200">
                <a:latin typeface="Noto Sans" panose="020B0502040504020204" charset="0"/>
                <a:cs typeface="Noto Sans" panose="020B0502040504020204" charset="0"/>
              </a:rPr>
              <a:t>WIP; Still being packaged.</a:t>
            </a:r>
            <a:endParaRPr lang="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2344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</a:t>
            </a:r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ROCm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Team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5043805" y="4049395"/>
            <a:ext cx="662241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https://salsa.debian.org/rocm-team</a:t>
            </a:r>
            <a:endParaRPr lang="en-US" sz="2000">
              <a:solidFill>
                <a:schemeClr val="bg1">
                  <a:lumMod val="75000"/>
                </a:schemeClr>
              </a:solidFill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Thanks!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en-US" sz="2400">
                <a:latin typeface="Fira Code" charset="0"/>
                <a:cs typeface="Fira Code" charset="0"/>
              </a:rPr>
              <a:t>https://people.debian.org/~lumin/debian-dl.html</a:t>
            </a:r>
            <a:endParaRPr lang="en-US" sz="2400">
              <a:latin typeface="Fira Code" charset="0"/>
              <a:cs typeface="Fira Cod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609600" y="1612900"/>
            <a:ext cx="10972800" cy="4525963"/>
          </a:xfrm>
        </p:spPr>
        <p:txBody>
          <a:bodyPr/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Trend of Artificial Intelligence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AlphaGo, Automobile, etc.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Learning is a key part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lvl="0" indent="0">
              <a:buNone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    of the state-of-the-art AI.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6504940" y="1807845"/>
            <a:ext cx="4996815" cy="370268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Text Box 4"/>
          <p:cNvSpPr txBox="true"/>
          <p:nvPr/>
        </p:nvSpPr>
        <p:spPr>
          <a:xfrm>
            <a:off x="7000875" y="2409825"/>
            <a:ext cx="37744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3200">
                <a:latin typeface="Noto Sans" panose="020B0502040504020204" charset="0"/>
                <a:cs typeface="Noto Sans" panose="020B0502040504020204" charset="0"/>
              </a:rPr>
              <a:t>Artificial Intelligence</a:t>
            </a:r>
            <a:endParaRPr lang="en-US" altLang="en-US" sz="32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7" name="Picture 6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6901180" y="2993390"/>
            <a:ext cx="4203700" cy="19558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7745730" y="3710305"/>
            <a:ext cx="25126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5" name="Content Placeholder 4"/>
          <p:cNvSpPr/>
          <p:nvPr>
            <p:ph idx="1"/>
          </p:nvPr>
        </p:nvSpPr>
        <p:spPr/>
        <p:txBody>
          <a:bodyPr/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Deep Learning is basically about (Deep) Neural Networks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The most typical application is </a:t>
            </a:r>
            <a:r>
              <a:rPr lang="en-US" altLang="en-US" sz="2800" u="sng">
                <a:latin typeface="Noto Sans" panose="020B0502040504020204" charset="0"/>
                <a:cs typeface="Noto Sans" panose="020B0502040504020204" charset="0"/>
              </a:rPr>
              <a:t>classification</a:t>
            </a:r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.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2179320" y="2928620"/>
            <a:ext cx="1850390" cy="3039110"/>
            <a:chOff x="2852" y="4612"/>
            <a:chExt cx="2914" cy="4786"/>
          </a:xfrm>
        </p:grpSpPr>
        <p:pic>
          <p:nvPicPr>
            <p:cNvPr id="6" name="Picture 5"/>
            <p:cNvPicPr>
              <a:picLocks noChangeAspect="true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2" y="4612"/>
              <a:ext cx="2915" cy="4206"/>
            </a:xfrm>
            <a:prstGeom prst="rect">
              <a:avLst/>
            </a:prstGeom>
          </p:spPr>
        </p:pic>
        <p:sp>
          <p:nvSpPr>
            <p:cNvPr id="8" name="Text Box 7"/>
            <p:cNvSpPr txBox="true"/>
            <p:nvPr/>
          </p:nvSpPr>
          <p:spPr>
            <a:xfrm>
              <a:off x="3215" y="8818"/>
              <a:ext cx="218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en-US">
                  <a:latin typeface="Noto Sans" panose="020B0502040504020204" charset="0"/>
                  <a:cs typeface="Noto Sans" panose="020B0502040504020204" charset="0"/>
                </a:rPr>
                <a:t>Input Image</a:t>
              </a:r>
              <a:endParaRPr lang="en-US" altLang="en-US"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9" name="Trapezoid 8"/>
          <p:cNvSpPr/>
          <p:nvPr/>
        </p:nvSpPr>
        <p:spPr>
          <a:xfrm rot="5400000">
            <a:off x="5346700" y="343852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153660" y="5599430"/>
            <a:ext cx="236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4281805" y="4041775"/>
            <a:ext cx="977900" cy="4445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Left Brace 12"/>
          <p:cNvSpPr/>
          <p:nvPr/>
        </p:nvSpPr>
        <p:spPr>
          <a:xfrm>
            <a:off x="7677150" y="3146425"/>
            <a:ext cx="546100" cy="22352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8388350" y="3249295"/>
            <a:ext cx="982980" cy="203009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Dog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 b="1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Cat</a:t>
            </a:r>
            <a:r>
              <a:rPr lang="en-US" altLang="en-US">
                <a:solidFill>
                  <a:srgbClr val="92D050"/>
                </a:solidFill>
                <a:latin typeface="Noto Sans" panose="020B0502040504020204" charset="0"/>
                <a:cs typeface="Noto Sans" panose="020B0502040504020204" charset="0"/>
              </a:rPr>
              <a:t>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Liquid 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Striped Right Arrow 14"/>
          <p:cNvSpPr/>
          <p:nvPr/>
        </p:nvSpPr>
        <p:spPr>
          <a:xfrm rot="10800000">
            <a:off x="9371330" y="3704590"/>
            <a:ext cx="636270" cy="565785"/>
          </a:xfrm>
          <a:prstGeom prst="stripedRight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37465" y="6470650"/>
            <a:ext cx="54743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</a:rPr>
              <a:t>* The cat image comes from wikipedia, CC-licensed.</a:t>
            </a:r>
            <a:endParaRPr lang="en-US" altLang="en-US">
              <a:solidFill>
                <a:schemeClr val="bg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Closer look to Neural Net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494790"/>
            <a:ext cx="10972800" cy="4525963"/>
          </a:xfrm>
        </p:spPr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Activation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 Layer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etc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rapezoid 8"/>
          <p:cNvSpPr/>
          <p:nvPr/>
        </p:nvSpPr>
        <p:spPr>
          <a:xfrm rot="5400000">
            <a:off x="6247765" y="2038985"/>
            <a:ext cx="1981200" cy="1651000"/>
          </a:xfrm>
          <a:prstGeom prst="trapezoid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5757545" y="2633980"/>
            <a:ext cx="32886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400">
                <a:latin typeface="Noto Sans" panose="020B0502040504020204" charset="0"/>
                <a:cs typeface="Noto Sans" panose="020B0502040504020204" charset="0"/>
              </a:rPr>
              <a:t>Deep Neural Network</a:t>
            </a:r>
            <a:endParaRPr lang="en-US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472690" y="5309235"/>
            <a:ext cx="678180" cy="2597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Trapezoid 12"/>
          <p:cNvSpPr/>
          <p:nvPr/>
        </p:nvSpPr>
        <p:spPr>
          <a:xfrm rot="5400000">
            <a:off x="284861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true"/>
          <p:nvPr/>
        </p:nvSpPr>
        <p:spPr>
          <a:xfrm>
            <a:off x="2882265" y="6363970"/>
            <a:ext cx="1389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Convolution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5" name="Trapezoid 14"/>
          <p:cNvSpPr/>
          <p:nvPr/>
        </p:nvSpPr>
        <p:spPr>
          <a:xfrm rot="5400000">
            <a:off x="4216400" y="5165090"/>
            <a:ext cx="1457325" cy="548005"/>
          </a:xfrm>
          <a:prstGeom prst="trapezoid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472305" y="6363970"/>
            <a:ext cx="944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Pooling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7" name="Right Arrow 16"/>
          <p:cNvSpPr/>
          <p:nvPr/>
        </p:nvSpPr>
        <p:spPr>
          <a:xfrm>
            <a:off x="4008755" y="5352415"/>
            <a:ext cx="519430" cy="1733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Flowchart: Process 17"/>
          <p:cNvSpPr/>
          <p:nvPr/>
        </p:nvSpPr>
        <p:spPr>
          <a:xfrm>
            <a:off x="5892800" y="4717415"/>
            <a:ext cx="304165" cy="144335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315585" y="5338128"/>
            <a:ext cx="490855" cy="2019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0" name="Text Box 19"/>
          <p:cNvSpPr txBox="true"/>
          <p:nvPr/>
        </p:nvSpPr>
        <p:spPr>
          <a:xfrm>
            <a:off x="5661660" y="6363970"/>
            <a:ext cx="767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ReLU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642874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2" name="Text Box 21"/>
          <p:cNvSpPr txBox="true"/>
          <p:nvPr/>
        </p:nvSpPr>
        <p:spPr>
          <a:xfrm>
            <a:off x="6989445" y="5116513"/>
            <a:ext cx="944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......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846836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4" name="Right Arrow 23"/>
          <p:cNvSpPr/>
          <p:nvPr/>
        </p:nvSpPr>
        <p:spPr>
          <a:xfrm>
            <a:off x="793432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8228330" y="6363970"/>
            <a:ext cx="817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Linear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9443720" y="4759325"/>
            <a:ext cx="337185" cy="13595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8871585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9103360" y="6363970"/>
            <a:ext cx="1021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Softmax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10582910" y="4984433"/>
            <a:ext cx="1270000" cy="9093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Label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0" name="Right Arrow 29"/>
          <p:cNvSpPr/>
          <p:nvPr/>
        </p:nvSpPr>
        <p:spPr>
          <a:xfrm>
            <a:off x="9950450" y="5316220"/>
            <a:ext cx="462280" cy="2457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2" name="Left Brace 31"/>
          <p:cNvSpPr/>
          <p:nvPr/>
        </p:nvSpPr>
        <p:spPr>
          <a:xfrm rot="5400000">
            <a:off x="6782435" y="-264795"/>
            <a:ext cx="462915" cy="893381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986155" y="4826000"/>
            <a:ext cx="1226185" cy="1226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INPUT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Bottleneck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609600" y="1917065"/>
            <a:ext cx="10972800" cy="3747135"/>
          </a:xfrm>
        </p:spPr>
        <p:txBody>
          <a:bodyPr/>
          <a:p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Linear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en-US" altLang="en-US">
                <a:latin typeface="Noto Sans" panose="020B0502040504020204" charset="0"/>
                <a:cs typeface="Noto Sans" panose="020B0502040504020204" charset="0"/>
              </a:rPr>
              <a:t>Convolution Layer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0" indent="0">
              <a:buNone/>
            </a:pP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   (Linear Operation)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865880" y="2102485"/>
            <a:ext cx="2568575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" name="Text Box 3"/>
          <p:cNvSpPr txBox="true"/>
          <p:nvPr/>
        </p:nvSpPr>
        <p:spPr>
          <a:xfrm>
            <a:off x="6802120" y="1770380"/>
            <a:ext cx="3302000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Matrix Multiplication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algn="ctr"/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(GEMM)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Curved Up Arrow 6"/>
          <p:cNvSpPr/>
          <p:nvPr/>
        </p:nvSpPr>
        <p:spPr>
          <a:xfrm rot="20580000">
            <a:off x="4733925" y="3218815"/>
            <a:ext cx="3486785" cy="649605"/>
          </a:xfrm>
          <a:prstGeom prst="curvedUpArrow">
            <a:avLst>
              <a:gd name="adj1" fmla="val 25000"/>
              <a:gd name="adj2" fmla="val 50000"/>
              <a:gd name="adj3" fmla="val 289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321310" y="5160645"/>
            <a:ext cx="2951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3600">
                <a:latin typeface="Noto Sans" panose="020B0502040504020204" charset="0"/>
                <a:cs typeface="Noto Sans" panose="020B0502040504020204" charset="0"/>
              </a:rPr>
              <a:t>Acceleration?</a:t>
            </a:r>
            <a:endParaRPr lang="" altLang="en-US" sz="36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3723005" y="4883785"/>
            <a:ext cx="398145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Parallelization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Optimizing Cache Access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 b="1" u="sng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 sz="2400" b="1" u="sng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1" name="Text Box 30"/>
          <p:cNvSpPr txBox="true"/>
          <p:nvPr/>
        </p:nvSpPr>
        <p:spPr>
          <a:xfrm>
            <a:off x="8239125" y="4079875"/>
            <a:ext cx="3719830" cy="23069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SIMD (CPU), e.g. AVX2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OpenCL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Nvidia/CUDA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AMD/ROCm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Intel/SYCL (GPU)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FPGA, etc.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4" name="Left Brace 33"/>
          <p:cNvSpPr/>
          <p:nvPr/>
        </p:nvSpPr>
        <p:spPr>
          <a:xfrm>
            <a:off x="3376295" y="4650740"/>
            <a:ext cx="346710" cy="161607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5" name="Left Brace 34"/>
          <p:cNvSpPr/>
          <p:nvPr/>
        </p:nvSpPr>
        <p:spPr>
          <a:xfrm>
            <a:off x="7777480" y="3956685"/>
            <a:ext cx="591185" cy="2552700"/>
          </a:xfrm>
          <a:prstGeom prst="leftBrace">
            <a:avLst>
              <a:gd name="adj1" fmla="val 8333"/>
              <a:gd name="adj2" fmla="val 7684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Hardware Acceleration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9" name="Content Placeholder 8"/>
          <p:cNvSpPr/>
          <p:nvPr>
            <p:ph idx="1"/>
          </p:nvPr>
        </p:nvSpPr>
        <p:spPr>
          <a:xfrm>
            <a:off x="609600" y="1711960"/>
            <a:ext cx="10972800" cy="4525963"/>
          </a:xfrm>
        </p:spPr>
        <p:txBody>
          <a:bodyPr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SIMD (CPU), e.g. AVX2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......   FLOPS upper bound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OpenCL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......   Programming?, Support?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......   Mature but PROPRIETARY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AMD/ROCm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Intel/SYCL (GPU)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......  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  <a:sym typeface="+mn-ea"/>
              </a:rPr>
              <a:t>Open Source, developing</a:t>
            </a:r>
            <a:endParaRPr lang="en-US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FPGA, etc.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                        ......    Oops, unfamiliar  :-(</a:t>
            </a:r>
            <a:endParaRPr lang="en-US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Packages in Debian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" name="Picture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Performance Libraries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math libraries incl.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BLAS/LAPACK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. (SIMD)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e.g. </a:t>
            </a:r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TensorFlow, PyTorch, Caffe, etc</a:t>
            </a:r>
            <a:endParaRPr lang="" altLang="en-US" u="sng">
              <a:latin typeface="Noto Sans" panose="020B0502040504020204" charset="0"/>
              <a:cs typeface="Noto Sans" panose="020B0502040504020204" charset="0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AMD ROCm (AMD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FOSS counterpart to </a:t>
            </a:r>
            <a:r>
              <a:rPr lang="en-US" altLang="en-US">
                <a:latin typeface="Noto Sans" panose="020B0502040504020204" charset="0"/>
                <a:cs typeface="Noto Sans" panose="020B0502040504020204" charset="0"/>
                <a:sym typeface="+mn-ea"/>
              </a:rPr>
              <a:t>Nvidia/CUDA</a:t>
            </a:r>
            <a:endParaRPr lang="en-US" altLang="en-US">
              <a:latin typeface="Noto Sans" panose="020B0502040504020204" charset="0"/>
              <a:cs typeface="Noto Sans" panose="020B0502040504020204" charset="0"/>
              <a:sym typeface="+mn-ea"/>
            </a:endParaRPr>
          </a:p>
          <a:p>
            <a:pPr lvl="0"/>
            <a:r>
              <a:rPr lang="" altLang="en-US" u="sng">
                <a:latin typeface="Noto Sans" panose="020B0502040504020204" charset="0"/>
                <a:cs typeface="Noto Sans" panose="020B0502040504020204" charset="0"/>
              </a:rPr>
              <a:t>Intel SYCL (Intel GPUs)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OpenCL, LLVM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Text Box 6"/>
          <p:cNvSpPr txBox="true"/>
          <p:nvPr/>
        </p:nvSpPr>
        <p:spPr>
          <a:xfrm>
            <a:off x="8435975" y="4431665"/>
            <a:ext cx="2787015" cy="1568450"/>
          </a:xfrm>
          <a:prstGeom prst="rect">
            <a:avLst/>
          </a:prstGeom>
          <a:noFill/>
          <a:ln w="12700" cmpd="sng">
            <a:solidFill>
              <a:srgbClr val="00B0F0"/>
            </a:solidFill>
            <a:prstDash val="solid"/>
          </a:ln>
        </p:spPr>
        <p:txBody>
          <a:bodyPr wrap="square" rtlCol="0">
            <a:spAutoFit/>
          </a:bodyPr>
          <a:p>
            <a:pPr algn="ctr"/>
            <a:r>
              <a:rPr lang="" altLang="en-US" sz="3200">
                <a:solidFill>
                  <a:srgbClr val="00B0F0"/>
                </a:solidFill>
              </a:rPr>
              <a:t>Following: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Status</a:t>
            </a:r>
            <a:endParaRPr lang="" altLang="en-US" sz="3200">
              <a:solidFill>
                <a:srgbClr val="00B0F0"/>
              </a:solidFill>
            </a:endParaRPr>
          </a:p>
          <a:p>
            <a:pPr algn="ctr"/>
            <a:r>
              <a:rPr lang="" altLang="en-US" sz="3200">
                <a:solidFill>
                  <a:srgbClr val="00B0F0"/>
                </a:solidFill>
              </a:rPr>
              <a:t>Summary</a:t>
            </a:r>
            <a:endParaRPr lang="" altLang="en-US" sz="320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BLAS/LAPACK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/>
        <p:txBody>
          <a:bodyPr/>
          <a:p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Numerical Linear Algebra / Fundamental Math libs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libblas.so.3</a:t>
            </a:r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 + </a:t>
            </a:r>
            <a:r>
              <a:rPr lang="" altLang="en-US" sz="2800" b="1" u="sng">
                <a:solidFill>
                  <a:srgbClr val="92D050"/>
                </a:solidFill>
                <a:latin typeface="Fira Code" charset="0"/>
                <a:cs typeface="Fira Code" charset="0"/>
              </a:rPr>
              <a:t>liblapack.so.3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  <a:p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" name="Right Brace 6"/>
          <p:cNvSpPr/>
          <p:nvPr/>
        </p:nvSpPr>
        <p:spPr>
          <a:xfrm rot="16200000">
            <a:off x="5778500" y="-2066290"/>
            <a:ext cx="693420" cy="10619740"/>
          </a:xfrm>
          <a:prstGeom prst="rightBrace">
            <a:avLst>
              <a:gd name="adj1" fmla="val 8333"/>
              <a:gd name="adj2" fmla="val 90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Text Box 7"/>
          <p:cNvSpPr txBox="true"/>
          <p:nvPr/>
        </p:nvSpPr>
        <p:spPr>
          <a:xfrm>
            <a:off x="1819910" y="347472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9" name="Text Box 8"/>
          <p:cNvSpPr txBox="true"/>
          <p:nvPr/>
        </p:nvSpPr>
        <p:spPr>
          <a:xfrm>
            <a:off x="4221480" y="3474720"/>
            <a:ext cx="9156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BLIS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0" name="Text Box 9"/>
          <p:cNvSpPr txBox="true"/>
          <p:nvPr/>
        </p:nvSpPr>
        <p:spPr>
          <a:xfrm>
            <a:off x="5975350" y="3474720"/>
            <a:ext cx="99949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Atlas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Text Box 10"/>
          <p:cNvSpPr txBox="true"/>
          <p:nvPr/>
        </p:nvSpPr>
        <p:spPr>
          <a:xfrm>
            <a:off x="7741920" y="347472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2" name="Text Box 11"/>
          <p:cNvSpPr txBox="true"/>
          <p:nvPr/>
        </p:nvSpPr>
        <p:spPr>
          <a:xfrm>
            <a:off x="9469755" y="3474720"/>
            <a:ext cx="1835785" cy="953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Intel-MKL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(non-free)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true">
            <a:off x="1459230" y="4029710"/>
            <a:ext cx="756221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13"/>
          <p:cNvSpPr txBox="true"/>
          <p:nvPr/>
        </p:nvSpPr>
        <p:spPr>
          <a:xfrm>
            <a:off x="427990" y="376872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>
            <a:off x="9303385" y="3397885"/>
            <a:ext cx="0" cy="126365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ight Brace 16"/>
          <p:cNvSpPr/>
          <p:nvPr/>
        </p:nvSpPr>
        <p:spPr>
          <a:xfrm rot="16200000">
            <a:off x="2485390" y="1227455"/>
            <a:ext cx="2937510" cy="6276975"/>
          </a:xfrm>
          <a:prstGeom prst="rightBrace">
            <a:avLst>
              <a:gd name="adj1" fmla="val 10816"/>
              <a:gd name="adj2" fmla="val 772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8" name="Text Box 17"/>
          <p:cNvSpPr txBox="true"/>
          <p:nvPr/>
        </p:nvSpPr>
        <p:spPr>
          <a:xfrm>
            <a:off x="1639570" y="4705350"/>
            <a:ext cx="18840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LibFlame*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9" name="Text Box 18"/>
          <p:cNvSpPr txBox="true"/>
          <p:nvPr/>
        </p:nvSpPr>
        <p:spPr>
          <a:xfrm>
            <a:off x="3710305" y="4705350"/>
            <a:ext cx="19386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latin typeface="Noto Sans" panose="020B0502040504020204" charset="0"/>
                <a:cs typeface="Noto Sans" panose="020B0502040504020204" charset="0"/>
              </a:rPr>
              <a:t>OpenBLAS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1" name="Text Box 20"/>
          <p:cNvSpPr txBox="true"/>
          <p:nvPr/>
        </p:nvSpPr>
        <p:spPr>
          <a:xfrm>
            <a:off x="5745480" y="4705350"/>
            <a:ext cx="118364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latin typeface="Noto Sans" panose="020B0502040504020204" charset="0"/>
                <a:cs typeface="Noto Sans" panose="020B0502040504020204" charset="0"/>
              </a:rPr>
              <a:t>Netlib</a:t>
            </a:r>
            <a:endParaRPr lang="en-US" altLang="en-US" sz="2800">
              <a:latin typeface="Noto Sans" panose="020B0502040504020204" charset="0"/>
              <a:cs typeface="Noto Sans" panose="020B050204050402020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true">
            <a:off x="1446530" y="5260340"/>
            <a:ext cx="5450205" cy="0"/>
          </a:xfrm>
          <a:prstGeom prst="straightConnector1">
            <a:avLst/>
          </a:prstGeom>
          <a:ln w="5080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true"/>
          <p:nvPr/>
        </p:nvSpPr>
        <p:spPr>
          <a:xfrm>
            <a:off x="415290" y="4999355"/>
            <a:ext cx="87439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 sz="2800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Fast</a:t>
            </a:r>
            <a:endParaRPr lang="en-US" altLang="en-US" sz="2800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5" name="Text Box 24"/>
          <p:cNvSpPr txBox="true"/>
          <p:nvPr/>
        </p:nvSpPr>
        <p:spPr>
          <a:xfrm>
            <a:off x="2035175" y="5313045"/>
            <a:ext cx="10928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800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* WIP</a:t>
            </a:r>
            <a:endParaRPr lang="" altLang="en-US" sz="2800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7034530" y="2896870"/>
            <a:ext cx="42710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rgbClr val="7030A0"/>
                </a:solidFill>
                <a:latin typeface="Noto Sans" panose="020B0502040504020204" charset="0"/>
                <a:cs typeface="Noto Sans" panose="020B0502040504020204" charset="0"/>
              </a:rPr>
              <a:t>update-alternatives Mechanism</a:t>
            </a:r>
            <a:endParaRPr lang="" altLang="en-US">
              <a:solidFill>
                <a:srgbClr val="7030A0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8" name="Text Box 27"/>
          <p:cNvSpPr txBox="true"/>
          <p:nvPr/>
        </p:nvSpPr>
        <p:spPr>
          <a:xfrm>
            <a:off x="8107045" y="4898390"/>
            <a:ext cx="275272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Reverse Depends: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(1) GNU Octave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(2) </a:t>
            </a:r>
            <a:r>
              <a:rPr lang="" altLang="en-US" sz="2400" u="sng">
                <a:latin typeface="Noto Sans" panose="020B0502040504020204" charset="0"/>
                <a:cs typeface="Noto Sans" panose="020B0502040504020204" charset="0"/>
              </a:rPr>
              <a:t>Numpy</a:t>
            </a:r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, Scipy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(3) ...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24682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Science Team</a:t>
            </a:r>
            <a:endParaRPr lang="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p>
            <a:pPr algn="l"/>
            <a:r>
              <a:rPr lang="" altLang="en-US">
                <a:latin typeface="Noto Sans" panose="020B0502040504020204" charset="0"/>
                <a:cs typeface="Noto Sans" panose="020B0502040504020204" charset="0"/>
              </a:rPr>
              <a:t>Deep Learning Frameworks</a:t>
            </a:r>
            <a:endParaRPr lang="" altLang="en-US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8651875" y="317500"/>
            <a:ext cx="3158490" cy="389255"/>
          </a:xfrm>
          <a:prstGeom prst="rect">
            <a:avLst/>
          </a:prstGeom>
        </p:spPr>
      </p:pic>
      <p:sp>
        <p:nvSpPr>
          <p:cNvPr id="3" name="Content Placeholder 2"/>
          <p:cNvSpPr/>
          <p:nvPr>
            <p:ph idx="1"/>
          </p:nvPr>
        </p:nvSpPr>
        <p:spPr>
          <a:xfrm>
            <a:off x="609600" y="1181100"/>
            <a:ext cx="10972800" cy="4525963"/>
          </a:xfrm>
        </p:spPr>
        <p:txBody>
          <a:bodyPr/>
          <a:p>
            <a:r>
              <a:rPr lang="" altLang="en-US" sz="2800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TensorFlow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Bazel (Build System, Java): Heavy Development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2"/>
            <a:r>
              <a:rPr lang="" alt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https://salsa.debian.org/bazel-team</a:t>
            </a:r>
            <a:endParaRPr lang="" altLang="en-US" sz="20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Preliminary Packaging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2"/>
            <a:r>
              <a:rPr lang="" alt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https://salsa.debian.org/science-team/tensorflow</a:t>
            </a:r>
            <a:endParaRPr lang="" altLang="en-US" sz="20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PyTorch</a:t>
            </a:r>
            <a:endParaRPr lang="" altLang="en-US" sz="2800" b="1">
              <a:solidFill>
                <a:srgbClr val="00B0F0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000">
                <a:solidFill>
                  <a:schemeClr val="bg1">
                    <a:lumMod val="75000"/>
                  </a:schemeClr>
                </a:solidFill>
                <a:latin typeface="Fira Code" charset="0"/>
                <a:cs typeface="Fira Code" charset="0"/>
              </a:rPr>
              <a:t>https://salsa.debian.org/deeplearning-team/pytorch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Deps libs queued in NEW. PyTorch also in NEW.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No CUDA version planned. ROCm version is planned.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  <a:p>
            <a:r>
              <a:rPr lang="" altLang="en-US" sz="2800" b="1">
                <a:solidFill>
                  <a:srgbClr val="00B0F0"/>
                </a:solidFill>
                <a:latin typeface="Noto Sans" panose="020B0502040504020204" charset="0"/>
                <a:cs typeface="Noto Sans" panose="020B0502040504020204" charset="0"/>
              </a:rPr>
              <a:t>Caffe</a:t>
            </a:r>
            <a:endParaRPr lang="" altLang="en-US" sz="2800">
              <a:latin typeface="Noto Sans" panose="020B0502040504020204" charset="0"/>
              <a:cs typeface="Noto Sans" panose="020B0502040504020204" charset="0"/>
            </a:endParaRPr>
          </a:p>
          <a:p>
            <a:pPr lvl="1"/>
            <a:r>
              <a:rPr lang="" altLang="en-US" sz="2400">
                <a:latin typeface="Noto Sans" panose="020B0502040504020204" charset="0"/>
                <a:cs typeface="Noto Sans" panose="020B0502040504020204" charset="0"/>
              </a:rPr>
              <a:t>Already Available. Educational Code Base.</a:t>
            </a:r>
            <a:endParaRPr lang="" altLang="en-US" sz="2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9" name="Text Box 28"/>
          <p:cNvSpPr txBox="true"/>
          <p:nvPr/>
        </p:nvSpPr>
        <p:spPr>
          <a:xfrm>
            <a:off x="142875" y="6466840"/>
            <a:ext cx="32429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Debian </a:t>
            </a:r>
            <a:r>
              <a:rPr lang="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Deep Learning</a:t>
            </a:r>
            <a:r>
              <a:rPr lang="en-US" altLang="en-US">
                <a:solidFill>
                  <a:schemeClr val="bg1">
                    <a:lumMod val="7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Team</a:t>
            </a:r>
            <a:endParaRPr lang="en-US" altLang="en-US">
              <a:solidFill>
                <a:schemeClr val="bg1">
                  <a:lumMod val="7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7DB6EF"/>
      </a:accent1>
      <a:accent2>
        <a:srgbClr val="C0504D"/>
      </a:accent2>
      <a:accent3>
        <a:srgbClr val="FFFFFF"/>
      </a:accent3>
      <a:accent4>
        <a:srgbClr val="000000"/>
      </a:accent4>
      <a:accent5>
        <a:srgbClr val="C0D7F5"/>
      </a:accent5>
      <a:accent6>
        <a:srgbClr val="AC4744"/>
      </a:accent6>
      <a:hlink>
        <a:srgbClr val="0066CC"/>
      </a:hlink>
      <a:folHlink>
        <a:srgbClr val="80008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DB6EF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C0D7F5"/>
        </a:accent5>
        <a:accent6>
          <a:srgbClr val="AC4744"/>
        </a:accent6>
        <a:hlink>
          <a:srgbClr val="0066CC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2447</Words>
  <Application>WPS Presentation</Application>
  <PresentationFormat>宽屏</PresentationFormat>
  <Paragraphs>191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SimSun</vt:lpstr>
      <vt:lpstr>Wingdings</vt:lpstr>
      <vt:lpstr>Noto Sans</vt:lpstr>
      <vt:lpstr>Fira Code</vt:lpstr>
      <vt:lpstr>微软雅黑</vt:lpstr>
      <vt:lpstr>Arial Unicode MS</vt:lpstr>
      <vt:lpstr>SimSun</vt:lpstr>
      <vt:lpstr>Droid Sans Fallback</vt:lpstr>
      <vt:lpstr>Standard Symbols PS [URW ]</vt:lpstr>
      <vt:lpstr>Times New Roman</vt:lpstr>
      <vt:lpstr>Accanthis ADF Std No2</vt:lpstr>
      <vt:lpstr>Cantarell</vt:lpstr>
      <vt:lpstr>Default Design</vt:lpstr>
      <vt:lpstr>Deep Learning &amp; Accelerated Calculation with Debian</vt:lpstr>
      <vt:lpstr>Deep Learning</vt:lpstr>
      <vt:lpstr>Neural Networks</vt:lpstr>
      <vt:lpstr>PowerPoint 演示文稿</vt:lpstr>
      <vt:lpstr>Closer look to Neural Net</vt:lpstr>
      <vt:lpstr>Performance Bottleneck</vt:lpstr>
      <vt:lpstr>PowerPoint 演示文稿</vt:lpstr>
      <vt:lpstr>PowerPoint 演示文稿</vt:lpstr>
      <vt:lpstr>Thanks!</vt:lpstr>
      <vt:lpstr>PowerPoint 演示文稿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lumin</dc:creator>
  <cp:lastModifiedBy>lumin</cp:lastModifiedBy>
  <cp:revision>222</cp:revision>
  <dcterms:created xsi:type="dcterms:W3CDTF">2020-08-15T16:16:34Z</dcterms:created>
  <dcterms:modified xsi:type="dcterms:W3CDTF">2020-08-15T16:16:34Z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