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59" r:id="rId11"/>
    <p:sldId id="267" r:id="rId12"/>
    <p:sldId id="268" r:id="rId13"/>
    <p:sldId id="266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Deep Learning &amp; Accelerated Calculation</a:t>
            </a:r>
            <a:br>
              <a:rPr lang="en-US" altLang="en-US" sz="3600">
                <a:latin typeface="Noto Sans" panose="020B0502040504020204" charset="0"/>
                <a:cs typeface="Noto Sans" panose="020B0502040504020204" charset="0"/>
              </a:rPr>
            </a:br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with Debian</a:t>
            </a:r>
            <a:endParaRPr lang="en-US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Subtitle 4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M. Zhou &lt;lumin@d</a:t>
            </a:r>
            <a:r>
              <a:rPr lang="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ebian.org</a:t>
            </a:r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&gt;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Aug 2020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  <a:sym typeface="+mn-ea"/>
              </a:rPr>
              <a:t>Debian Deep Learning Team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r>
              <a:rPr lang="en-US" altLang="en-US">
                <a:solidFill>
                  <a:schemeClr val="bg1">
                    <a:lumMod val="85000"/>
                  </a:schemeClr>
                </a:solidFill>
                <a:latin typeface="Fira Code" charset="0"/>
                <a:cs typeface="Fira Code" charset="0"/>
                <a:sym typeface="+mn-ea"/>
              </a:rPr>
              <a:t>CC-BY-SA 4.0 License</a:t>
            </a:r>
            <a:endParaRPr lang="en-US" altLang="en-US">
              <a:solidFill>
                <a:schemeClr val="bg1">
                  <a:lumMod val="8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23315" y="3503295"/>
            <a:ext cx="10215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317500"/>
            <a:ext cx="9525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AMD/ROCm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Firmware (OK, non-free :-(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KMod: amdkfd (already present in kernel, usable)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HIP Compiler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ROCm libraries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indent="0">
              <a:buNone/>
            </a:pP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   (e.g. MIOpen)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4140200" y="3101340"/>
            <a:ext cx="534035" cy="2294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352415" y="3633470"/>
            <a:ext cx="50965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Noto Sans" panose="020B0502040504020204" charset="0"/>
                <a:cs typeface="Noto Sans" panose="020B0502040504020204" charset="0"/>
              </a:rPr>
              <a:t>WIP; Still being packaged.</a:t>
            </a:r>
            <a:endParaRPr lang="" altLang="en-US" sz="32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142875" y="6466840"/>
            <a:ext cx="2344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Debian </a:t>
            </a:r>
            <a:r>
              <a:rPr lang="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ROCm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Team</a:t>
            </a:r>
            <a:endParaRPr lang="en-US" altLang="en-US">
              <a:solidFill>
                <a:schemeClr val="bg1">
                  <a:lumMod val="7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5043805" y="4286885"/>
            <a:ext cx="66224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charset="0"/>
                <a:cs typeface="Fira Code" charset="0"/>
              </a:rPr>
              <a:t>https://salsa.debian.org/rocm-team</a:t>
            </a:r>
            <a:endParaRPr lang="en-US" sz="2000">
              <a:solidFill>
                <a:schemeClr val="bg1">
                  <a:lumMod val="75000"/>
                </a:schemeClr>
              </a:solidFill>
              <a:latin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Other Related Issues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Better leverage the SIMD instructions?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SIMDebian (bumping ISA baseline in dpkg’s buildflags)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Project status: Stalled.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Deep Learning &amp; Software Freedom?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ML-Policy (Machine Learning Policy)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Sorts out the issues between ML &amp; software freedom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 sz="2000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https://salsa.debian.org/deeplearning-team/ml-policy</a:t>
            </a:r>
            <a:endParaRPr lang="" altLang="en-US" sz="2000">
              <a:solidFill>
                <a:schemeClr val="bg1">
                  <a:lumMod val="7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Thanks!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" altLang="en-US" sz="2400">
              <a:latin typeface="Fira Code" charset="0"/>
              <a:cs typeface="Fira Code" charset="0"/>
            </a:endParaRPr>
          </a:p>
          <a:p>
            <a:pPr marL="0" indent="0">
              <a:buNone/>
            </a:pPr>
            <a:endParaRPr lang="" altLang="en-US" sz="2400">
              <a:latin typeface="Fira Code" charset="0"/>
              <a:cs typeface="Fira Code" charset="0"/>
            </a:endParaRPr>
          </a:p>
          <a:p>
            <a:pPr marL="0" indent="0">
              <a:buNone/>
            </a:pPr>
            <a:endParaRPr lang="" altLang="en-US" sz="2400">
              <a:latin typeface="Fira Code" charset="0"/>
              <a:cs typeface="Fira Code" charset="0"/>
            </a:endParaRPr>
          </a:p>
          <a:p>
            <a:pPr marL="0" indent="0">
              <a:buNone/>
            </a:pPr>
            <a:endParaRPr lang="" altLang="en-US" sz="2400">
              <a:latin typeface="Fira Code" charset="0"/>
              <a:cs typeface="Fira Code" charset="0"/>
            </a:endParaRPr>
          </a:p>
          <a:p>
            <a:pPr marL="0" indent="0">
              <a:buNone/>
            </a:pPr>
            <a:endParaRPr lang="" altLang="en-US" sz="2400">
              <a:latin typeface="Fira Code" charset="0"/>
              <a:cs typeface="Fira Code" charset="0"/>
            </a:endParaRPr>
          </a:p>
          <a:p>
            <a:pPr marL="0" indent="0">
              <a:buNone/>
            </a:pPr>
            <a:r>
              <a:rPr lang="" altLang="en-US" sz="2400">
                <a:latin typeface="Fira Code" charset="0"/>
                <a:cs typeface="Fira Code" charset="0"/>
              </a:rPr>
              <a:t>References:</a:t>
            </a:r>
            <a:endParaRPr lang="en-US" sz="2400">
              <a:latin typeface="Fira Code" charset="0"/>
              <a:cs typeface="Fira Code" charset="0"/>
            </a:endParaRPr>
          </a:p>
          <a:p>
            <a:r>
              <a:rPr lang="en-US" sz="2400">
                <a:latin typeface="Fira Code" charset="0"/>
                <a:cs typeface="Fira Code" charset="0"/>
              </a:rPr>
              <a:t>https://people.debian.org/~lumin/debian-dl.html</a:t>
            </a:r>
            <a:endParaRPr lang="en-US" sz="2400">
              <a:latin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1612900"/>
            <a:ext cx="10972800" cy="4525963"/>
          </a:xfrm>
        </p:spPr>
        <p:txBody>
          <a:bodyPr/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Trend of Artificial Intelligence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AlphaGo, Automobile, etc.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 is a key part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lvl="0" indent="0">
              <a:buNone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    of the state-of-the-art AI.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04940" y="1807845"/>
            <a:ext cx="4996815" cy="3702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7000875" y="2409825"/>
            <a:ext cx="37744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latin typeface="Noto Sans" panose="020B0502040504020204" charset="0"/>
                <a:cs typeface="Noto Sans" panose="020B0502040504020204" charset="0"/>
              </a:rPr>
              <a:t>Artificial Intelligence</a:t>
            </a:r>
            <a:endParaRPr lang="en-US" altLang="en-US" sz="32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01180" y="2993390"/>
            <a:ext cx="4203700" cy="195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7745730" y="3710305"/>
            <a:ext cx="2512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 is basically about (Deep) 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The most typical application is </a:t>
            </a:r>
            <a:r>
              <a:rPr lang="en-US" altLang="en-US" sz="2800" u="sng">
                <a:latin typeface="Noto Sans" panose="020B0502040504020204" charset="0"/>
                <a:cs typeface="Noto Sans" panose="020B0502040504020204" charset="0"/>
              </a:rPr>
              <a:t>classification</a:t>
            </a:r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.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320" y="2928620"/>
            <a:ext cx="1850390" cy="3039110"/>
            <a:chOff x="2852" y="4612"/>
            <a:chExt cx="2914" cy="4786"/>
          </a:xfrm>
        </p:grpSpPr>
        <p:pic>
          <p:nvPicPr>
            <p:cNvPr id="6" name="Picture 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" y="4612"/>
              <a:ext cx="2915" cy="4206"/>
            </a:xfrm>
            <a:prstGeom prst="rect">
              <a:avLst/>
            </a:prstGeom>
          </p:spPr>
        </p:pic>
        <p:sp>
          <p:nvSpPr>
            <p:cNvPr id="8" name="Text Box 7"/>
            <p:cNvSpPr txBox="true"/>
            <p:nvPr/>
          </p:nvSpPr>
          <p:spPr>
            <a:xfrm>
              <a:off x="3215" y="8818"/>
              <a:ext cx="21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latin typeface="Noto Sans" panose="020B0502040504020204" charset="0"/>
                  <a:cs typeface="Noto Sans" panose="020B0502040504020204" charset="0"/>
                </a:rPr>
                <a:t>Input Image</a:t>
              </a:r>
              <a:endParaRPr lang="en-US" altLang="en-US"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9" name="Trapezoid 8"/>
          <p:cNvSpPr/>
          <p:nvPr/>
        </p:nvSpPr>
        <p:spPr>
          <a:xfrm rot="5400000">
            <a:off x="5346700" y="343852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153660" y="559943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281805" y="4041775"/>
            <a:ext cx="9779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7677150" y="3146425"/>
            <a:ext cx="546100" cy="2235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388350" y="3249295"/>
            <a:ext cx="9829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Dog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b="1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Cat</a:t>
            </a:r>
            <a:r>
              <a:rPr lang="en-US" altLang="en-US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Liquid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 rot="10800000">
            <a:off x="9371330" y="3704590"/>
            <a:ext cx="636270" cy="56578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37465" y="6470650"/>
            <a:ext cx="547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* The cat image comes from wikipedia, CC-licensed.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Closer look to Neural Net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1494790"/>
            <a:ext cx="10972800" cy="4525963"/>
          </a:xfrm>
        </p:spPr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Activation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etc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9" name="Trapezoid 8"/>
          <p:cNvSpPr/>
          <p:nvPr/>
        </p:nvSpPr>
        <p:spPr>
          <a:xfrm rot="5400000">
            <a:off x="6247765" y="203898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757545" y="2633980"/>
            <a:ext cx="3288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2690" y="5309235"/>
            <a:ext cx="678180" cy="25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Trapezoid 12"/>
          <p:cNvSpPr/>
          <p:nvPr/>
        </p:nvSpPr>
        <p:spPr>
          <a:xfrm rot="5400000">
            <a:off x="284861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882265" y="636397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Trapezoid 14"/>
          <p:cNvSpPr/>
          <p:nvPr/>
        </p:nvSpPr>
        <p:spPr>
          <a:xfrm rot="5400000">
            <a:off x="421640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4472305" y="636397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008755" y="5352415"/>
            <a:ext cx="519430" cy="173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892800" y="4717415"/>
            <a:ext cx="304165" cy="1443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315585" y="5338128"/>
            <a:ext cx="490855" cy="201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5661660" y="636397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ReLU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42874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6989445" y="5116513"/>
            <a:ext cx="94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46836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793432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8228330" y="636397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4372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87158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9103360" y="6363970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Softmax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582910" y="4984433"/>
            <a:ext cx="1270000" cy="909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Label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995045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2" name="Left Brace 31"/>
          <p:cNvSpPr/>
          <p:nvPr/>
        </p:nvSpPr>
        <p:spPr>
          <a:xfrm rot="5400000">
            <a:off x="6782435" y="-264795"/>
            <a:ext cx="462915" cy="8933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6155" y="4826000"/>
            <a:ext cx="1226185" cy="122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INPUT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Performance Bottleneck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1917065"/>
            <a:ext cx="10972800" cy="3747135"/>
          </a:xfrm>
        </p:spPr>
        <p:txBody>
          <a:bodyPr/>
          <a:p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Linear Layer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Convolution Layer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indent="0">
              <a:buNone/>
            </a:pP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    (Linear Operation)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865880" y="2102485"/>
            <a:ext cx="256857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802120" y="1770380"/>
            <a:ext cx="33020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Matrix Multiplication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pPr algn="ctr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(GEMM)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Curved Up Arrow 6"/>
          <p:cNvSpPr/>
          <p:nvPr/>
        </p:nvSpPr>
        <p:spPr>
          <a:xfrm rot="20580000">
            <a:off x="4733925" y="3218815"/>
            <a:ext cx="3486785" cy="649605"/>
          </a:xfrm>
          <a:prstGeom prst="curvedUpArrow">
            <a:avLst>
              <a:gd name="adj1" fmla="val 25000"/>
              <a:gd name="adj2" fmla="val 50000"/>
              <a:gd name="adj3" fmla="val 28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321310" y="5160645"/>
            <a:ext cx="295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Acceleration?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3723005" y="4883785"/>
            <a:ext cx="39814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Parallelization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Optimizing Cache Access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 b="1" u="sng">
                <a:latin typeface="Noto Sans" panose="020B0502040504020204" charset="0"/>
                <a:cs typeface="Noto Sans" panose="020B0502040504020204" charset="0"/>
              </a:rPr>
              <a:t>Hardware Acceleration</a:t>
            </a:r>
            <a:endParaRPr lang="" altLang="en-US" sz="2400" b="1" u="sng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8239125" y="4079875"/>
            <a:ext cx="37198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SIMD (CPU), e.g. AVX2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OpenCL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Nvidia/CUDA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AMD/ROCm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Intel/SYCL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FPGA, etc.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3376295" y="4650740"/>
            <a:ext cx="346710" cy="1616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7777480" y="3956685"/>
            <a:ext cx="591185" cy="2552700"/>
          </a:xfrm>
          <a:prstGeom prst="leftBrace">
            <a:avLst>
              <a:gd name="adj1" fmla="val 8333"/>
              <a:gd name="adj2" fmla="val 7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Hardware Acceleration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idx="1"/>
          </p:nvPr>
        </p:nvSpPr>
        <p:spPr>
          <a:xfrm>
            <a:off x="609600" y="1711960"/>
            <a:ext cx="10972800" cy="45259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SIMD (CPU), e.g. AVX2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......   FLOPS upper bound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OpenCL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    ......   Programming?, Support?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Nvidia/CUDA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......   Mature but PROPRIETARY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AMD/ROCm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......  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  <a:sym typeface="+mn-ea"/>
              </a:rPr>
              <a:t>Open Source, developing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Intel/SYCL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......  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  <a:sym typeface="+mn-ea"/>
              </a:rPr>
              <a:t>Open Source, developing</a:t>
            </a:r>
            <a:endParaRPr lang="en-US" altLang="en-US" u="sng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FPGA, etc.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           ......    Oops, unfamiliar  :-(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Packages in Debian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Performance Libraries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e.g. math libraries incl.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BLAS/LAPACK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. (SIMD)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Deep Learning Frameworks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e.g.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TensorFlow, PyTorch, Caffe, etc</a:t>
            </a:r>
            <a:endParaRPr lang="" altLang="en-US" u="sng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AMD ROCm (AMD GPUs)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FOSS counterpart to </a:t>
            </a: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Nvidia/CUDA</a:t>
            </a:r>
            <a:endParaRPr lang="en-US" altLang="en-US">
              <a:latin typeface="Noto Sans" panose="020B0502040504020204" charset="0"/>
              <a:cs typeface="Noto Sans" panose="020B0502040504020204" charset="0"/>
              <a:sym typeface="+mn-ea"/>
            </a:endParaRPr>
          </a:p>
          <a:p>
            <a:pPr lvl="0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Intel SYCL (Intel GPUs)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OpenCL, LLVM, Not-yet-upstreamed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8435975" y="4431665"/>
            <a:ext cx="2787015" cy="1568450"/>
          </a:xfrm>
          <a:prstGeom prst="rect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" altLang="en-US" sz="3200">
                <a:solidFill>
                  <a:srgbClr val="00B0F0"/>
                </a:solidFill>
              </a:rPr>
              <a:t>Following:</a:t>
            </a:r>
            <a:endParaRPr lang="" altLang="en-US" sz="3200">
              <a:solidFill>
                <a:srgbClr val="00B0F0"/>
              </a:solidFill>
            </a:endParaRPr>
          </a:p>
          <a:p>
            <a:pPr algn="ctr"/>
            <a:r>
              <a:rPr lang="" altLang="en-US" sz="3200">
                <a:solidFill>
                  <a:srgbClr val="00B0F0"/>
                </a:solidFill>
              </a:rPr>
              <a:t>Status</a:t>
            </a:r>
            <a:endParaRPr lang="" altLang="en-US" sz="3200">
              <a:solidFill>
                <a:srgbClr val="00B0F0"/>
              </a:solidFill>
            </a:endParaRPr>
          </a:p>
          <a:p>
            <a:pPr algn="ctr"/>
            <a:r>
              <a:rPr lang="" altLang="en-US" sz="3200">
                <a:solidFill>
                  <a:srgbClr val="00B0F0"/>
                </a:solidFill>
              </a:rPr>
              <a:t>Summary</a:t>
            </a:r>
            <a:endParaRPr lang="" altLang="en-US" sz="32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BLAS/LAPACK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Numerical Linear Algebra / Fundamental Math libs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800" b="1" u="sng">
                <a:solidFill>
                  <a:srgbClr val="92D050"/>
                </a:solidFill>
                <a:latin typeface="Fira Code" charset="0"/>
                <a:cs typeface="Fira Code" charset="0"/>
              </a:rPr>
              <a:t>libblas.so.3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 + </a:t>
            </a:r>
            <a:r>
              <a:rPr lang="" altLang="en-US" sz="2800" b="1" u="sng">
                <a:solidFill>
                  <a:srgbClr val="92D050"/>
                </a:solidFill>
                <a:latin typeface="Fira Code" charset="0"/>
                <a:cs typeface="Fira Code" charset="0"/>
              </a:rPr>
              <a:t>liblapack.so.3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5778500" y="-2066290"/>
            <a:ext cx="693420" cy="10619740"/>
          </a:xfrm>
          <a:prstGeom prst="rightBrace">
            <a:avLst>
              <a:gd name="adj1" fmla="val 8333"/>
              <a:gd name="adj2" fmla="val 90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19910" y="3474720"/>
            <a:ext cx="1938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OpenBLAS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221480" y="3474720"/>
            <a:ext cx="915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BLIS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975350" y="3474720"/>
            <a:ext cx="9994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Atlas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7741920" y="3474720"/>
            <a:ext cx="118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Netlib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9469755" y="3474720"/>
            <a:ext cx="183578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Intel-MKL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(non-free)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true">
            <a:off x="1459230" y="4029710"/>
            <a:ext cx="7562215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427990" y="3768725"/>
            <a:ext cx="874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Fast</a:t>
            </a:r>
            <a:endParaRPr lang="" altLang="en-US" sz="2800">
              <a:solidFill>
                <a:srgbClr val="00B0F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303385" y="3397885"/>
            <a:ext cx="0" cy="126365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16200000">
            <a:off x="2485390" y="1227455"/>
            <a:ext cx="2937510" cy="6276975"/>
          </a:xfrm>
          <a:prstGeom prst="rightBrace">
            <a:avLst>
              <a:gd name="adj1" fmla="val 10816"/>
              <a:gd name="adj2" fmla="val 772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639570" y="4705350"/>
            <a:ext cx="1884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solidFill>
                  <a:srgbClr val="7030A0"/>
                </a:solidFill>
                <a:latin typeface="Noto Sans" panose="020B0502040504020204" charset="0"/>
                <a:cs typeface="Noto Sans" panose="020B0502040504020204" charset="0"/>
              </a:rPr>
              <a:t>LibFlame*</a:t>
            </a:r>
            <a:endParaRPr lang="" altLang="en-US" sz="2800">
              <a:solidFill>
                <a:srgbClr val="7030A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3710305" y="4705350"/>
            <a:ext cx="1938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OpenBLAS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5745480" y="4705350"/>
            <a:ext cx="118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Netlib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true">
            <a:off x="1446530" y="5260340"/>
            <a:ext cx="5450205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415290" y="4999355"/>
            <a:ext cx="874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Fast</a:t>
            </a:r>
            <a:endParaRPr lang="en-US" altLang="en-US" sz="2800">
              <a:solidFill>
                <a:srgbClr val="00B0F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2035175" y="5313045"/>
            <a:ext cx="1092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solidFill>
                  <a:srgbClr val="7030A0"/>
                </a:solidFill>
                <a:latin typeface="Noto Sans" panose="020B0502040504020204" charset="0"/>
                <a:cs typeface="Noto Sans" panose="020B0502040504020204" charset="0"/>
              </a:rPr>
              <a:t>* WIP</a:t>
            </a:r>
            <a:endParaRPr lang="" altLang="en-US" sz="2800">
              <a:solidFill>
                <a:srgbClr val="7030A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034530" y="2896870"/>
            <a:ext cx="4271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rgbClr val="7030A0"/>
                </a:solidFill>
                <a:latin typeface="Noto Sans" panose="020B0502040504020204" charset="0"/>
                <a:cs typeface="Noto Sans" panose="020B0502040504020204" charset="0"/>
              </a:rPr>
              <a:t>update-alternatives Mechanism</a:t>
            </a:r>
            <a:endParaRPr lang="" altLang="en-US">
              <a:solidFill>
                <a:srgbClr val="7030A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8107045" y="4898390"/>
            <a:ext cx="275272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Reverse Depends: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(1) GNU Octave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(2) </a:t>
            </a:r>
            <a:r>
              <a:rPr lang="" altLang="en-US" sz="2400" u="sng">
                <a:latin typeface="Noto Sans" panose="020B0502040504020204" charset="0"/>
                <a:cs typeface="Noto Sans" panose="020B0502040504020204" charset="0"/>
              </a:rPr>
              <a:t>Numpy</a:t>
            </a: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, Scipy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(3) ...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142875" y="6466840"/>
            <a:ext cx="2468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Debian Science Team</a:t>
            </a:r>
            <a:endParaRPr lang="" altLang="en-US">
              <a:solidFill>
                <a:schemeClr val="bg1">
                  <a:lumMod val="7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Deep Learning Frameworks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3" name="Content Placeholder 2"/>
          <p:cNvSpPr/>
          <p:nvPr>
            <p:ph idx="1"/>
          </p:nvPr>
        </p:nvSpPr>
        <p:spPr>
          <a:xfrm>
            <a:off x="609600" y="1181100"/>
            <a:ext cx="10972800" cy="4525963"/>
          </a:xfrm>
        </p:spPr>
        <p:txBody>
          <a:bodyPr/>
          <a:p>
            <a:r>
              <a:rPr lang="" altLang="en-US" sz="2800" b="1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TensorFlow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Bazel (Build System, Java): Heavy Development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lvl="2"/>
            <a:r>
              <a:rPr lang="" altLang="en-US" sz="2000">
                <a:solidFill>
                  <a:schemeClr val="bg1">
                    <a:lumMod val="75000"/>
                  </a:schemeClr>
                </a:solidFill>
                <a:latin typeface="Fira Code" charset="0"/>
                <a:cs typeface="Fira Code" charset="0"/>
              </a:rPr>
              <a:t>https://salsa.debian.org/bazel-team</a:t>
            </a:r>
            <a:endParaRPr lang="" altLang="en-US" sz="2000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Preliminary Packaging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lvl="2"/>
            <a:r>
              <a:rPr lang="" altLang="en-US" sz="2000">
                <a:solidFill>
                  <a:schemeClr val="bg1">
                    <a:lumMod val="75000"/>
                  </a:schemeClr>
                </a:solidFill>
                <a:latin typeface="Fira Code" charset="0"/>
                <a:cs typeface="Fira Code" charset="0"/>
              </a:rPr>
              <a:t>https://salsa.debian.org/science-team/tensorflow</a:t>
            </a:r>
            <a:endParaRPr lang="" altLang="en-US" sz="20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800" b="1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PyTorch</a:t>
            </a:r>
            <a:endParaRPr lang="" altLang="en-US" sz="2800" b="1">
              <a:solidFill>
                <a:srgbClr val="00B0F0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 sz="2000">
                <a:solidFill>
                  <a:schemeClr val="bg1">
                    <a:lumMod val="75000"/>
                  </a:schemeClr>
                </a:solidFill>
                <a:latin typeface="Fira Code" charset="0"/>
                <a:cs typeface="Fira Code" charset="0"/>
              </a:rPr>
              <a:t>https://salsa.debian.org/deeplearning-team/pytorch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Deps libs queued in NEW. PyTorch also in NEW.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No CUDA version planned. ROCm version is planned.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800" b="1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Caffe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Already Available. Educational Code Base.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142875" y="6466840"/>
            <a:ext cx="3242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Debian </a:t>
            </a:r>
            <a:r>
              <a:rPr lang="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Deep Learning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Team</a:t>
            </a:r>
            <a:endParaRPr lang="en-US" altLang="en-US">
              <a:solidFill>
                <a:schemeClr val="bg1">
                  <a:lumMod val="7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2819</Words>
  <Application>WPS Presentation</Application>
  <PresentationFormat>宽屏</PresentationFormat>
  <Paragraphs>208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Noto Sans</vt:lpstr>
      <vt:lpstr>Fira Code</vt:lpstr>
      <vt:lpstr>微软雅黑</vt:lpstr>
      <vt:lpstr>Arial Unicode MS</vt:lpstr>
      <vt:lpstr>SimSun</vt:lpstr>
      <vt:lpstr>Droid Sans Fallback</vt:lpstr>
      <vt:lpstr>Standard Symbols PS [URW ]</vt:lpstr>
      <vt:lpstr>Times New Roman</vt:lpstr>
      <vt:lpstr>Accanthis ADF Std No2</vt:lpstr>
      <vt:lpstr>Cantarell</vt:lpstr>
      <vt:lpstr>Default Design</vt:lpstr>
      <vt:lpstr>Deep Learning &amp; Accelerated Calculation with Debian</vt:lpstr>
      <vt:lpstr>Deep Learning</vt:lpstr>
      <vt:lpstr>Neural Networks</vt:lpstr>
      <vt:lpstr>PowerPoint 演示文稿</vt:lpstr>
      <vt:lpstr>Closer look to Neural Net</vt:lpstr>
      <vt:lpstr>Performance Bottleneck</vt:lpstr>
      <vt:lpstr>PowerPoint 演示文稿</vt:lpstr>
      <vt:lpstr>PowerPoint 演示文稿</vt:lpstr>
      <vt:lpstr>Thanks!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lumin</dc:creator>
  <cp:lastModifiedBy>lumin</cp:lastModifiedBy>
  <cp:revision>246</cp:revision>
  <dcterms:created xsi:type="dcterms:W3CDTF">2020-08-15T16:31:51Z</dcterms:created>
  <dcterms:modified xsi:type="dcterms:W3CDTF">2020-08-15T16:31:51Z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