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96" r:id="rId7"/>
    <p:sldId id="260" r:id="rId8"/>
    <p:sldId id="261" r:id="rId9"/>
    <p:sldId id="262" r:id="rId10"/>
    <p:sldId id="263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4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88" r:id="rId38"/>
    <p:sldId id="289" r:id="rId39"/>
    <p:sldId id="290" r:id="rId40"/>
    <p:sldId id="291" r:id="rId41"/>
    <p:sldId id="298" r:id="rId42"/>
    <p:sldId id="292" r:id="rId43"/>
    <p:sldId id="29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0A9A3-CC8C-BB42-4009-B45D26A5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8BC4E-D827-1382-03AC-80635601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9ABB1-30E3-404C-A328-5375DEB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87D3-7A01-F444-D2CD-16ACA91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A6F97-E327-B9B3-C793-C01EEA1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F9CAA-ED7C-937B-01E2-B605718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073FF2-7C98-0E96-F49F-E083C73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EF6E9-3D43-077C-9003-48A3CC1C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6F610-8EC0-266A-38D8-4558274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B6C05-F511-9971-F048-BB03F5C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302B8-E536-66EF-9A56-F1678B42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8583E-BE7C-C22D-EF73-F954BB35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BBBFF-B395-E1DF-242E-040471E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58429-0952-322E-3950-10D0F88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0B42F-B492-8F4D-1722-2756F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D0F5-DE41-6DD3-7F0E-895037A6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FC23-F680-33E2-F69E-AA5D077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6D1C-F176-AF4E-F9CF-8A86CB3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1379C-AC2F-CE3B-5058-49CA3AB1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1990-A788-19E2-1B41-BCA03F7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7576C-5C71-5D54-5B7B-D944057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80288-FE52-605E-170C-7F53E67D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53647-1AA5-4521-EAF4-56BB9AD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AF397-68AB-74E9-DDA9-2B135A59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57C8C-1EE1-8BC8-C89D-853D1152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3D90-80E3-91B0-DCAE-E406561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D174C-D66C-2498-9988-D8C224D2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25F97-36AB-839E-3ABF-4F6B3D14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74F47-20E7-9C70-4392-5A055D7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2248F-8658-D831-BCC1-507F65A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8EC81-FE08-FE20-7020-461D1E5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BAD9-C7C8-8FCC-BD5C-515E03C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71432-AEBE-3C5A-8004-38CF0694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2BD8B-DB74-0D95-6C7F-B04196A9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12248-CB9A-9AFB-3CFC-7C1815CCE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40509-CA93-F125-7E25-93FBC808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5329EB-FF24-0090-1C1E-DA22D5D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3A1E88-4FA3-09AC-543E-A47F2CE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C5BC32-A140-0BC7-7F6D-9B6806E9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74340-180E-F760-A811-A355877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F34399-3C99-099B-BD98-2108E11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0BA9ED-E7BB-8B40-5316-994C866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E09C5-8B9F-3358-D3B0-B1057D4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73CB8-ED9D-5412-57D5-15A7DEC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490FAA-3B96-2ED3-6CE7-27774B2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7BC8F-9628-2032-892C-1199EB0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A6077-6282-3207-4923-74C496D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48A2C-04A0-16B4-6D31-9B672193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6CCD2F-8C0F-BD02-97AD-2AABF779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0AEFE-5D66-CCDD-D893-897571E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9B083-77C6-B93B-0592-AA66768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7A473-C3D6-5BE3-00EC-70898D43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3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6A2C5-9A69-9082-CD45-0E71730D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043B6-AE90-CB5E-5A7A-AD6EDA87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86274-4352-3EFF-9C73-7BF2B1E0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3532F-6880-EF34-8936-AD037BD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A4560-1D4F-A0C4-EE4E-908DF87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FD907-DDF8-A7C2-16A5-9215F40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835FF-77D3-3CAB-F827-B43FA800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D7E36-C032-2F84-E75C-FA8CE0D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13EDE-9304-4176-5091-41B5AE7A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A70-B629-D349-92B2-39ED3847A1B5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42DB3-C168-DD31-F45F-FD204BB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718ED-937A-9003-5227-9F613619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8AE-EB08-61B6-8607-0079629E8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4408E-7B7D-DF5F-AABD-079EF49D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Д.В. </a:t>
            </a:r>
            <a:r>
              <a:rPr lang="ru-RU" dirty="0" err="1"/>
              <a:t>Иртегов</a:t>
            </a:r>
            <a:endParaRPr lang="ru-RU" dirty="0"/>
          </a:p>
          <a:p>
            <a:r>
              <a:rPr lang="ru-RU" dirty="0"/>
              <a:t>Н.Н. Репин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2956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69002-54C5-C3B3-5661-5C82D7A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Расширить команду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C59D-F16F-71D4-B3A1-642606D6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52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До 12 бит?</a:t>
            </a:r>
          </a:p>
          <a:p>
            <a:pPr lvl="1"/>
            <a:r>
              <a:rPr lang="ru-RU" dirty="0"/>
              <a:t>Видал я и такое не раз</a:t>
            </a:r>
          </a:p>
          <a:p>
            <a:pPr lvl="1"/>
            <a:r>
              <a:rPr lang="en-US" dirty="0"/>
              <a:t>Microchip PIC: </a:t>
            </a:r>
            <a:r>
              <a:rPr lang="ru-RU" dirty="0"/>
              <a:t>ПЗУ для программ имеет 12- или 14-битную шину</a:t>
            </a:r>
          </a:p>
          <a:p>
            <a:pPr lvl="1"/>
            <a:r>
              <a:rPr lang="ru-RU" dirty="0"/>
              <a:t>Команды, не выровненные на единицу адресации (байт или слово)</a:t>
            </a:r>
          </a:p>
          <a:p>
            <a:pPr lvl="1"/>
            <a:r>
              <a:rPr lang="ru-RU" dirty="0"/>
              <a:t>И такое я видал</a:t>
            </a:r>
            <a:r>
              <a:rPr lang="en-US" dirty="0"/>
              <a:t>: CDC 1604, CDC 6600, </a:t>
            </a:r>
            <a:r>
              <a:rPr lang="ru-RU" dirty="0"/>
              <a:t>БЭСМ-6, </a:t>
            </a:r>
            <a:r>
              <a:rPr lang="en-US" dirty="0"/>
              <a:t>Intel 432</a:t>
            </a:r>
          </a:p>
          <a:p>
            <a:pPr lvl="1"/>
            <a:r>
              <a:rPr lang="ru-RU" dirty="0"/>
              <a:t>Все равно извращение</a:t>
            </a:r>
          </a:p>
          <a:p>
            <a:r>
              <a:rPr lang="ru-RU" dirty="0"/>
              <a:t>16-битная команда</a:t>
            </a:r>
            <a:r>
              <a:rPr lang="en-US" dirty="0"/>
              <a:t> – </a:t>
            </a:r>
            <a:r>
              <a:rPr lang="ru-RU" dirty="0"/>
              <a:t>раззудись, плечо!</a:t>
            </a:r>
          </a:p>
          <a:p>
            <a:r>
              <a:rPr lang="ru-RU" dirty="0"/>
              <a:t>Возможные форматы для </a:t>
            </a:r>
            <a:r>
              <a:rPr lang="en-US" dirty="0"/>
              <a:t>load/store </a:t>
            </a:r>
            <a:r>
              <a:rPr lang="ru-RU" dirty="0"/>
              <a:t>архитектуры: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A5007-9A95-D383-D2BF-B15FFB111738}"/>
              </a:ext>
            </a:extLst>
          </p:cNvPr>
          <p:cNvSpPr/>
          <p:nvPr/>
        </p:nvSpPr>
        <p:spPr>
          <a:xfrm>
            <a:off x="1950720" y="5386259"/>
            <a:ext cx="2118360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бит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CFF0C7-EDD5-EF00-A17B-7D0F35574A10}"/>
              </a:ext>
            </a:extLst>
          </p:cNvPr>
          <p:cNvSpPr/>
          <p:nvPr/>
        </p:nvSpPr>
        <p:spPr>
          <a:xfrm>
            <a:off x="4069080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 4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бит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8D7B92-5337-75DA-CEE4-FA96902F6A40}"/>
              </a:ext>
            </a:extLst>
          </p:cNvPr>
          <p:cNvSpPr/>
          <p:nvPr/>
        </p:nvSpPr>
        <p:spPr>
          <a:xfrm>
            <a:off x="5132832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 4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FD73E-511D-96C6-AC43-D8EAD2E421A8}"/>
              </a:ext>
            </a:extLst>
          </p:cNvPr>
          <p:cNvSpPr/>
          <p:nvPr/>
        </p:nvSpPr>
        <p:spPr>
          <a:xfrm>
            <a:off x="5413248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D557A7-622E-B4BF-071A-23F860D1C3CB}"/>
              </a:ext>
            </a:extLst>
          </p:cNvPr>
          <p:cNvSpPr/>
          <p:nvPr/>
        </p:nvSpPr>
        <p:spPr>
          <a:xfrm>
            <a:off x="4632960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5A54C9-FE38-9175-9625-B5A4371DD0F1}"/>
              </a:ext>
            </a:extLst>
          </p:cNvPr>
          <p:cNvSpPr/>
          <p:nvPr/>
        </p:nvSpPr>
        <p:spPr>
          <a:xfrm>
            <a:off x="3852672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C2B9E6-71E7-0743-A64E-7780F80E8BB1}"/>
              </a:ext>
            </a:extLst>
          </p:cNvPr>
          <p:cNvSpPr/>
          <p:nvPr/>
        </p:nvSpPr>
        <p:spPr>
          <a:xfrm>
            <a:off x="1950720" y="5939631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375C4-D73A-C14C-5E0C-56B6A11E5AFF}"/>
              </a:ext>
            </a:extLst>
          </p:cNvPr>
          <p:cNvSpPr txBox="1"/>
          <p:nvPr/>
        </p:nvSpPr>
        <p:spPr>
          <a:xfrm>
            <a:off x="6620256" y="538919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 регистров, 2 операнда (</a:t>
            </a:r>
            <a:r>
              <a:rPr lang="en-US" dirty="0"/>
              <a:t>MIL-STD 1750A)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E4D-CD8D-83D2-9E39-5C341DE0A954}"/>
              </a:ext>
            </a:extLst>
          </p:cNvPr>
          <p:cNvSpPr txBox="1"/>
          <p:nvPr/>
        </p:nvSpPr>
        <p:spPr>
          <a:xfrm>
            <a:off x="6620255" y="5933948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ru-RU" dirty="0"/>
              <a:t> регистров, </a:t>
            </a:r>
            <a:r>
              <a:rPr lang="en-US" dirty="0"/>
              <a:t>3</a:t>
            </a:r>
            <a:r>
              <a:rPr lang="ru-RU" dirty="0"/>
              <a:t> операнда (</a:t>
            </a:r>
            <a:r>
              <a:rPr lang="en-US" dirty="0"/>
              <a:t>Thumb)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6C502-0171-7850-DE93-ED3036A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выбрали для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83EC5-3D3E-712F-5F94-9C358DD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нескольких раундов обсуждений мы остановились на архитектуре с 8 регистрами и трехадресными командами</a:t>
            </a:r>
          </a:p>
          <a:p>
            <a:r>
              <a:rPr lang="ru-RU" dirty="0"/>
              <a:t>Причины:</a:t>
            </a:r>
          </a:p>
          <a:p>
            <a:pPr lvl="1"/>
            <a:r>
              <a:rPr lang="ru-RU" dirty="0"/>
              <a:t>Для ручного программирования 16 регистров многовато</a:t>
            </a:r>
            <a:endParaRPr lang="en-US" dirty="0"/>
          </a:p>
          <a:p>
            <a:pPr lvl="1"/>
            <a:r>
              <a:rPr lang="ru-RU" dirty="0"/>
              <a:t>Трехадресные команды </a:t>
            </a:r>
            <a:r>
              <a:rPr lang="en-US" dirty="0"/>
              <a:t>Load/Store </a:t>
            </a:r>
            <a:r>
              <a:rPr lang="ru-RU" dirty="0"/>
              <a:t>позволяют познакомиться с продвинутыми режимами адресации</a:t>
            </a:r>
          </a:p>
          <a:p>
            <a:pPr lvl="1"/>
            <a:r>
              <a:rPr lang="ru-RU" dirty="0"/>
              <a:t>Получается больше похоже на </a:t>
            </a:r>
            <a:r>
              <a:rPr lang="en-US" dirty="0"/>
              <a:t>Thumb </a:t>
            </a:r>
            <a:r>
              <a:rPr lang="ru-RU" dirty="0"/>
              <a:t>и «взрослые»</a:t>
            </a:r>
            <a:r>
              <a:rPr lang="en-US" dirty="0"/>
              <a:t> RISC-</a:t>
            </a:r>
            <a:r>
              <a:rPr lang="ru-RU" dirty="0"/>
              <a:t>процессоры, такие, как </a:t>
            </a:r>
            <a:r>
              <a:rPr lang="en-US" dirty="0"/>
              <a:t>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82E0F-DBB9-3A15-95EE-3E89AE1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348B-B746-2556-1673-B4A655A4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 самом деле, </a:t>
            </a:r>
            <a:r>
              <a:rPr lang="en-US" dirty="0"/>
              <a:t>16-</a:t>
            </a:r>
            <a:r>
              <a:rPr lang="ru-RU" dirty="0"/>
              <a:t>битных процессоров с </a:t>
            </a:r>
            <a:r>
              <a:rPr lang="en-US" dirty="0"/>
              <a:t>load/store</a:t>
            </a:r>
            <a:r>
              <a:rPr lang="ru-RU" dirty="0"/>
              <a:t> архитектурой в истории не так много</a:t>
            </a:r>
          </a:p>
          <a:p>
            <a:r>
              <a:rPr lang="ru-RU" dirty="0"/>
              <a:t>Большинство популярных 16-битных процессоров или процессоров с 16-битными командами: </a:t>
            </a:r>
            <a:r>
              <a:rPr lang="en-US" dirty="0"/>
              <a:t>PDP-11, Intel 8086, x86</a:t>
            </a:r>
            <a:r>
              <a:rPr lang="ru-RU" dirty="0"/>
              <a:t> - это так называемые </a:t>
            </a:r>
            <a:r>
              <a:rPr lang="en-US" dirty="0"/>
              <a:t>CISC </a:t>
            </a:r>
            <a:br>
              <a:rPr lang="ru-RU" dirty="0"/>
            </a:br>
            <a:r>
              <a:rPr lang="en-US" dirty="0"/>
              <a:t>(Complex Instruction Set Computer)</a:t>
            </a:r>
          </a:p>
          <a:p>
            <a:r>
              <a:rPr lang="en-US" dirty="0"/>
              <a:t>CISC </a:t>
            </a:r>
            <a:r>
              <a:rPr lang="ru-RU" dirty="0"/>
              <a:t>не означает, что у процессора много команд</a:t>
            </a:r>
          </a:p>
          <a:p>
            <a:r>
              <a:rPr lang="ru-RU" dirty="0"/>
              <a:t>Это означает, что у большинства команд есть «режимы адресации».  Например, команда </a:t>
            </a:r>
            <a:r>
              <a:rPr lang="en-US" dirty="0"/>
              <a:t>ADD </a:t>
            </a:r>
            <a:r>
              <a:rPr lang="ru-RU" dirty="0"/>
              <a:t>может сложить регистр с операндом в памяти или даже два операнда в памяти.</a:t>
            </a:r>
          </a:p>
          <a:p>
            <a:r>
              <a:rPr lang="ru-RU" dirty="0"/>
              <a:t>Это означает сложную схему кодирования команд, </a:t>
            </a:r>
            <a:br>
              <a:rPr lang="ru-RU" dirty="0"/>
            </a:br>
            <a:r>
              <a:rPr lang="ru-RU" dirty="0"/>
              <a:t>и сложный микрокод для их интерпретации</a:t>
            </a:r>
          </a:p>
          <a:p>
            <a:r>
              <a:rPr lang="ru-RU" dirty="0"/>
              <a:t>Мода на такие компьютеры началась в 1960е (</a:t>
            </a:r>
            <a:r>
              <a:rPr lang="en-US" dirty="0"/>
              <a:t>IBM System/360) </a:t>
            </a:r>
            <a:r>
              <a:rPr lang="ru-RU" dirty="0"/>
              <a:t>и в некотором роде продолжается до сих пор: </a:t>
            </a:r>
            <a:r>
              <a:rPr lang="en-US" dirty="0"/>
              <a:t>x86/x64 </a:t>
            </a:r>
            <a:r>
              <a:rPr lang="ru-RU" dirty="0"/>
              <a:t>и </a:t>
            </a:r>
            <a:r>
              <a:rPr lang="en-US" dirty="0"/>
              <a:t>IBM System/Z </a:t>
            </a:r>
            <a:r>
              <a:rPr lang="ru-RU" dirty="0"/>
              <a:t>до сих пор где-то ездят</a:t>
            </a:r>
          </a:p>
          <a:p>
            <a:r>
              <a:rPr lang="ru-RU" dirty="0"/>
              <a:t>Это все совсем другая сказка</a:t>
            </a:r>
          </a:p>
          <a:p>
            <a:r>
              <a:rPr lang="ru-RU" dirty="0"/>
              <a:t>Надеюсь, я ее вам в этом семестре расскажу</a:t>
            </a:r>
          </a:p>
          <a:p>
            <a:r>
              <a:rPr lang="ru-RU" dirty="0"/>
              <a:t>Но не сейчас</a:t>
            </a:r>
          </a:p>
        </p:txBody>
      </p:sp>
    </p:spTree>
    <p:extLst>
      <p:ext uri="{BB962C8B-B14F-4D97-AF65-F5344CB8AC3E}">
        <p14:creationId xmlns:p14="http://schemas.microsoft.com/office/powerpoint/2010/main" val="302173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D135-0D24-5789-4EC0-6C90BAF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(RISC)</a:t>
            </a:r>
            <a:r>
              <a:rPr lang="ru-RU" dirty="0"/>
              <a:t>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6B58-98E2-5FC2-D717-476CE6A9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</a:t>
            </a:r>
            <a:r>
              <a:rPr lang="ru-RU" dirty="0" err="1"/>
              <a:t>l</a:t>
            </a:r>
            <a:r>
              <a:rPr lang="en-US" dirty="0" err="1"/>
              <a:t>oad</a:t>
            </a:r>
            <a:r>
              <a:rPr lang="en-US" dirty="0"/>
              <a:t>/store ISA</a:t>
            </a:r>
            <a:r>
              <a:rPr lang="ru-RU" dirty="0"/>
              <a:t> были разработаны в 80е и 90е годы</a:t>
            </a:r>
            <a:endParaRPr lang="en-US" dirty="0"/>
          </a:p>
          <a:p>
            <a:r>
              <a:rPr lang="en-US" dirty="0"/>
              <a:t>ARM, MIPS, RISC V, SPARC, PA-RISC, DEC Alpha, Intel Itanium, MMIX</a:t>
            </a:r>
            <a:br>
              <a:rPr lang="en-US" dirty="0"/>
            </a:br>
            <a:r>
              <a:rPr lang="ru-RU" dirty="0"/>
              <a:t>да </a:t>
            </a:r>
            <a:r>
              <a:rPr lang="ru-RU" dirty="0" err="1"/>
              <a:t>тыщи</a:t>
            </a:r>
            <a:r>
              <a:rPr lang="ru-RU" dirty="0"/>
              <a:t> их </a:t>
            </a:r>
            <a:endParaRPr lang="en-US" dirty="0"/>
          </a:p>
          <a:p>
            <a:r>
              <a:rPr lang="ru-RU" dirty="0"/>
              <a:t>Все это 32- или 64-разрядные процессоры с </a:t>
            </a:r>
            <a:r>
              <a:rPr lang="en-US" dirty="0"/>
              <a:t>32</a:t>
            </a:r>
            <a:r>
              <a:rPr lang="ru-RU" dirty="0"/>
              <a:t>-битными командами</a:t>
            </a:r>
          </a:p>
          <a:p>
            <a:pPr lvl="1"/>
            <a:r>
              <a:rPr lang="en-US" dirty="0"/>
              <a:t>Logisim </a:t>
            </a:r>
            <a:r>
              <a:rPr lang="ru-RU" dirty="0"/>
              <a:t>такое не потянет</a:t>
            </a:r>
          </a:p>
          <a:p>
            <a:pPr lvl="1"/>
            <a:r>
              <a:rPr lang="ru-RU" dirty="0"/>
              <a:t>В рамках проекта вы вряд ли напишете программу больше 64 килобайт</a:t>
            </a:r>
          </a:p>
          <a:p>
            <a:pPr lvl="1"/>
            <a:r>
              <a:rPr lang="ru-RU" dirty="0"/>
              <a:t>А значит вам больше 16-разрядного процессора и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65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933D9-81B7-6A6F-AE87-9C4B96A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Популярные </a:t>
            </a:r>
            <a:r>
              <a:rPr lang="en-US" dirty="0"/>
              <a:t>load/store </a:t>
            </a:r>
            <a:r>
              <a:rPr lang="ru-RU" dirty="0"/>
              <a:t>архитектуры </a:t>
            </a:r>
            <a:br>
              <a:rPr lang="en-US" dirty="0"/>
            </a:br>
            <a:r>
              <a:rPr lang="ru-RU" dirty="0"/>
              <a:t>с 16-битными командами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03806-868A-67DB-4DC0-999BAEC0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AVR: </a:t>
            </a:r>
            <a:r>
              <a:rPr lang="ru-RU" dirty="0"/>
              <a:t>32 8-битных арифметических регистра, </a:t>
            </a:r>
            <a:br>
              <a:rPr lang="ru-RU" dirty="0"/>
            </a:br>
            <a:r>
              <a:rPr lang="ru-RU" dirty="0"/>
              <a:t>3 16-битных индексных (на самом деле, регистровые пары)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MIL-STD-1750A: </a:t>
            </a:r>
            <a:r>
              <a:rPr lang="ru-RU" dirty="0"/>
              <a:t>16 16-битных регистров общего назначения,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ARM/Thumb: 8 32-</a:t>
            </a:r>
            <a:r>
              <a:rPr lang="ru-RU" dirty="0"/>
              <a:t>битных регистров общего назначения</a:t>
            </a:r>
            <a:br>
              <a:rPr lang="ru-RU" dirty="0"/>
            </a:br>
            <a:r>
              <a:rPr lang="ru-RU" dirty="0"/>
              <a:t>трехадресные команды</a:t>
            </a:r>
            <a:r>
              <a:rPr lang="en-US" dirty="0"/>
              <a:t> add/sub,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br>
              <a:rPr lang="ru-RU" dirty="0"/>
            </a:br>
            <a:r>
              <a:rPr lang="ru-RU" dirty="0"/>
              <a:t>есть команды с «короткими константами»</a:t>
            </a:r>
            <a:br>
              <a:rPr lang="en-US" dirty="0"/>
            </a:br>
            <a:r>
              <a:rPr lang="ru-RU" dirty="0"/>
              <a:t>большинство команд двухадресные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4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A9DEE-D915-E884-C590-183880C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«короткие константы»?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FA5D-CC92-D9A9-9B97-02D87890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данные и адреса означают, что такие команды, как </a:t>
            </a:r>
            <a:br>
              <a:rPr lang="ru-RU" dirty="0"/>
            </a:br>
            <a:r>
              <a:rPr lang="en-US" dirty="0" err="1"/>
              <a:t>ldi</a:t>
            </a:r>
            <a:r>
              <a:rPr lang="en-US" dirty="0"/>
              <a:t>,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 </a:t>
            </a:r>
            <a:r>
              <a:rPr lang="ru-RU" dirty="0"/>
              <a:t>должны иметь 16-битное адресное поле</a:t>
            </a:r>
          </a:p>
          <a:p>
            <a:r>
              <a:rPr lang="ru-RU" dirty="0"/>
              <a:t>То есть полная длина таких команд должна быть 32 бита (4 байта)</a:t>
            </a:r>
          </a:p>
          <a:p>
            <a:r>
              <a:rPr lang="ru-RU" dirty="0"/>
              <a:t>Это не всегда нужно</a:t>
            </a:r>
          </a:p>
          <a:p>
            <a:r>
              <a:rPr lang="ru-RU" dirty="0"/>
              <a:t>Большая часть целочисленных констант в реальных программах – это небольшие числа</a:t>
            </a:r>
          </a:p>
          <a:p>
            <a:r>
              <a:rPr lang="ru-RU" dirty="0"/>
              <a:t>Чаще всего встречается 0</a:t>
            </a:r>
          </a:p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</p:txBody>
      </p:sp>
    </p:spTree>
    <p:extLst>
      <p:ext uri="{BB962C8B-B14F-4D97-AF65-F5344CB8AC3E}">
        <p14:creationId xmlns:p14="http://schemas.microsoft.com/office/powerpoint/2010/main" val="389474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2BDC-CC06-F789-D687-F7D86EF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и относительная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925-1332-763F-D8D4-B204630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  <a:p>
            <a:r>
              <a:rPr lang="ru-RU" dirty="0"/>
              <a:t>В 32- и 64-битных программах, адреса могут составлять большую часть объема программы.  16-битные программы в этом смысле переходный этап.</a:t>
            </a:r>
          </a:p>
          <a:p>
            <a:r>
              <a:rPr lang="ru-RU" dirty="0"/>
              <a:t>Можно ли сэкономить при размещении адресных констант?</a:t>
            </a:r>
          </a:p>
          <a:p>
            <a:r>
              <a:rPr lang="ru-RU" dirty="0"/>
              <a:t>Обращения к памяти обладают локальностью: длинные серии обращений делаются к небольшим регионам памяти</a:t>
            </a:r>
          </a:p>
          <a:p>
            <a:pPr lvl="1"/>
            <a:r>
              <a:rPr lang="ru-RU" dirty="0"/>
              <a:t>Локальные переменные и параметры вашей функции (стековый кадр)</a:t>
            </a:r>
          </a:p>
          <a:p>
            <a:pPr lvl="1"/>
            <a:r>
              <a:rPr lang="ru-RU" dirty="0"/>
              <a:t>Статические переменные вашего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pPr lvl="1"/>
            <a:r>
              <a:rPr lang="ru-RU" dirty="0"/>
              <a:t>Циклы и условные операторы внутри подпрограммы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7687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0336-C543-EC17-2BA0-31AC4E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B03D7-5B53-583B-218F-0CFD3A90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Локальные переменные и параметры функции (стековый кадр)</a:t>
            </a:r>
          </a:p>
          <a:p>
            <a:pPr lvl="1"/>
            <a:r>
              <a:rPr lang="ru-RU" dirty="0"/>
              <a:t>Статические переменные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r>
              <a:rPr lang="ru-RU" dirty="0"/>
              <a:t>Занимаем регистр, который указывает куда-то поблизости от соответствующих регионов памяти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(с 8 регистрами мы можем себе это позволить)</a:t>
            </a:r>
          </a:p>
          <a:p>
            <a:r>
              <a:rPr lang="ru-RU" dirty="0"/>
              <a:t>Обращаемся к полям или переменным по смещениям от этого регистра</a:t>
            </a:r>
            <a:br>
              <a:rPr lang="ru-RU" dirty="0"/>
            </a:br>
            <a:r>
              <a:rPr lang="ru-RU" dirty="0"/>
              <a:t>Смещения будут короткие, скорее всего меньше 8 бит</a:t>
            </a:r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есть рудиментарная поддержка такого: команда </a:t>
            </a:r>
            <a:r>
              <a:rPr lang="en-US" dirty="0" err="1"/>
              <a:t>ldsa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8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9EA4C-B555-9348-D84C-57E96842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базовой адресации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7E7-5731-61BC-D854-EB9895D3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Команды </a:t>
            </a:r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</a:t>
            </a:r>
            <a:r>
              <a:rPr lang="ru-RU" dirty="0"/>
              <a:t>(регистр и 6-битная константа)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Lsw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</a:t>
            </a:r>
            <a:r>
              <a:rPr lang="ru-RU" dirty="0"/>
              <a:t> –</a:t>
            </a:r>
            <a:r>
              <a:rPr lang="en-US" dirty="0"/>
              <a:t>&gt; </a:t>
            </a:r>
            <a:r>
              <a:rPr lang="en-US" dirty="0" err="1"/>
              <a:t>rd</a:t>
            </a:r>
            <a:r>
              <a:rPr lang="en-US" dirty="0"/>
              <a:t>:=mem[r7+imm6*2]</a:t>
            </a:r>
          </a:p>
          <a:p>
            <a:r>
              <a:rPr lang="ru-RU" dirty="0"/>
              <a:t>Действительность чуть богаче</a:t>
            </a:r>
            <a:r>
              <a:rPr lang="en-US" dirty="0"/>
              <a:t>:</a:t>
            </a:r>
            <a:r>
              <a:rPr lang="ru-RU" dirty="0"/>
              <a:t> есть две команды</a:t>
            </a:r>
            <a:r>
              <a:rPr lang="en-US" dirty="0"/>
              <a:t> </a:t>
            </a:r>
            <a:r>
              <a:rPr lang="en-US" dirty="0" err="1"/>
              <a:t>lsw</a:t>
            </a:r>
            <a:r>
              <a:rPr lang="ru-RU" dirty="0"/>
              <a:t>, </a:t>
            </a:r>
            <a:br>
              <a:rPr lang="en-US" dirty="0"/>
            </a:br>
            <a:r>
              <a:rPr lang="ru-RU" dirty="0"/>
              <a:t>с положительным и отрицательным </a:t>
            </a:r>
            <a:r>
              <a:rPr lang="en-US" dirty="0"/>
              <a:t>imm6, </a:t>
            </a:r>
            <a:br>
              <a:rPr lang="en-US" dirty="0"/>
            </a:br>
            <a:r>
              <a:rPr lang="ru-RU" dirty="0"/>
              <a:t>что позволяет адресовать 128 байт вперед и назад от </a:t>
            </a:r>
            <a:r>
              <a:rPr lang="en-US" dirty="0"/>
              <a:t>r7</a:t>
            </a:r>
          </a:p>
          <a:p>
            <a:r>
              <a:rPr lang="ru-RU" dirty="0"/>
              <a:t>Регистр </a:t>
            </a:r>
            <a:r>
              <a:rPr lang="en-US" dirty="0"/>
              <a:t>r7 </a:t>
            </a:r>
            <a:r>
              <a:rPr lang="ru-RU" dirty="0"/>
              <a:t>также известен как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r>
              <a:rPr lang="en-US" dirty="0" err="1"/>
              <a:t>Lsb</a:t>
            </a:r>
            <a:r>
              <a:rPr lang="en-US" dirty="0"/>
              <a:t>/</a:t>
            </a:r>
            <a:r>
              <a:rPr lang="en-US" dirty="0" err="1"/>
              <a:t>lssb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imm6 -&gt; </a:t>
            </a:r>
            <a:r>
              <a:rPr lang="en-US" dirty="0" err="1"/>
              <a:t>rd</a:t>
            </a:r>
            <a:r>
              <a:rPr lang="en-US" dirty="0"/>
              <a:t>:=mem[r7+imm6]</a:t>
            </a:r>
          </a:p>
          <a:p>
            <a:r>
              <a:rPr lang="ru-RU" dirty="0"/>
              <a:t>То есть байтовых переменных вы можете адресовать всего 64</a:t>
            </a:r>
            <a:br>
              <a:rPr lang="ru-RU" dirty="0"/>
            </a:br>
            <a:r>
              <a:rPr lang="ru-RU" dirty="0"/>
              <a:t>Учитывайте это когда размещаете локальные переменные!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ADAA5B-C441-B3AD-67F3-46C04E293B03}"/>
              </a:ext>
            </a:extLst>
          </p:cNvPr>
          <p:cNvSpPr/>
          <p:nvPr/>
        </p:nvSpPr>
        <p:spPr>
          <a:xfrm>
            <a:off x="3128605" y="2287715"/>
            <a:ext cx="1560576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imm6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8FF204-9511-CE43-5024-1499F784A690}"/>
              </a:ext>
            </a:extLst>
          </p:cNvPr>
          <p:cNvSpPr/>
          <p:nvPr/>
        </p:nvSpPr>
        <p:spPr>
          <a:xfrm>
            <a:off x="4696634" y="2287715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483D90-897E-D1DB-AC26-DEF4DF1230E7}"/>
              </a:ext>
            </a:extLst>
          </p:cNvPr>
          <p:cNvSpPr/>
          <p:nvPr/>
        </p:nvSpPr>
        <p:spPr>
          <a:xfrm>
            <a:off x="1219200" y="2287715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</p:spTree>
    <p:extLst>
      <p:ext uri="{BB962C8B-B14F-4D97-AF65-F5344CB8AC3E}">
        <p14:creationId xmlns:p14="http://schemas.microsoft.com/office/powerpoint/2010/main" val="240552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CA1D-AF51-3840-887C-DD103B6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предполагается использовать </a:t>
            </a:r>
            <a:r>
              <a:rPr lang="en-US" dirty="0" err="1"/>
              <a:t>fp</a:t>
            </a:r>
            <a:r>
              <a:rPr lang="en-US" dirty="0"/>
              <a:t>/r7?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1A027-E6C1-AB40-B19C-FC474AC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Создаете в стеке место для локальных переменных</a:t>
            </a:r>
            <a:r>
              <a:rPr lang="en-US" dirty="0"/>
              <a:t>: </a:t>
            </a:r>
            <a:br>
              <a:rPr lang="en-US" dirty="0"/>
            </a:br>
            <a:r>
              <a:rPr lang="ru-RU" i="1" dirty="0"/>
              <a:t>стековый кадр</a:t>
            </a:r>
            <a:r>
              <a:rPr lang="en-US" i="1" dirty="0"/>
              <a:t> </a:t>
            </a:r>
            <a:r>
              <a:rPr lang="en-US" dirty="0"/>
              <a:t>(stack frame)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или </a:t>
            </a:r>
            <a:r>
              <a:rPr lang="ru-RU" i="1" dirty="0"/>
              <a:t>запись активации</a:t>
            </a:r>
            <a:endParaRPr lang="en-US" i="1" dirty="0"/>
          </a:p>
          <a:p>
            <a:r>
              <a:rPr lang="ru-RU" dirty="0"/>
              <a:t>Новое для каждого вызова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поддерживает рекурсию</a:t>
            </a:r>
            <a:r>
              <a:rPr lang="en-US" dirty="0"/>
              <a:t>)</a:t>
            </a:r>
          </a:p>
          <a:p>
            <a:r>
              <a:rPr lang="ru-RU" dirty="0"/>
              <a:t>Пушим параметры в стек</a:t>
            </a:r>
            <a:endParaRPr lang="en-US" dirty="0"/>
          </a:p>
          <a:p>
            <a:r>
              <a:rPr lang="ru-RU" dirty="0"/>
              <a:t>Зовем</a:t>
            </a:r>
            <a:r>
              <a:rPr lang="en-US" dirty="0"/>
              <a:t>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DrawLine</a:t>
            </a:r>
            <a:endParaRPr lang="ru-RU" dirty="0"/>
          </a:p>
          <a:p>
            <a:r>
              <a:rPr lang="ru-RU" dirty="0"/>
              <a:t>Первые команды</a:t>
            </a:r>
            <a:r>
              <a:rPr lang="en-US" dirty="0"/>
              <a:t> </a:t>
            </a:r>
            <a:r>
              <a:rPr lang="en-US" dirty="0" err="1"/>
              <a:t>Drawline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push r7</a:t>
            </a:r>
            <a:br>
              <a:rPr lang="en-US" dirty="0"/>
            </a:br>
            <a:r>
              <a:rPr lang="en-US" dirty="0" err="1"/>
              <a:t>ldsp</a:t>
            </a:r>
            <a:r>
              <a:rPr lang="en-US" dirty="0"/>
              <a:t> r7</a:t>
            </a:r>
            <a:br>
              <a:rPr lang="en-US" dirty="0"/>
            </a:br>
            <a:r>
              <a:rPr lang="en-US" dirty="0" err="1"/>
              <a:t>addsp</a:t>
            </a:r>
            <a:r>
              <a:rPr lang="en-US" dirty="0"/>
              <a:t> -</a:t>
            </a:r>
            <a:r>
              <a:rPr lang="en-US" dirty="0" err="1"/>
              <a:t>frame_size</a:t>
            </a:r>
            <a:endParaRPr lang="ru-RU" dirty="0"/>
          </a:p>
          <a:p>
            <a:r>
              <a:rPr lang="ru-RU" dirty="0"/>
              <a:t>Используйте </a:t>
            </a:r>
            <a:r>
              <a:rPr lang="en-US" dirty="0"/>
              <a:t>ls*/ss* </a:t>
            </a:r>
            <a:r>
              <a:rPr lang="ru-RU" dirty="0"/>
              <a:t>для доступа к параметрам и переменным</a:t>
            </a:r>
            <a:endParaRPr lang="en-US" dirty="0"/>
          </a:p>
        </p:txBody>
      </p:sp>
      <p:pic>
        <p:nvPicPr>
          <p:cNvPr id="2050" name="Picture 2" descr="https://upload.wikimedia.org/wikipedia/commons/thumb/d/d3/Call_stack_layout.svg/684px-Call_stack_layout.svg.png">
            <a:extLst>
              <a:ext uri="{FF2B5EF4-FFF2-40B4-BE49-F238E27FC236}">
                <a16:creationId xmlns:a16="http://schemas.microsoft.com/office/drawing/2014/main" id="{F6E3533C-4183-7044-A06B-544A0E7D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6" y="2044700"/>
            <a:ext cx="523028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ECAB-BB78-CEDA-886D-1ECCE4C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57F0C-0660-2AAE-453C-FE9944E6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16-</a:t>
            </a:r>
            <a:r>
              <a:rPr lang="ru-RU" dirty="0"/>
              <a:t>битный процессор (платформа уровня 2), </a:t>
            </a:r>
            <a:br>
              <a:rPr lang="ru-RU" dirty="0"/>
            </a:br>
            <a:r>
              <a:rPr lang="ru-RU" dirty="0"/>
              <a:t>существующий в трех формах</a:t>
            </a:r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Микросхема </a:t>
            </a:r>
            <a:r>
              <a:rPr lang="en-US" dirty="0"/>
              <a:t>Logisim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в настоящее время есть проблемы с тактовой частотой)</a:t>
            </a:r>
            <a:endParaRPr lang="en-US" dirty="0"/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Java, </a:t>
            </a:r>
            <a:r>
              <a:rPr lang="ru-RU" dirty="0"/>
              <a:t>пригодный для использования в качестве микросхемы </a:t>
            </a:r>
            <a:r>
              <a:rPr lang="en-US" dirty="0"/>
              <a:t>Logisim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(в процессе, но уже на достаточно продвинутых стадиях)</a:t>
            </a:r>
          </a:p>
          <a:p>
            <a:r>
              <a:rPr lang="ru-RU" dirty="0"/>
              <a:t>Можно использовать в проектах курса «Цифровые платформы»</a:t>
            </a:r>
          </a:p>
          <a:p>
            <a:r>
              <a:rPr lang="ru-RU" dirty="0"/>
              <a:t>Или в каких-нибудь еще</a:t>
            </a:r>
          </a:p>
        </p:txBody>
      </p:sp>
    </p:spTree>
    <p:extLst>
      <p:ext uri="{BB962C8B-B14F-4D97-AF65-F5344CB8AC3E}">
        <p14:creationId xmlns:p14="http://schemas.microsoft.com/office/powerpoint/2010/main" val="82081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45EEC-F7D8-1F64-601E-E5C267B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en-US" dirty="0" err="1"/>
              <a:t>sp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A0E6D-D8AB-3D4E-0A20-97619D4E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 можете завести массив в качестве локальной переменной, и он (вместе с остальными переменными) не влезет в 128 байт.  </a:t>
            </a:r>
            <a:br>
              <a:rPr lang="ru-RU" dirty="0"/>
            </a:br>
            <a:r>
              <a:rPr lang="ru-RU" dirty="0"/>
              <a:t>В результате, вы сможете добраться 6-битным смещением только до некоторых переменных и не сможете добраться до параметров</a:t>
            </a:r>
          </a:p>
          <a:p>
            <a:r>
              <a:rPr lang="ru-RU" dirty="0"/>
              <a:t>Вы можете захотеть завести динамический массив или делать </a:t>
            </a:r>
            <a:r>
              <a:rPr lang="en-US" dirty="0"/>
              <a:t>push/pop</a:t>
            </a:r>
            <a:r>
              <a:rPr lang="ru-RU" dirty="0"/>
              <a:t> внутри функции.  Это приведет к передвижению вершины стека, а значит все смещения от вершины стека надо пересчитывать.  </a:t>
            </a:r>
            <a:endParaRPr lang="en-US" dirty="0"/>
          </a:p>
          <a:p>
            <a:r>
              <a:rPr lang="ru-RU" dirty="0"/>
              <a:t>Компилятору это легко сделать, он железный, поэтому в </a:t>
            </a:r>
            <a:r>
              <a:rPr lang="en-US" dirty="0"/>
              <a:t>ARM/Thumb </a:t>
            </a:r>
            <a:r>
              <a:rPr lang="ru-RU" dirty="0"/>
              <a:t>аналоги команд </a:t>
            </a:r>
            <a:r>
              <a:rPr lang="en-US" dirty="0"/>
              <a:t>ls/ss </a:t>
            </a:r>
            <a:r>
              <a:rPr lang="ru-RU" dirty="0"/>
              <a:t>используют смещения от </a:t>
            </a:r>
            <a:r>
              <a:rPr lang="en-US" dirty="0"/>
              <a:t>SP </a:t>
            </a:r>
            <a:br>
              <a:rPr lang="ru-RU" dirty="0"/>
            </a:br>
            <a:r>
              <a:rPr lang="ru-RU" dirty="0"/>
              <a:t>(код для </a:t>
            </a:r>
            <a:r>
              <a:rPr lang="en-US" dirty="0"/>
              <a:t>ARM/Thumb </a:t>
            </a:r>
            <a:r>
              <a:rPr lang="ru-RU" dirty="0"/>
              <a:t>чаще пишут компиляторы, чем люди)</a:t>
            </a:r>
            <a:endParaRPr lang="en-US" dirty="0"/>
          </a:p>
          <a:p>
            <a:r>
              <a:rPr lang="ru-RU" dirty="0"/>
              <a:t>Для ручного программирования удобнее </a:t>
            </a:r>
            <a:r>
              <a:rPr lang="en-US" dirty="0"/>
              <a:t>FP.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для выделенного </a:t>
            </a:r>
            <a:r>
              <a:rPr lang="en-US" dirty="0"/>
              <a:t>FP </a:t>
            </a:r>
            <a:r>
              <a:rPr lang="ru-RU" dirty="0"/>
              <a:t>не хватало ни регистров, ни кодов команд</a:t>
            </a:r>
          </a:p>
        </p:txBody>
      </p:sp>
    </p:spTree>
    <p:extLst>
      <p:ext uri="{BB962C8B-B14F-4D97-AF65-F5344CB8AC3E}">
        <p14:creationId xmlns:p14="http://schemas.microsoft.com/office/powerpoint/2010/main" val="222987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84C1-1F4D-4B11-199A-3817CA1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можно и по-другому!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A0E4-9CDA-0A49-BF84-A25CF680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Если вам не нужны локальные переменные, но нужна серия операций над статическими переменными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 (</a:t>
            </a:r>
            <a:r>
              <a:rPr lang="ru-RU" dirty="0"/>
              <a:t>соглашение о вызовах требует, чтобы он сохранялся при вызовах)</a:t>
            </a:r>
          </a:p>
          <a:p>
            <a:pPr lvl="1"/>
            <a:r>
              <a:rPr lang="ru-RU" dirty="0"/>
              <a:t>Наводите </a:t>
            </a:r>
            <a:r>
              <a:rPr lang="en-US" dirty="0"/>
              <a:t>r7 </a:t>
            </a:r>
            <a:r>
              <a:rPr lang="ru-RU" dirty="0"/>
              <a:t>на начало или в середину блока статических переменных</a:t>
            </a:r>
          </a:p>
          <a:p>
            <a:pPr lvl="1"/>
            <a:r>
              <a:rPr lang="ru-RU" dirty="0"/>
              <a:t>Используете </a:t>
            </a:r>
            <a:r>
              <a:rPr lang="en-US" dirty="0"/>
              <a:t>ls*/ss* </a:t>
            </a:r>
            <a:r>
              <a:rPr lang="ru-RU" dirty="0"/>
              <a:t>для работы с переменными</a:t>
            </a:r>
            <a:endParaRPr lang="en-US" dirty="0"/>
          </a:p>
          <a:p>
            <a:pPr lvl="1"/>
            <a:r>
              <a:rPr lang="ru-RU" dirty="0"/>
              <a:t>Для получения смещения переменной можно использовать символьную арифметику (вычитание меток)</a:t>
            </a:r>
            <a:endParaRPr lang="en-US" dirty="0"/>
          </a:p>
          <a:p>
            <a:pPr lvl="1"/>
            <a:r>
              <a:rPr lang="ru-RU" dirty="0"/>
              <a:t>Восстанавливаете </a:t>
            </a:r>
            <a:r>
              <a:rPr lang="en-US" dirty="0"/>
              <a:t>r7</a:t>
            </a:r>
            <a:endParaRPr lang="ru-RU" dirty="0"/>
          </a:p>
          <a:p>
            <a:r>
              <a:rPr lang="ru-RU" dirty="0"/>
              <a:t>Если вам нужна серия операций над полями структуры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</a:t>
            </a:r>
          </a:p>
          <a:p>
            <a:pPr lvl="1"/>
            <a:r>
              <a:rPr lang="ru-RU" dirty="0"/>
              <a:t>Кладете указатель на структуру в </a:t>
            </a:r>
            <a:r>
              <a:rPr lang="en-US" dirty="0"/>
              <a:t>r7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09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056BC-AA1B-376F-9CE9-60128AB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Что, если </a:t>
            </a:r>
            <a:r>
              <a:rPr lang="en-US" dirty="0"/>
              <a:t>r7 </a:t>
            </a:r>
            <a:r>
              <a:rPr lang="ru-RU" dirty="0"/>
              <a:t>нужен как </a:t>
            </a:r>
            <a:r>
              <a:rPr lang="en-US" dirty="0"/>
              <a:t>frame pointer?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46551-808E-68C6-FFE3-E1CF91FE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Есть трехадресные команды </a:t>
            </a:r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/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 err="1"/>
              <a:t>Ldw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-&gt; Rd := mem[</a:t>
            </a:r>
            <a:r>
              <a:rPr lang="en-US" dirty="0" err="1"/>
              <a:t>rb+ri</a:t>
            </a:r>
            <a:r>
              <a:rPr lang="en-US" dirty="0"/>
              <a:t>]</a:t>
            </a:r>
          </a:p>
          <a:p>
            <a:r>
              <a:rPr lang="en-US" dirty="0"/>
              <a:t>Rb – </a:t>
            </a:r>
            <a:r>
              <a:rPr lang="ru-RU" dirty="0"/>
              <a:t>базовый регистр, </a:t>
            </a:r>
            <a:r>
              <a:rPr lang="en-US" dirty="0"/>
              <a:t>Ri – </a:t>
            </a:r>
            <a:r>
              <a:rPr lang="ru-RU" dirty="0"/>
              <a:t>индексный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любые регистры общего назначения)</a:t>
            </a:r>
            <a:endParaRPr lang="en-US" dirty="0"/>
          </a:p>
          <a:p>
            <a:r>
              <a:rPr lang="ru-RU" dirty="0"/>
              <a:t>Можно использовать для обращения к элементам массива </a:t>
            </a:r>
            <a:br>
              <a:rPr lang="ru-RU" dirty="0"/>
            </a:br>
            <a:r>
              <a:rPr lang="ru-RU" dirty="0"/>
              <a:t>(не забыть умножить индекс на размер элемента!)</a:t>
            </a:r>
          </a:p>
          <a:p>
            <a:r>
              <a:rPr lang="ru-RU" dirty="0"/>
              <a:t>Можно использовать для обращения к полям структуры</a:t>
            </a:r>
            <a:br>
              <a:rPr lang="ru-RU" dirty="0"/>
            </a:br>
            <a:r>
              <a:rPr lang="ru-RU" dirty="0"/>
              <a:t>значения в </a:t>
            </a:r>
            <a:r>
              <a:rPr lang="en-US" dirty="0" err="1"/>
              <a:t>ri</a:t>
            </a:r>
            <a:r>
              <a:rPr lang="ru-RU" dirty="0"/>
              <a:t> можно загружать командой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imm6, </a:t>
            </a:r>
            <a:br>
              <a:rPr lang="ru-RU" dirty="0"/>
            </a:br>
            <a:r>
              <a:rPr lang="ru-RU" dirty="0"/>
              <a:t>она занимает 2 байта в отличие от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ru-RU" dirty="0"/>
              <a:t>с 1</a:t>
            </a:r>
            <a:r>
              <a:rPr lang="en-US" dirty="0"/>
              <a:t>6-</a:t>
            </a:r>
            <a:r>
              <a:rPr lang="ru-RU" dirty="0"/>
              <a:t>битной константой</a:t>
            </a:r>
          </a:p>
          <a:p>
            <a:r>
              <a:rPr lang="ru-RU" dirty="0"/>
              <a:t>Можно использовать для обращения к статическим переменным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6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7CB7-DFF0-B42C-9DC3-9E7517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</a:t>
            </a:r>
            <a:br>
              <a:rPr lang="ru-RU" dirty="0"/>
            </a:br>
            <a:r>
              <a:rPr lang="ru-RU" dirty="0"/>
              <a:t>(базовая адресация с </a:t>
            </a:r>
            <a:r>
              <a:rPr lang="en-US" dirty="0"/>
              <a:t>PC</a:t>
            </a:r>
            <a:r>
              <a:rPr lang="ru-RU" dirty="0"/>
              <a:t> в качестве базы)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2E47-F2C6-BF4C-F3F9-FC1662A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Циклы и условные операторы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  <a:p>
            <a:pPr lvl="1"/>
            <a:r>
              <a:rPr lang="ru-RU" dirty="0"/>
              <a:t>Константы</a:t>
            </a:r>
            <a:r>
              <a:rPr lang="en-US" dirty="0"/>
              <a:t> </a:t>
            </a:r>
            <a:r>
              <a:rPr lang="ru-RU" dirty="0"/>
              <a:t>в сегменте кода (для команды</a:t>
            </a:r>
            <a:r>
              <a:rPr lang="en-US" dirty="0"/>
              <a:t> lc)</a:t>
            </a:r>
          </a:p>
          <a:p>
            <a:r>
              <a:rPr lang="en-US" dirty="0"/>
              <a:t>CdM-16 </a:t>
            </a:r>
            <a:r>
              <a:rPr lang="ru-RU" dirty="0"/>
              <a:t>имеет «короткую» форму команд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*, </a:t>
            </a:r>
            <a:r>
              <a:rPr lang="ru-RU" dirty="0"/>
              <a:t>у которых адрес формируется сложением значений </a:t>
            </a:r>
            <a:r>
              <a:rPr lang="en-US" dirty="0"/>
              <a:t>PC </a:t>
            </a:r>
            <a:r>
              <a:rPr lang="ru-RU" dirty="0"/>
              <a:t>и 9-битного адресного поля команды.  Эти команды занимают 2 байта, в то время, как соответствующие команды с полным адресом занимают 4 байта</a:t>
            </a:r>
          </a:p>
          <a:p>
            <a:r>
              <a:rPr lang="ru-RU" dirty="0"/>
              <a:t>Ассемблер сам выбирает короткую форму команд, если знает адрес целевой метки и она попадает в диапазон 512 байт от места обращения</a:t>
            </a:r>
          </a:p>
          <a:p>
            <a:r>
              <a:rPr lang="ru-RU" dirty="0"/>
              <a:t>Для внешних меток, ассемблер не знает адрес и не может использовать короткую форму, даже если после линковки она окажется допустимой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4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CDF8-6BF6-53B9-7E34-7F2ADE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для констант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A3963-42DB-50F0-5D59-7A6216DE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</a:t>
            </a:r>
            <a:r>
              <a:rPr lang="en-US" dirty="0" err="1"/>
              <a:t>ldc</a:t>
            </a:r>
            <a:r>
              <a:rPr lang="en-US" dirty="0"/>
              <a:t> </a:t>
            </a:r>
            <a:r>
              <a:rPr lang="ru-RU" dirty="0"/>
              <a:t>формы со смещением относительно </a:t>
            </a:r>
            <a:r>
              <a:rPr lang="en-US" dirty="0"/>
              <a:t>PC </a:t>
            </a:r>
            <a:r>
              <a:rPr lang="ru-RU" dirty="0"/>
              <a:t>нету, </a:t>
            </a:r>
            <a:br>
              <a:rPr lang="ru-RU" dirty="0"/>
            </a:br>
            <a:r>
              <a:rPr lang="ru-RU" dirty="0"/>
              <a:t>но можно написать </a:t>
            </a:r>
            <a:br>
              <a:rPr lang="ru-RU" dirty="0"/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ldpc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ru-RU" sz="2200" dirty="0">
                <a:latin typeface="Lucida Console" panose="020B0609040504020204" pitchFamily="49" charset="0"/>
              </a:rPr>
              <a:t>          </a:t>
            </a:r>
            <a:r>
              <a:rPr lang="en-US" sz="2200" dirty="0">
                <a:latin typeface="Lucida Console" panose="020B0609040504020204" pitchFamily="49" charset="0"/>
              </a:rPr>
              <a:t>       #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 := PC,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en-US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>
                <a:latin typeface="Lucida Console" panose="020B0609040504020204" pitchFamily="49" charset="0"/>
              </a:rPr>
              <a:t>add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_-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en-US" sz="2200" dirty="0">
                <a:latin typeface="Lucida Console" panose="020B0609040504020204" pitchFamily="49" charset="0"/>
              </a:rPr>
              <a:t> 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ru-RU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>
                <a:latin typeface="Lucida Console" panose="020B0609040504020204" pitchFamily="49" charset="0"/>
              </a:rPr>
              <a:t># </a:t>
            </a:r>
            <a:r>
              <a:rPr lang="ru-RU" sz="2200" dirty="0">
                <a:latin typeface="Lucida Console" panose="020B0609040504020204" pitchFamily="49" charset="0"/>
              </a:rPr>
              <a:t>Если вы уверены, что 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ru-RU" sz="2200" dirty="0">
                <a:latin typeface="Lucida Console" panose="020B0609040504020204" pitchFamily="49" charset="0"/>
              </a:rPr>
              <a:t> не далее 64 байт от _</a:t>
            </a:r>
            <a:br>
              <a:rPr lang="ru-RU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lcw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rd</a:t>
            </a:r>
            <a:r>
              <a:rPr lang="ru-RU" sz="2200" dirty="0">
                <a:latin typeface="Lucida Console" panose="020B0609040504020204" pitchFamily="49" charset="0"/>
              </a:rPr>
              <a:t>               </a:t>
            </a:r>
            <a:r>
              <a:rPr lang="en-US" sz="2200" dirty="0">
                <a:latin typeface="Lucida Console" panose="020B0609040504020204" pitchFamily="49" charset="0"/>
              </a:rPr>
              <a:t>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</a:p>
          <a:p>
            <a:r>
              <a:rPr lang="ru-RU" dirty="0"/>
              <a:t>Вроде бы, по длине это не лучше, чем</a:t>
            </a:r>
            <a:br>
              <a:rPr lang="ru-RU" dirty="0"/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ldi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ru-RU" sz="2200" dirty="0">
                <a:latin typeface="Lucida Console" panose="020B0609040504020204" pitchFamily="49" charset="0"/>
              </a:rPr>
              <a:t> </a:t>
            </a:r>
            <a:r>
              <a:rPr lang="en-US" sz="2200" dirty="0">
                <a:latin typeface="Lucida Console" panose="020B0609040504020204" pitchFamily="49" charset="0"/>
              </a:rPr>
              <a:t>      # 4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en-US" sz="2200" dirty="0">
                <a:latin typeface="Lucida Console" panose="020B0609040504020204" pitchFamily="49" charset="0"/>
              </a:rPr>
            </a:br>
            <a:r>
              <a:rPr lang="en-US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lcw</a:t>
            </a:r>
            <a:r>
              <a:rPr lang="ru-RU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rd</a:t>
            </a:r>
            <a:r>
              <a:rPr lang="en-US" sz="2200" dirty="0">
                <a:latin typeface="Lucida Console" panose="020B0609040504020204" pitchFamily="49" charset="0"/>
              </a:rPr>
              <a:t>                   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</a:p>
          <a:p>
            <a:r>
              <a:rPr lang="ru-RU" dirty="0"/>
              <a:t>Но упрощает работу линкеру </a:t>
            </a:r>
            <a:br>
              <a:rPr lang="ru-RU" dirty="0"/>
            </a:br>
            <a:r>
              <a:rPr lang="ru-RU" dirty="0"/>
              <a:t>(т.наз. </a:t>
            </a:r>
            <a:r>
              <a:rPr lang="ru-RU" i="1" dirty="0"/>
              <a:t>позиционно-независимый код</a:t>
            </a:r>
            <a:r>
              <a:rPr lang="ru-RU" dirty="0"/>
              <a:t>)</a:t>
            </a:r>
          </a:p>
          <a:p>
            <a:r>
              <a:rPr lang="ru-RU" dirty="0"/>
              <a:t>А если вам нужно загрузить несколько констант подряд, </a:t>
            </a:r>
            <a:br>
              <a:rPr lang="en-US" dirty="0"/>
            </a:br>
            <a:r>
              <a:rPr lang="ru-RU" dirty="0"/>
              <a:t>можно и по длине кода сэкономить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1A9ED-1764-6129-35A9-635B771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98361-D06F-038B-8A04-655448C6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модель памяти была простая.  </a:t>
            </a:r>
          </a:p>
          <a:p>
            <a:pPr lvl="1"/>
            <a:r>
              <a:rPr lang="ru-RU" dirty="0"/>
              <a:t>Ячейка памяти 1 байт, </a:t>
            </a:r>
          </a:p>
          <a:p>
            <a:pPr lvl="1"/>
            <a:r>
              <a:rPr lang="ru-RU" dirty="0"/>
              <a:t>адресуемая единица памяти 1 байт, </a:t>
            </a:r>
          </a:p>
          <a:p>
            <a:pPr lvl="1"/>
            <a:r>
              <a:rPr lang="ru-RU" dirty="0"/>
              <a:t>все операции с памятью и регистрами работают с 1 байтом</a:t>
            </a:r>
          </a:p>
          <a:p>
            <a:r>
              <a:rPr lang="ru-RU" dirty="0"/>
              <a:t>Мы заявили, что </a:t>
            </a:r>
            <a:r>
              <a:rPr lang="en-US" dirty="0"/>
              <a:t>CdM-16 </a:t>
            </a:r>
            <a:r>
              <a:rPr lang="ru-RU" dirty="0"/>
              <a:t>поддерживает операции с </a:t>
            </a:r>
            <a:br>
              <a:rPr lang="ru-RU" dirty="0"/>
            </a:br>
            <a:r>
              <a:rPr lang="ru-RU" dirty="0"/>
              <a:t>16-битными (2 байта) и 8-битными (1 байт) значениями </a:t>
            </a:r>
          </a:p>
          <a:p>
            <a:r>
              <a:rPr lang="ru-RU" dirty="0"/>
              <a:t>У 32- и 64-битных процессоров типов данных еще больше</a:t>
            </a:r>
          </a:p>
          <a:p>
            <a:r>
              <a:rPr lang="ru-RU" dirty="0"/>
              <a:t>Как должна выглядеть память такого процессора для программиста?</a:t>
            </a:r>
          </a:p>
        </p:txBody>
      </p:sp>
    </p:spTree>
    <p:extLst>
      <p:ext uri="{BB962C8B-B14F-4D97-AF65-F5344CB8AC3E}">
        <p14:creationId xmlns:p14="http://schemas.microsoft.com/office/powerpoint/2010/main" val="1916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BF1B-50A1-A7AC-2999-89F3B07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модели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BA4E1-92F7-B7FD-20FC-3DF333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16-битная шина памяти, единица адресации - 2 байта (слово)</a:t>
            </a:r>
          </a:p>
          <a:p>
            <a:r>
              <a:rPr lang="ru-RU" dirty="0"/>
              <a:t>У всех (ну хорошо, у всех которые я знаю) </a:t>
            </a:r>
            <a:r>
              <a:rPr lang="en-US" dirty="0"/>
              <a:t>ISA</a:t>
            </a:r>
            <a:r>
              <a:rPr lang="ru-RU" dirty="0"/>
              <a:t> до </a:t>
            </a:r>
            <a:r>
              <a:rPr lang="en-US" dirty="0"/>
              <a:t>1964 </a:t>
            </a:r>
            <a:r>
              <a:rPr lang="ru-RU" dirty="0"/>
              <a:t>года, </a:t>
            </a:r>
            <a:br>
              <a:rPr lang="en-US" dirty="0"/>
            </a:br>
            <a:r>
              <a:rPr lang="ru-RU" dirty="0"/>
              <a:t>память была устроена именно так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только шина памяти могла быть шире, а слова длиннее.  Например, </a:t>
            </a:r>
          </a:p>
          <a:p>
            <a:pPr lvl="1"/>
            <a:r>
              <a:rPr lang="en-US" dirty="0"/>
              <a:t>CDC 1604 </a:t>
            </a:r>
            <a:r>
              <a:rPr lang="ru-RU" dirty="0"/>
              <a:t>и БЭСМ-6 слова были 48 бит, </a:t>
            </a:r>
          </a:p>
          <a:p>
            <a:pPr lvl="1"/>
            <a:r>
              <a:rPr lang="en-US" dirty="0"/>
              <a:t>PDP-6 </a:t>
            </a:r>
            <a:r>
              <a:rPr lang="ru-RU" dirty="0"/>
              <a:t>и </a:t>
            </a:r>
            <a:r>
              <a:rPr lang="en-US" dirty="0"/>
              <a:t>DEC 10/20 – 36 </a:t>
            </a:r>
            <a:r>
              <a:rPr lang="ru-RU" dirty="0"/>
              <a:t>бит</a:t>
            </a:r>
          </a:p>
          <a:p>
            <a:pPr lvl="1"/>
            <a:r>
              <a:rPr lang="ru-RU" dirty="0"/>
              <a:t>Кронос – 32 бита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2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8780-E271-793C-C3B5-D7AD79C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байтами,</a:t>
            </a:r>
            <a:br>
              <a:rPr lang="ru-RU" dirty="0"/>
            </a:br>
            <a:r>
              <a:rPr lang="ru-RU" dirty="0"/>
              <a:t>если адресация по словам?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ED6-25F6-F556-FA87-E4681C6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Складывать по одному байту в слово</a:t>
            </a:r>
          </a:p>
          <a:p>
            <a:pPr lvl="1"/>
            <a:r>
              <a:rPr lang="ru-RU" dirty="0"/>
              <a:t>Удобно адресоваться</a:t>
            </a:r>
          </a:p>
          <a:p>
            <a:pPr lvl="1"/>
            <a:r>
              <a:rPr lang="ru-RU" dirty="0"/>
              <a:t>Но вы что, издеваетесь???</a:t>
            </a:r>
          </a:p>
          <a:p>
            <a:r>
              <a:rPr lang="ru-RU" dirty="0"/>
              <a:t>Заставить программиста (компилятор) с этим разбираться</a:t>
            </a:r>
          </a:p>
          <a:p>
            <a:pPr lvl="1"/>
            <a:r>
              <a:rPr lang="ru-RU" dirty="0"/>
              <a:t>Программист может упаковать несколько байтов в слово, но потом вынужден сам доставать нужные байты сдвигами или чем-то вроде</a:t>
            </a:r>
          </a:p>
          <a:p>
            <a:pPr lvl="1"/>
            <a:r>
              <a:rPr lang="en-US" dirty="0"/>
              <a:t>CDC-1604, </a:t>
            </a:r>
            <a:r>
              <a:rPr lang="ru-RU" dirty="0"/>
              <a:t>БЭСМ-6</a:t>
            </a:r>
          </a:p>
          <a:p>
            <a:pPr lvl="1"/>
            <a:r>
              <a:rPr lang="ru-RU" dirty="0"/>
              <a:t>Можно тоже спросить про «вы издеваетесь», но люди с этим жили</a:t>
            </a:r>
          </a:p>
          <a:p>
            <a:r>
              <a:rPr lang="ru-RU" dirty="0"/>
              <a:t>Сделать отдельные команды для манипуляции с байтами </a:t>
            </a:r>
            <a:br>
              <a:rPr lang="ru-RU" dirty="0"/>
            </a:br>
            <a:r>
              <a:rPr lang="ru-RU" dirty="0"/>
              <a:t>и отдельное представление для указателя на байт</a:t>
            </a:r>
          </a:p>
          <a:p>
            <a:pPr lvl="1"/>
            <a:r>
              <a:rPr lang="en-US" dirty="0"/>
              <a:t>D</a:t>
            </a:r>
            <a:r>
              <a:rPr lang="ru-RU" dirty="0"/>
              <a:t>ЕС 10</a:t>
            </a:r>
            <a:r>
              <a:rPr lang="en-US" dirty="0"/>
              <a:t>/20 (</a:t>
            </a:r>
            <a:r>
              <a:rPr lang="ru-RU" dirty="0"/>
              <a:t>36 бит на 8 нацело не делится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была поддержка 6-битных и 9-битных «байтов»</a:t>
            </a:r>
          </a:p>
          <a:p>
            <a:pPr lvl="1"/>
            <a:r>
              <a:rPr lang="en-US" dirty="0"/>
              <a:t>Lilith/</a:t>
            </a:r>
            <a:r>
              <a:rPr lang="ru-RU" dirty="0"/>
              <a:t>Кронос</a:t>
            </a:r>
          </a:p>
          <a:p>
            <a:pPr lvl="1"/>
            <a:r>
              <a:rPr lang="ru-RU" dirty="0"/>
              <a:t>Писать для такой машины компилятор С – удовольствие ниже среднего, </a:t>
            </a:r>
            <a:br>
              <a:rPr lang="ru-RU" dirty="0"/>
            </a:br>
            <a:r>
              <a:rPr lang="ru-RU" dirty="0"/>
              <a:t>но я участвовал в таком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7287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680E6-F2CE-0383-1D0D-47C047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есть, все-таки адресация по байтам?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2A04-E165-A927-AA8D-08A1B88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Первая (во всяком случае первая широко известная) </a:t>
            </a:r>
            <a:r>
              <a:rPr lang="en-US" dirty="0"/>
              <a:t>ISA</a:t>
            </a:r>
            <a:r>
              <a:rPr lang="ru-RU" dirty="0"/>
              <a:t> такого типа – </a:t>
            </a:r>
            <a:r>
              <a:rPr lang="en-US" dirty="0"/>
              <a:t>IBM System/360 (</a:t>
            </a:r>
            <a:r>
              <a:rPr lang="ru-RU" dirty="0"/>
              <a:t>анонсирована в </a:t>
            </a:r>
            <a:r>
              <a:rPr lang="en-US" dirty="0"/>
              <a:t>1964 </a:t>
            </a:r>
            <a:r>
              <a:rPr lang="ru-RU" dirty="0"/>
              <a:t>году)</a:t>
            </a:r>
            <a:endParaRPr lang="en-US" dirty="0"/>
          </a:p>
          <a:p>
            <a:pPr lvl="1"/>
            <a:r>
              <a:rPr lang="ru-RU" dirty="0"/>
              <a:t>Ширина шины памяти и регистров – 32 бита, адресация по байтам</a:t>
            </a:r>
            <a:endParaRPr lang="en-US" dirty="0"/>
          </a:p>
          <a:p>
            <a:r>
              <a:rPr lang="ru-RU" dirty="0"/>
              <a:t>Еще очень известная </a:t>
            </a:r>
            <a:r>
              <a:rPr lang="en-US" dirty="0"/>
              <a:t>ISA – PDP-11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первая машина линейки – 1970)</a:t>
            </a:r>
          </a:p>
          <a:p>
            <a:pPr lvl="1"/>
            <a:r>
              <a:rPr lang="ru-RU" dirty="0"/>
              <a:t>16 бит, адресация тоже по байтам</a:t>
            </a:r>
          </a:p>
          <a:p>
            <a:r>
              <a:rPr lang="ru-RU" dirty="0"/>
              <a:t>Я думаю, все компьютеры, с которыми вам придется иметь дело, используют такую же структуру памяти, только шина может быть 64 или даже 128 бит.</a:t>
            </a:r>
          </a:p>
        </p:txBody>
      </p:sp>
    </p:spTree>
    <p:extLst>
      <p:ext uri="{BB962C8B-B14F-4D97-AF65-F5344CB8AC3E}">
        <p14:creationId xmlns:p14="http://schemas.microsoft.com/office/powerpoint/2010/main" val="295786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99192-19ED-83CC-4A30-287566B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байтов (</a:t>
            </a:r>
            <a:r>
              <a:rPr lang="en-US" dirty="0"/>
              <a:t>endianness)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CF58-92FF-3279-E732-6E238487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вы </a:t>
            </a:r>
            <a:r>
              <a:rPr lang="ru-RU" dirty="0" err="1"/>
              <a:t>программно</a:t>
            </a:r>
            <a:r>
              <a:rPr lang="ru-RU" dirty="0"/>
              <a:t> реализуете 16- и 32-битную арифметику на основе байтовой, вы можете раскладывать байты как хотите </a:t>
            </a:r>
            <a:br>
              <a:rPr lang="ru-RU" dirty="0"/>
            </a:br>
            <a:r>
              <a:rPr lang="ru-RU" dirty="0"/>
              <a:t>(главное, чтобы весь ваш код понимал раскладку одинаково)</a:t>
            </a:r>
          </a:p>
          <a:p>
            <a:r>
              <a:rPr lang="ru-RU" dirty="0"/>
              <a:t>Если машина имеет аппаратную 16- и более битную арифметику, она диктует вам раскладку байтов</a:t>
            </a:r>
          </a:p>
          <a:p>
            <a:r>
              <a:rPr lang="ru-RU" dirty="0"/>
              <a:t>Есть два логичных варианта:</a:t>
            </a:r>
          </a:p>
          <a:p>
            <a:pPr lvl="1"/>
            <a:r>
              <a:rPr lang="en-US" dirty="0"/>
              <a:t>Little endian (</a:t>
            </a:r>
            <a:r>
              <a:rPr lang="ru-RU" dirty="0"/>
              <a:t>младший байт по меньшему адресу)</a:t>
            </a:r>
            <a:r>
              <a:rPr lang="en-US" dirty="0"/>
              <a:t>: PDP-11, x86</a:t>
            </a:r>
            <a:endParaRPr lang="ru-RU" dirty="0"/>
          </a:p>
          <a:p>
            <a:pPr lvl="1"/>
            <a:r>
              <a:rPr lang="en-US" dirty="0"/>
              <a:t>Big endian </a:t>
            </a:r>
            <a:r>
              <a:rPr lang="ru-RU" dirty="0"/>
              <a:t>(младший байт по большему адресу)</a:t>
            </a:r>
            <a:r>
              <a:rPr lang="en-US" dirty="0"/>
              <a:t>: IBM 360, MC 68000</a:t>
            </a:r>
          </a:p>
          <a:p>
            <a:pPr lvl="1"/>
            <a:r>
              <a:rPr lang="ru-RU" dirty="0"/>
              <a:t>У </a:t>
            </a:r>
            <a:r>
              <a:rPr lang="en-US" dirty="0"/>
              <a:t>ARM </a:t>
            </a:r>
            <a:r>
              <a:rPr lang="ru-RU" dirty="0"/>
              <a:t>это переключается </a:t>
            </a:r>
            <a:r>
              <a:rPr lang="ru-RU" dirty="0" err="1"/>
              <a:t>программно</a:t>
            </a:r>
            <a:r>
              <a:rPr lang="ru-RU" dirty="0"/>
              <a:t>, но, например, Андроид и </a:t>
            </a:r>
            <a:r>
              <a:rPr lang="en-US" dirty="0"/>
              <a:t>MacOS/M1 </a:t>
            </a:r>
            <a:r>
              <a:rPr lang="ru-RU" dirty="0"/>
              <a:t>работают только в </a:t>
            </a:r>
            <a:r>
              <a:rPr lang="en-US" dirty="0"/>
              <a:t>little endian</a:t>
            </a:r>
            <a:endParaRPr lang="ru-RU" dirty="0"/>
          </a:p>
          <a:p>
            <a:r>
              <a:rPr lang="en-US" dirty="0"/>
              <a:t>CdM-16 little endian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8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1F3DF-070D-E304-328D-B4E1DA68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еще полезен </a:t>
            </a:r>
            <a:r>
              <a:rPr lang="en-US" dirty="0"/>
              <a:t>CdM-16?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2C8BF-51DB-3B71-4B1E-4DB3887D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CdM-16 </a:t>
            </a:r>
            <a:r>
              <a:rPr lang="ru-RU" dirty="0"/>
              <a:t>и </a:t>
            </a:r>
            <a:r>
              <a:rPr lang="en-US" dirty="0"/>
              <a:t>CdM-8[e]</a:t>
            </a:r>
            <a:r>
              <a:rPr lang="ru-RU" dirty="0"/>
              <a:t> позволит вам понять некоторые проблемы и вопросы, с которыми вообще сталкиваются разработчики </a:t>
            </a:r>
            <a:r>
              <a:rPr lang="en-US" dirty="0"/>
              <a:t>ISA </a:t>
            </a:r>
            <a:r>
              <a:rPr lang="ru-RU" dirty="0"/>
              <a:t>(</a:t>
            </a:r>
            <a:r>
              <a:rPr lang="en-US" dirty="0"/>
              <a:t>Instruction Set Architecture)</a:t>
            </a:r>
          </a:p>
          <a:p>
            <a:r>
              <a:rPr lang="ru-RU" dirty="0"/>
              <a:t>Казалось бы, какие проблемы могут быть при разработке виртуального процессора для эмулируемой среды?</a:t>
            </a:r>
          </a:p>
          <a:p>
            <a:pPr lvl="1"/>
            <a:r>
              <a:rPr lang="ru-RU" dirty="0"/>
              <a:t>Что нам стоит дом построить, нарисуем – будем жить!</a:t>
            </a:r>
          </a:p>
          <a:p>
            <a:r>
              <a:rPr lang="ru-RU" dirty="0"/>
              <a:t>А вот не так-то все просто. </a:t>
            </a:r>
          </a:p>
          <a:p>
            <a:r>
              <a:rPr lang="ru-RU" dirty="0"/>
              <a:t>Например, переделка </a:t>
            </a:r>
            <a:r>
              <a:rPr lang="en-US" dirty="0"/>
              <a:t>PC </a:t>
            </a:r>
            <a:r>
              <a:rPr lang="ru-RU" dirty="0"/>
              <a:t>в 16-битный регистр в</a:t>
            </a:r>
            <a:r>
              <a:rPr lang="en-US" dirty="0"/>
              <a:t> CdM-8</a:t>
            </a:r>
            <a:r>
              <a:rPr lang="ru-RU" dirty="0"/>
              <a:t>е создала целый ряд… ну, не то, что проблем, но, скажем так, алогичностей в архитектуре.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5F06-534F-F83B-71D4-12247BD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(</a:t>
            </a:r>
            <a:r>
              <a:rPr lang="en-US" dirty="0"/>
              <a:t>alignment)</a:t>
            </a:r>
            <a:endParaRPr lang="ru-RU" dirty="0"/>
          </a:p>
        </p:txBody>
      </p:sp>
      <p:pic>
        <p:nvPicPr>
          <p:cNvPr id="1026" name="Picture 2" descr="How Programmers See Memory">
            <a:extLst>
              <a:ext uri="{FF2B5EF4-FFF2-40B4-BE49-F238E27FC236}">
                <a16:creationId xmlns:a16="http://schemas.microsoft.com/office/drawing/2014/main" id="{E346D023-796C-35BA-10FA-598EB328B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9013"/>
            <a:ext cx="5663589" cy="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6FEBA-C663-3EFE-02DC-9540D48740CE}"/>
              </a:ext>
            </a:extLst>
          </p:cNvPr>
          <p:cNvSpPr txBox="1"/>
          <p:nvPr/>
        </p:nvSpPr>
        <p:spPr>
          <a:xfrm>
            <a:off x="1215644" y="1753422"/>
            <a:ext cx="427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программист видит память</a:t>
            </a:r>
          </a:p>
        </p:txBody>
      </p:sp>
      <p:pic>
        <p:nvPicPr>
          <p:cNvPr id="1028" name="Picture 4" descr="How Some Processors See Memory">
            <a:extLst>
              <a:ext uri="{FF2B5EF4-FFF2-40B4-BE49-F238E27FC236}">
                <a16:creationId xmlns:a16="http://schemas.microsoft.com/office/drawing/2014/main" id="{BDEC463E-174E-A9C5-6CD0-C52DA367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857499"/>
            <a:ext cx="5537723" cy="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94FDD-A41D-82BC-733B-4D6CE82EDCA8}"/>
              </a:ext>
            </a:extLst>
          </p:cNvPr>
          <p:cNvSpPr txBox="1"/>
          <p:nvPr/>
        </p:nvSpPr>
        <p:spPr>
          <a:xfrm>
            <a:off x="1215644" y="2982662"/>
            <a:ext cx="392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процессор видит память</a:t>
            </a:r>
          </a:p>
        </p:txBody>
      </p:sp>
      <p:pic>
        <p:nvPicPr>
          <p:cNvPr id="1030" name="Picture 6" descr="Double-byte memory access granularity">
            <a:extLst>
              <a:ext uri="{FF2B5EF4-FFF2-40B4-BE49-F238E27FC236}">
                <a16:creationId xmlns:a16="http://schemas.microsoft.com/office/drawing/2014/main" id="{E417CBCC-3C81-80CB-57C2-44D7B5CC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9" y="4048027"/>
            <a:ext cx="6400342" cy="22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5E12F-7177-01E9-45B1-4F0DCCB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выравнивание важно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B89AC-CF2C-5DA0-5109-1AA046C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с </a:t>
            </a:r>
            <a:r>
              <a:rPr lang="ru-RU" dirty="0" err="1"/>
              <a:t>невыровненными</a:t>
            </a:r>
            <a:r>
              <a:rPr lang="ru-RU" dirty="0"/>
              <a:t> словами (с нечетным адресом) требуют два цикла памяти, </a:t>
            </a:r>
          </a:p>
          <a:p>
            <a:r>
              <a:rPr lang="ru-RU" dirty="0"/>
              <a:t>То есть вдвое медленнее, чем с выровненными</a:t>
            </a:r>
          </a:p>
          <a:p>
            <a:r>
              <a:rPr lang="ru-RU" dirty="0"/>
              <a:t>Поддержка требует дополнительной схемотехники</a:t>
            </a:r>
            <a:endParaRPr lang="en-US" dirty="0"/>
          </a:p>
          <a:p>
            <a:pPr lvl="1"/>
            <a:r>
              <a:rPr lang="ru-RU" dirty="0"/>
              <a:t>можете заглянуть внутрь </a:t>
            </a:r>
            <a:r>
              <a:rPr lang="en-US" dirty="0"/>
              <a:t>cdm16.circ </a:t>
            </a:r>
            <a:r>
              <a:rPr lang="ru-RU" dirty="0"/>
              <a:t>в микросхему </a:t>
            </a:r>
            <a:r>
              <a:rPr lang="en-US" dirty="0"/>
              <a:t>Bus Control, </a:t>
            </a:r>
            <a:br>
              <a:rPr lang="en-US" dirty="0"/>
            </a:br>
            <a:r>
              <a:rPr lang="ru-RU" dirty="0"/>
              <a:t>и ужаснуться</a:t>
            </a:r>
          </a:p>
          <a:p>
            <a:r>
              <a:rPr lang="ru-RU" dirty="0"/>
              <a:t>Многие процессоры это вообще отказываются делать</a:t>
            </a:r>
          </a:p>
          <a:p>
            <a:r>
              <a:rPr lang="ru-RU" dirty="0"/>
              <a:t>На 32-разрядной машине, 32-битные слова должны быть выровнены на 4 байта (указатель должен делиться на 4)</a:t>
            </a:r>
          </a:p>
        </p:txBody>
      </p:sp>
    </p:spTree>
    <p:extLst>
      <p:ext uri="{BB962C8B-B14F-4D97-AF65-F5344CB8AC3E}">
        <p14:creationId xmlns:p14="http://schemas.microsoft.com/office/powerpoint/2010/main" val="402164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2601-8F91-7D82-D50D-38014D4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08D8A-5074-B2F6-3496-30778E78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CdM-16 </a:t>
            </a:r>
            <a:r>
              <a:rPr lang="ru-RU" dirty="0"/>
              <a:t>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16-битными данными, но это медленно и этого следует избегать</a:t>
            </a:r>
          </a:p>
          <a:p>
            <a:r>
              <a:rPr lang="en-US" dirty="0"/>
              <a:t>CdM-16 </a:t>
            </a:r>
            <a:r>
              <a:rPr lang="ru-RU" dirty="0"/>
              <a:t>не 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командами</a:t>
            </a:r>
          </a:p>
          <a:p>
            <a:r>
              <a:rPr lang="ru-RU" dirty="0"/>
              <a:t>Все команды имеют длину 2 или 4 байта, </a:t>
            </a:r>
          </a:p>
          <a:p>
            <a:r>
              <a:rPr lang="ru-RU" dirty="0"/>
              <a:t>Нету команд длиной 1 или 3 байта</a:t>
            </a:r>
          </a:p>
          <a:p>
            <a:r>
              <a:rPr lang="ru-RU" dirty="0"/>
              <a:t>Передача управления по нечетному адресу генерирует аппаратное исключение</a:t>
            </a:r>
          </a:p>
          <a:p>
            <a:r>
              <a:rPr lang="ru-RU" dirty="0"/>
              <a:t>Стек также обязан быть выровненным (</a:t>
            </a:r>
            <a:r>
              <a:rPr lang="en-US" dirty="0"/>
              <a:t>SP </a:t>
            </a:r>
            <a:r>
              <a:rPr lang="ru-RU" dirty="0"/>
              <a:t>всегда четный)</a:t>
            </a:r>
          </a:p>
          <a:p>
            <a:r>
              <a:rPr lang="ru-RU" dirty="0"/>
              <a:t>Нет команд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 </a:t>
            </a:r>
            <a:r>
              <a:rPr lang="ru-RU" dirty="0"/>
              <a:t>для байтов</a:t>
            </a:r>
          </a:p>
          <a:p>
            <a:r>
              <a:rPr lang="ru-RU" dirty="0"/>
              <a:t>В ассемблере есть директива </a:t>
            </a:r>
            <a:r>
              <a:rPr lang="en-US" dirty="0"/>
              <a:t>align, </a:t>
            </a:r>
            <a:r>
              <a:rPr lang="ru-RU" dirty="0"/>
              <a:t>которая выравнивает код или данные, если это необходимо</a:t>
            </a:r>
          </a:p>
        </p:txBody>
      </p:sp>
    </p:spTree>
    <p:extLst>
      <p:ext uri="{BB962C8B-B14F-4D97-AF65-F5344CB8AC3E}">
        <p14:creationId xmlns:p14="http://schemas.microsoft.com/office/powerpoint/2010/main" val="103825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6AF0-217D-E94E-E253-05B1C322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плюшка, специфичная для </a:t>
            </a:r>
            <a:r>
              <a:rPr lang="en-US" dirty="0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E416F-1AEE-08EF-64BF-34138AA2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Микросхема памяти </a:t>
            </a:r>
            <a:r>
              <a:rPr lang="en-US" dirty="0"/>
              <a:t>Logisim </a:t>
            </a:r>
            <a:r>
              <a:rPr lang="ru-RU" dirty="0"/>
              <a:t>может иметь ширину шины 16 бит, но такая память не поддерживает операции с отдельными байтами</a:t>
            </a:r>
          </a:p>
          <a:p>
            <a:r>
              <a:rPr lang="ru-RU" dirty="0"/>
              <a:t>Можно сделать два отдельных банка памяти объемом 32кб для четных и нечетных адресов</a:t>
            </a:r>
          </a:p>
          <a:p>
            <a:r>
              <a:rPr lang="ru-RU" dirty="0"/>
              <a:t>Но в такую память неудобно загружать образы, созданные </a:t>
            </a:r>
            <a:r>
              <a:rPr lang="en-US" dirty="0" err="1"/>
              <a:t>cocol</a:t>
            </a:r>
            <a:r>
              <a:rPr lang="en-US" dirty="0"/>
              <a:t> (</a:t>
            </a:r>
            <a:r>
              <a:rPr lang="ru-RU" dirty="0"/>
              <a:t>надо написать дополнительную программу, которая поделит образ на четные и нечетные байты)</a:t>
            </a:r>
          </a:p>
          <a:p>
            <a:r>
              <a:rPr lang="ru-RU" dirty="0"/>
              <a:t>В рамках проекта </a:t>
            </a:r>
            <a:r>
              <a:rPr lang="en-US" dirty="0"/>
              <a:t>CdM-16 </a:t>
            </a:r>
            <a:r>
              <a:rPr lang="ru-RU" dirty="0"/>
              <a:t>разработана библиотека </a:t>
            </a:r>
            <a:r>
              <a:rPr lang="en-US" dirty="0"/>
              <a:t>Java, </a:t>
            </a:r>
            <a:r>
              <a:rPr lang="ru-RU" dirty="0"/>
              <a:t>которая реализует 16-битную микросхему памяти с побайтовым доступом и удобной загрузкой образов</a:t>
            </a:r>
          </a:p>
        </p:txBody>
      </p:sp>
    </p:spTree>
    <p:extLst>
      <p:ext uri="{BB962C8B-B14F-4D97-AF65-F5344CB8AC3E}">
        <p14:creationId xmlns:p14="http://schemas.microsoft.com/office/powerpoint/2010/main" val="31399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249C-728A-D445-7199-19BDCDE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описание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A77BA-9580-CEBA-E04D-4FBDFF83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11 </a:t>
            </a:r>
            <a:r>
              <a:rPr lang="ru-RU" dirty="0"/>
              <a:t>16-битных регистров, доступных программисту</a:t>
            </a:r>
          </a:p>
          <a:p>
            <a:pPr lvl="1"/>
            <a:r>
              <a:rPr lang="ru-RU" dirty="0"/>
              <a:t>8 регистров общего назначения </a:t>
            </a:r>
            <a:r>
              <a:rPr lang="en-US" dirty="0"/>
              <a:t>r0..r7, </a:t>
            </a:r>
            <a:br>
              <a:rPr lang="en-US" dirty="0"/>
            </a:br>
            <a:r>
              <a:rPr lang="ru-RU" dirty="0"/>
              <a:t>включая специальный регистр </a:t>
            </a:r>
            <a:r>
              <a:rPr lang="en-US" dirty="0"/>
              <a:t>FP (r7)</a:t>
            </a:r>
          </a:p>
          <a:p>
            <a:pPr lvl="1"/>
            <a:r>
              <a:rPr lang="en-US" dirty="0"/>
              <a:t>SP, PC, PS (PSW), </a:t>
            </a:r>
            <a:r>
              <a:rPr lang="ru-RU" dirty="0"/>
              <a:t>аналогичные одноименным регистрам </a:t>
            </a:r>
            <a:r>
              <a:rPr lang="en-US" dirty="0"/>
              <a:t>CdM-8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EA3774-8083-E447-1C8B-1CA4A1EDEA29}"/>
              </a:ext>
            </a:extLst>
          </p:cNvPr>
          <p:cNvSpPr/>
          <p:nvPr/>
        </p:nvSpPr>
        <p:spPr>
          <a:xfrm>
            <a:off x="1914144" y="342900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043898-2670-605E-5E70-B696EDE4FF0B}"/>
              </a:ext>
            </a:extLst>
          </p:cNvPr>
          <p:cNvSpPr/>
          <p:nvPr/>
        </p:nvSpPr>
        <p:spPr>
          <a:xfrm>
            <a:off x="1914144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32C4A2-50AD-1E1B-A34B-B0EF945E2175}"/>
              </a:ext>
            </a:extLst>
          </p:cNvPr>
          <p:cNvSpPr/>
          <p:nvPr/>
        </p:nvSpPr>
        <p:spPr>
          <a:xfrm>
            <a:off x="1914144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C0D0DB-AD50-7D9F-6ABB-4A27F74DCD60}"/>
              </a:ext>
            </a:extLst>
          </p:cNvPr>
          <p:cNvSpPr/>
          <p:nvPr/>
        </p:nvSpPr>
        <p:spPr>
          <a:xfrm>
            <a:off x="1914144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CF5FF4-AC9F-068C-57E8-9A29F9BE3671}"/>
              </a:ext>
            </a:extLst>
          </p:cNvPr>
          <p:cNvSpPr/>
          <p:nvPr/>
        </p:nvSpPr>
        <p:spPr>
          <a:xfrm>
            <a:off x="1914144" y="4794504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9D5B2A-777A-4A63-DCB4-CE4369109424}"/>
              </a:ext>
            </a:extLst>
          </p:cNvPr>
          <p:cNvSpPr/>
          <p:nvPr/>
        </p:nvSpPr>
        <p:spPr>
          <a:xfrm>
            <a:off x="1914144" y="513588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A8FF0D-6213-E75B-7DF5-7297FBF8709E}"/>
              </a:ext>
            </a:extLst>
          </p:cNvPr>
          <p:cNvSpPr/>
          <p:nvPr/>
        </p:nvSpPr>
        <p:spPr>
          <a:xfrm>
            <a:off x="1914144" y="547725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r6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7C70AB-1454-9B0E-5823-A73263D5ADC4}"/>
              </a:ext>
            </a:extLst>
          </p:cNvPr>
          <p:cNvSpPr/>
          <p:nvPr/>
        </p:nvSpPr>
        <p:spPr>
          <a:xfrm>
            <a:off x="1914144" y="581863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R7/FP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88F123-2C78-1D1D-D7B5-87ADB8A7788A}"/>
              </a:ext>
            </a:extLst>
          </p:cNvPr>
          <p:cNvSpPr/>
          <p:nvPr/>
        </p:nvSpPr>
        <p:spPr>
          <a:xfrm>
            <a:off x="6571488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2ADE084-A28F-705F-F88F-18046943ECE4}"/>
              </a:ext>
            </a:extLst>
          </p:cNvPr>
          <p:cNvSpPr/>
          <p:nvPr/>
        </p:nvSpPr>
        <p:spPr>
          <a:xfrm>
            <a:off x="6571488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70A14B-C463-EF03-BF12-A8EC18337CC6}"/>
              </a:ext>
            </a:extLst>
          </p:cNvPr>
          <p:cNvSpPr/>
          <p:nvPr/>
        </p:nvSpPr>
        <p:spPr>
          <a:xfrm>
            <a:off x="6571488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91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BFA2-9114-0964-2E0B-0FD0F150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F592A-6064-5A93-8FD1-5799937B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Add[c]/sub[c] rs0, rs1,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Add/sub/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сложение с короткой константой)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сравнение, неразрушающее вычитание)</a:t>
            </a:r>
            <a:endParaRPr lang="en-US" dirty="0"/>
          </a:p>
          <a:p>
            <a:r>
              <a:rPr lang="en-US" dirty="0"/>
              <a:t>Neg/</a:t>
            </a:r>
            <a:r>
              <a:rPr lang="en-US" dirty="0" err="1"/>
              <a:t>sxc</a:t>
            </a:r>
            <a:r>
              <a:rPr lang="en-US" dirty="0"/>
              <a:t>/</a:t>
            </a:r>
            <a:r>
              <a:rPr lang="en-US" dirty="0" err="1"/>
              <a:t>scl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bic</a:t>
            </a:r>
            <a:r>
              <a:rPr lang="en-US" dirty="0"/>
              <a:t> rs0, rs1, </a:t>
            </a:r>
            <a:r>
              <a:rPr lang="en-US" dirty="0" err="1"/>
              <a:t>rd</a:t>
            </a:r>
            <a:endParaRPr lang="en-US" dirty="0"/>
          </a:p>
          <a:p>
            <a:pPr lvl="1"/>
            <a:r>
              <a:rPr lang="ru-RU" dirty="0"/>
              <a:t>Вопрос на сообразительность: </a:t>
            </a:r>
            <a:br>
              <a:rPr lang="ru-RU" dirty="0"/>
            </a:br>
            <a:r>
              <a:rPr lang="ru-RU" dirty="0"/>
              <a:t>почему нет побитовых операций с короткой константой?</a:t>
            </a:r>
            <a:endParaRPr lang="en-US" dirty="0"/>
          </a:p>
          <a:p>
            <a:r>
              <a:rPr lang="ru-RU" dirty="0"/>
              <a:t>Если нужна двухадресная форма, вы можете использовать один и тот же регистр в качестве </a:t>
            </a:r>
            <a:r>
              <a:rPr lang="en-US" dirty="0" err="1"/>
              <a:t>rs</a:t>
            </a:r>
            <a:r>
              <a:rPr lang="en-US" dirty="0"/>
              <a:t>[01]</a:t>
            </a:r>
            <a:r>
              <a:rPr lang="ru-RU" dirty="0"/>
              <a:t> и </a:t>
            </a:r>
            <a:r>
              <a:rPr lang="en-US" dirty="0" err="1"/>
              <a:t>rd</a:t>
            </a:r>
            <a:endParaRPr lang="ru-RU" dirty="0"/>
          </a:p>
          <a:p>
            <a:r>
              <a:rPr lang="en-US" dirty="0" err="1"/>
              <a:t>Sh</a:t>
            </a:r>
            <a:r>
              <a:rPr lang="en-US" dirty="0"/>
              <a:t>[</a:t>
            </a:r>
            <a:r>
              <a:rPr lang="en-US" dirty="0" err="1"/>
              <a:t>lr</a:t>
            </a:r>
            <a:r>
              <a:rPr lang="en-US" dirty="0"/>
              <a:t>]/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rc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shra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imm3+1 </a:t>
            </a:r>
            <a:endParaRPr lang="ru-RU" dirty="0"/>
          </a:p>
          <a:p>
            <a:pPr lvl="1"/>
            <a:r>
              <a:rPr lang="ru-RU" dirty="0"/>
              <a:t>вы не можете сдвинуть на 16 бит одной командой, только на 8</a:t>
            </a:r>
          </a:p>
          <a:p>
            <a:pPr lvl="1"/>
            <a:r>
              <a:rPr lang="ru-RU" dirty="0"/>
              <a:t>Нельзя сдвинуть одной командой на переменное число бит</a:t>
            </a:r>
            <a:endParaRPr lang="en-US" dirty="0"/>
          </a:p>
          <a:p>
            <a:r>
              <a:rPr lang="en-US" dirty="0"/>
              <a:t>Not/</a:t>
            </a:r>
            <a:r>
              <a:rPr lang="en-US" dirty="0" err="1"/>
              <a:t>cmp</a:t>
            </a:r>
            <a:r>
              <a:rPr lang="en-US" dirty="0"/>
              <a:t>/bit/move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ED550-B320-409B-395F-4CA24C6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иметь в виду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99CF8-FB5E-2AC9-A144-2F7C29F9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Все</a:t>
            </a:r>
            <a:r>
              <a:rPr lang="ru-RU" dirty="0"/>
              <a:t> арифметические команды, сдвиги и сравнения 16-битные</a:t>
            </a:r>
          </a:p>
          <a:p>
            <a:r>
              <a:rPr lang="ru-RU" dirty="0"/>
              <a:t>При загрузке байтов из памяти, нужно внимательно следить, знаковый или беззнаковый байт вам нужен</a:t>
            </a:r>
          </a:p>
          <a:p>
            <a:r>
              <a:rPr lang="ru-RU" dirty="0"/>
              <a:t>Если нужна 8-битная арифметика (особенно сравнения), нужно приводить промежуточные значения к 8 битам командами </a:t>
            </a:r>
          </a:p>
          <a:p>
            <a:pPr lvl="1"/>
            <a:r>
              <a:rPr lang="en-US" dirty="0" err="1"/>
              <a:t>Sxc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расширить младший байт регистра со знаком)</a:t>
            </a:r>
          </a:p>
          <a:p>
            <a:pPr lvl="1"/>
            <a:r>
              <a:rPr lang="en-US" dirty="0" err="1"/>
              <a:t>Scl</a:t>
            </a:r>
            <a:r>
              <a:rPr lang="en-US" dirty="0"/>
              <a:t> (</a:t>
            </a:r>
            <a:r>
              <a:rPr lang="ru-RU" dirty="0"/>
              <a:t>расширить без знака, т.е. очистить старший байт)</a:t>
            </a:r>
          </a:p>
          <a:p>
            <a:r>
              <a:rPr lang="ru-RU" dirty="0"/>
              <a:t>Если вам нужен 8-битный циклический сдвиг, вас ждут приключения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CEBD-6EA8-C7FE-8C33-5E5907F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для работы с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4A7F-7CBA-AE53-3887-F9A25AE1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команды </a:t>
            </a:r>
            <a:r>
              <a:rPr lang="en-US" dirty="0"/>
              <a:t>load </a:t>
            </a:r>
            <a:r>
              <a:rPr lang="ru-RU" dirty="0"/>
              <a:t>имеют три формы: </a:t>
            </a:r>
            <a:r>
              <a:rPr lang="en-US" dirty="0"/>
              <a:t>w (16 </a:t>
            </a:r>
            <a:r>
              <a:rPr lang="ru-RU" dirty="0"/>
              <a:t>бит), </a:t>
            </a:r>
            <a:r>
              <a:rPr lang="en-US" dirty="0"/>
              <a:t>b (</a:t>
            </a:r>
            <a:r>
              <a:rPr lang="ru-RU" dirty="0"/>
              <a:t>байт, расширенный нулями) и </a:t>
            </a:r>
            <a:r>
              <a:rPr lang="en-US" dirty="0"/>
              <a:t>sb (</a:t>
            </a:r>
            <a:r>
              <a:rPr lang="ru-RU" dirty="0"/>
              <a:t>байт, расширенный знаком)</a:t>
            </a:r>
          </a:p>
          <a:p>
            <a:r>
              <a:rPr lang="ru-RU" dirty="0"/>
              <a:t>Все команды </a:t>
            </a:r>
            <a:r>
              <a:rPr lang="en-US" dirty="0"/>
              <a:t>store </a:t>
            </a:r>
            <a:r>
              <a:rPr lang="ru-RU" dirty="0"/>
              <a:t>имеют две формы: </a:t>
            </a:r>
            <a:r>
              <a:rPr lang="en-US" dirty="0"/>
              <a:t>w</a:t>
            </a:r>
            <a:r>
              <a:rPr lang="ru-RU" dirty="0"/>
              <a:t> и </a:t>
            </a:r>
            <a:r>
              <a:rPr lang="en-US" dirty="0"/>
              <a:t>b</a:t>
            </a:r>
          </a:p>
          <a:p>
            <a:r>
              <a:rPr lang="ru-RU" dirty="0"/>
              <a:t>Основные команды: 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/>
              <a:t>rs0+rs1)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Lc*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в банке кода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это называлось </a:t>
            </a:r>
            <a:r>
              <a:rPr lang="en-US" dirty="0" err="1"/>
              <a:t>ldc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адрес равен </a:t>
            </a:r>
            <a:r>
              <a:rPr lang="en-US" dirty="0"/>
              <a:t>r7+-imm6*size)</a:t>
            </a:r>
          </a:p>
          <a:p>
            <a:pPr lvl="1"/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imm16;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+-imm6</a:t>
            </a:r>
          </a:p>
          <a:p>
            <a:r>
              <a:rPr lang="ru-RU" dirty="0"/>
              <a:t>Стек: </a:t>
            </a:r>
            <a:r>
              <a:rPr lang="en-US" dirty="0"/>
              <a:t>push </a:t>
            </a:r>
            <a:r>
              <a:rPr lang="en-US" dirty="0" err="1"/>
              <a:t>rs</a:t>
            </a:r>
            <a:r>
              <a:rPr lang="en-US" dirty="0"/>
              <a:t>; push </a:t>
            </a:r>
            <a:r>
              <a:rPr lang="ru-RU" dirty="0"/>
              <a:t>+-</a:t>
            </a:r>
            <a:r>
              <a:rPr lang="en-US" dirty="0"/>
              <a:t>imm6; pop </a:t>
            </a:r>
            <a:r>
              <a:rPr lang="en-US" dirty="0" err="1"/>
              <a:t>rd</a:t>
            </a:r>
            <a:r>
              <a:rPr lang="en-US" dirty="0"/>
              <a:t>; </a:t>
            </a:r>
            <a:r>
              <a:rPr lang="en-US" dirty="0" err="1"/>
              <a:t>addsp</a:t>
            </a:r>
            <a:r>
              <a:rPr lang="en-US" dirty="0"/>
              <a:t> imm9</a:t>
            </a:r>
            <a:r>
              <a:rPr lang="ru-RU" dirty="0"/>
              <a:t> – только 16-битные значения!</a:t>
            </a:r>
            <a:endParaRPr lang="en-US" dirty="0"/>
          </a:p>
          <a:p>
            <a:r>
              <a:rPr lang="en-US" dirty="0"/>
              <a:t>push/pop </a:t>
            </a:r>
            <a:r>
              <a:rPr lang="ru-RU" dirty="0"/>
              <a:t>для </a:t>
            </a:r>
            <a:r>
              <a:rPr lang="en-US" dirty="0"/>
              <a:t>SP, PC, PS</a:t>
            </a:r>
          </a:p>
          <a:p>
            <a:pPr lvl="1"/>
            <a:r>
              <a:rPr lang="en-US" dirty="0"/>
              <a:t>Pop PC (</a:t>
            </a:r>
            <a:r>
              <a:rPr lang="en-US" dirty="0" err="1"/>
              <a:t>popc</a:t>
            </a:r>
            <a:r>
              <a:rPr lang="en-US" dirty="0"/>
              <a:t>) == </a:t>
            </a:r>
            <a:r>
              <a:rPr lang="en-US" dirty="0" err="1"/>
              <a:t>rts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5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1690-0FC6-24E4-C112-FB34D19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передачи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C616D-23E3-2606-FA38-4C7E7E97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Коды условий точно такие же, как у </a:t>
            </a:r>
            <a:r>
              <a:rPr lang="en-US" dirty="0"/>
              <a:t>CdM-8</a:t>
            </a:r>
          </a:p>
          <a:p>
            <a:r>
              <a:rPr lang="en-US" dirty="0"/>
              <a:t>B* imm16/imm9 (</a:t>
            </a:r>
            <a:r>
              <a:rPr lang="ru-RU" dirty="0"/>
              <a:t>ассемблер сам выбирает более короткую возможную форму)</a:t>
            </a:r>
          </a:p>
          <a:p>
            <a:r>
              <a:rPr lang="en-US" dirty="0" err="1"/>
              <a:t>Jsr</a:t>
            </a:r>
            <a:r>
              <a:rPr lang="en-US" dirty="0"/>
              <a:t> imm16/imm9</a:t>
            </a:r>
          </a:p>
          <a:p>
            <a:r>
              <a:rPr lang="en-US" dirty="0" err="1"/>
              <a:t>Jsrr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вычислимый </a:t>
            </a:r>
            <a:r>
              <a:rPr lang="en-US" dirty="0" err="1"/>
              <a:t>jsr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Rts</a:t>
            </a:r>
            <a:r>
              <a:rPr lang="en-US" dirty="0"/>
              <a:t> (</a:t>
            </a:r>
            <a:r>
              <a:rPr lang="en-US" dirty="0" err="1"/>
              <a:t>popc</a:t>
            </a:r>
            <a:r>
              <a:rPr lang="en-US" dirty="0"/>
              <a:t>) – </a:t>
            </a:r>
            <a:r>
              <a:rPr lang="ru-RU" dirty="0"/>
              <a:t>возврат из подпрограммы</a:t>
            </a:r>
            <a:endParaRPr lang="en-US" dirty="0"/>
          </a:p>
          <a:p>
            <a:r>
              <a:rPr lang="ru-RU" dirty="0"/>
              <a:t>Вычислимый переход по адресу в регистре </a:t>
            </a:r>
            <a:br>
              <a:rPr lang="ru-RU" dirty="0"/>
            </a:br>
            <a:r>
              <a:rPr lang="en-US" dirty="0" err="1"/>
              <a:t>stpc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-&gt; pc := </a:t>
            </a:r>
            <a:r>
              <a:rPr lang="en-US" dirty="0" err="1"/>
              <a:t>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6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C74A-7603-AE2C-0EC0-1693C62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599E3-A91B-247A-7187-17B6E1DA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Исключения похожи на прерывания, но возникают внутри процессора, а их обработка начинается до (точнее, происходит вместо) завершения команды</a:t>
            </a:r>
          </a:p>
          <a:p>
            <a:r>
              <a:rPr lang="ru-RU" dirty="0"/>
              <a:t>Сохраненный </a:t>
            </a:r>
            <a:r>
              <a:rPr lang="en-US" dirty="0"/>
              <a:t>PC </a:t>
            </a:r>
            <a:r>
              <a:rPr lang="ru-RU" dirty="0"/>
              <a:t>указывает на команду, которая </a:t>
            </a:r>
            <a:r>
              <a:rPr lang="ru-RU" dirty="0" err="1"/>
              <a:t>стриггерила</a:t>
            </a:r>
            <a:r>
              <a:rPr lang="ru-RU" dirty="0"/>
              <a:t> исключение</a:t>
            </a:r>
          </a:p>
          <a:p>
            <a:r>
              <a:rPr lang="ru-RU" dirty="0"/>
              <a:t>Под них зарезервированы первые 16 векторов</a:t>
            </a:r>
          </a:p>
          <a:p>
            <a:r>
              <a:rPr lang="ru-RU" dirty="0"/>
              <a:t>В данный момент реализованы исключения:</a:t>
            </a:r>
          </a:p>
          <a:p>
            <a:pPr lvl="1"/>
            <a:r>
              <a:rPr lang="ru-RU" dirty="0"/>
              <a:t>Аппаратный сброс (включение)</a:t>
            </a:r>
          </a:p>
          <a:p>
            <a:pPr lvl="1"/>
            <a:r>
              <a:rPr lang="ru-RU" dirty="0"/>
              <a:t>Зарезервированная</a:t>
            </a:r>
            <a:r>
              <a:rPr lang="en-US" dirty="0"/>
              <a:t>/</a:t>
            </a:r>
            <a:r>
              <a:rPr lang="ru-RU" dirty="0"/>
              <a:t>недопустимая команда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да, у нас много пока неиспользуемых кодов команд)</a:t>
            </a:r>
          </a:p>
          <a:p>
            <a:pPr lvl="1"/>
            <a:r>
              <a:rPr lang="ru-RU" dirty="0"/>
              <a:t>Попытка передачи управления по нечетному адресу</a:t>
            </a:r>
          </a:p>
          <a:p>
            <a:pPr lvl="1"/>
            <a:r>
              <a:rPr lang="ru-RU" dirty="0"/>
              <a:t>Попытка записи нечетного значения в </a:t>
            </a:r>
            <a:r>
              <a:rPr lang="en-US" dirty="0"/>
              <a:t>SP</a:t>
            </a:r>
            <a:endParaRPr lang="ru-RU" dirty="0"/>
          </a:p>
          <a:p>
            <a:pPr lvl="1"/>
            <a:r>
              <a:rPr lang="en-US" dirty="0"/>
              <a:t>Double fault (</a:t>
            </a:r>
            <a:r>
              <a:rPr lang="ru-RU" dirty="0"/>
              <a:t>исключение вылетело при попытке обработки исключения, например мусор в векторе)</a:t>
            </a:r>
          </a:p>
          <a:p>
            <a:r>
              <a:rPr lang="ru-RU" dirty="0"/>
              <a:t>При включении процессора, вместо передачи управления по адресу 0, происходит аппаратное исключение 0</a:t>
            </a:r>
          </a:p>
        </p:txBody>
      </p:sp>
    </p:spTree>
    <p:extLst>
      <p:ext uri="{BB962C8B-B14F-4D97-AF65-F5344CB8AC3E}">
        <p14:creationId xmlns:p14="http://schemas.microsoft.com/office/powerpoint/2010/main" val="209127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9BB1-C47D-B15B-0659-BC05A15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означает «16-битный»?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7EA96-7B6A-B972-D97A-58B9010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регистры общего назначения</a:t>
            </a:r>
          </a:p>
          <a:p>
            <a:r>
              <a:rPr lang="ru-RU" dirty="0"/>
              <a:t>Аппаратная 16-битная арифметика</a:t>
            </a:r>
          </a:p>
          <a:p>
            <a:r>
              <a:rPr lang="ru-RU" dirty="0"/>
              <a:t>16-битный интерфейс с оперативной памятью</a:t>
            </a:r>
          </a:p>
          <a:p>
            <a:r>
              <a:rPr lang="ru-RU" dirty="0"/>
              <a:t>16-битное адресное пространство </a:t>
            </a:r>
          </a:p>
          <a:p>
            <a:pPr lvl="1"/>
            <a:r>
              <a:rPr lang="ru-RU" dirty="0"/>
              <a:t>64кб памяти в манчестерском (фон-неймановском) режиме</a:t>
            </a:r>
          </a:p>
          <a:p>
            <a:pPr lvl="1"/>
            <a:r>
              <a:rPr lang="ru-RU" dirty="0"/>
              <a:t>64кб памяти кода и 64кб памяти данных в гарвардском режиме</a:t>
            </a:r>
          </a:p>
          <a:p>
            <a:r>
              <a:rPr lang="ru-RU" dirty="0"/>
              <a:t>Большинство команд 16-битные (есть несколько 32-битных)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68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D225-5705-E30C-BDA6-9467262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про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734A-E769-9A5A-B690-0D11C3D6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нормальной работы процессора необходимо проинициализировать вектора исключений</a:t>
            </a:r>
          </a:p>
          <a:p>
            <a:r>
              <a:rPr lang="ru-RU" dirty="0"/>
              <a:t>В </a:t>
            </a:r>
            <a:r>
              <a:rPr lang="en-US" dirty="0"/>
              <a:t>CdM-16 </a:t>
            </a:r>
            <a:r>
              <a:rPr lang="ru-RU" dirty="0"/>
              <a:t>эти вектора лежат начиная с нулевого байта программной памяти</a:t>
            </a:r>
          </a:p>
          <a:p>
            <a:r>
              <a:rPr lang="ru-RU" dirty="0"/>
              <a:t>Можно использовать директиву </a:t>
            </a:r>
            <a:r>
              <a:rPr lang="en-US" dirty="0" err="1"/>
              <a:t>asect</a:t>
            </a:r>
            <a:r>
              <a:rPr lang="en-US" dirty="0"/>
              <a:t> 0x0</a:t>
            </a:r>
          </a:p>
          <a:p>
            <a:r>
              <a:rPr lang="ru-RU" dirty="0"/>
              <a:t>Вектор </a:t>
            </a:r>
            <a:r>
              <a:rPr lang="en-US" dirty="0"/>
              <a:t>double fault </a:t>
            </a:r>
            <a:r>
              <a:rPr lang="ru-RU" dirty="0"/>
              <a:t>проще навести на команду </a:t>
            </a:r>
            <a:r>
              <a:rPr lang="en-US" dirty="0"/>
              <a:t>halt</a:t>
            </a:r>
          </a:p>
          <a:p>
            <a:r>
              <a:rPr lang="ru-RU" dirty="0"/>
              <a:t>Если вы не хотите обрабатывать остальные исключения, то же самое можно сделать и с ними</a:t>
            </a:r>
          </a:p>
          <a:p>
            <a:r>
              <a:rPr lang="ru-RU" dirty="0"/>
              <a:t>Нулевой вектор указывает на начало вашей программы </a:t>
            </a:r>
            <a:br>
              <a:rPr lang="ru-RU" dirty="0"/>
            </a:br>
            <a:r>
              <a:rPr lang="ru-RU" dirty="0"/>
              <a:t>(то, куда надо передать управление при сбросе или включении)</a:t>
            </a:r>
          </a:p>
        </p:txBody>
      </p:sp>
    </p:spTree>
    <p:extLst>
      <p:ext uri="{BB962C8B-B14F-4D97-AF65-F5344CB8AC3E}">
        <p14:creationId xmlns:p14="http://schemas.microsoft.com/office/powerpoint/2010/main" val="402886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9B0E9-60CD-4D3E-2D8B-CB4283FB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9F734-84E2-74E2-10C6-1D360DE9EFCC}"/>
              </a:ext>
            </a:extLst>
          </p:cNvPr>
          <p:cNvSpPr txBox="1"/>
          <p:nvPr/>
        </p:nvSpPr>
        <p:spPr>
          <a:xfrm>
            <a:off x="5101281" y="797510"/>
            <a:ext cx="635622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 err="1">
                <a:latin typeface="Lucida Console" panose="020B0609040504020204" pitchFamily="49" charset="0"/>
              </a:rPr>
              <a:t>asect</a:t>
            </a:r>
            <a:r>
              <a:rPr lang="en" sz="1600" dirty="0">
                <a:latin typeface="Lucida Console" panose="020B0609040504020204" pitchFamily="49" charset="0"/>
              </a:rPr>
              <a:t> 0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main: </a:t>
            </a:r>
            <a:r>
              <a:rPr lang="en" sz="1600" dirty="0" err="1">
                <a:latin typeface="Lucida Console" panose="020B0609040504020204" pitchFamily="49" charset="0"/>
              </a:rPr>
              <a:t>ext</a:t>
            </a:r>
            <a:r>
              <a:rPr lang="en" sz="1600" dirty="0">
                <a:latin typeface="Lucida Console" panose="020B0609040504020204" pitchFamily="49" charset="0"/>
              </a:rPr>
              <a:t>            # Declare labels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: </a:t>
            </a:r>
            <a:r>
              <a:rPr lang="en" sz="1600" dirty="0" err="1">
                <a:latin typeface="Lucida Console" panose="020B0609040504020204" pitchFamily="49" charset="0"/>
              </a:rPr>
              <a:t>ext</a:t>
            </a:r>
            <a:r>
              <a:rPr lang="en" sz="1600" dirty="0">
                <a:latin typeface="Lucida Console" panose="020B0609040504020204" pitchFamily="49" charset="0"/>
              </a:rPr>
              <a:t> # as external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Interrupt vector table (IVT)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# Place a vector to program start and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# map all internal exceptions to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main, 0 # Startup/Reset vector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Unaligned SP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Unaligned PC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Invalid instruction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Division by zero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align 0x80 # Reserve space for the rest of IVT 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Exception handlers section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rsect</a:t>
            </a:r>
            <a:r>
              <a:rPr lang="en" sz="1600" dirty="0">
                <a:latin typeface="Lucida Console" panose="020B0609040504020204" pitchFamily="49" charset="0"/>
              </a:rPr>
              <a:t> </a:t>
            </a:r>
            <a:r>
              <a:rPr lang="en" sz="1600" dirty="0" err="1">
                <a:latin typeface="Lucida Console" panose="020B0609040504020204" pitchFamily="49" charset="0"/>
              </a:rPr>
              <a:t>exc_handlers</a:t>
            </a:r>
            <a:r>
              <a:rPr lang="en" sz="1600" dirty="0">
                <a:latin typeface="Lucida Console" panose="020B0609040504020204" pitchFamily="49" charset="0"/>
              </a:rPr>
              <a:t> # This handler halts processor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&gt; halt 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Main program section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rsect</a:t>
            </a:r>
            <a:r>
              <a:rPr lang="en" sz="1600" dirty="0">
                <a:latin typeface="Lucida Console" panose="020B0609040504020204" pitchFamily="49" charset="0"/>
              </a:rPr>
              <a:t> main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main&gt; # your code here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Вектор Значка Cpu Изолирован На Белом Фоне Логотип Концепции Знака Cpu На  Прозрачном Фоне Черный Заполненный Символ — стоковая векторная графика и  другие изображения на тему Абстрактный - iStock">
            <a:extLst>
              <a:ext uri="{FF2B5EF4-FFF2-40B4-BE49-F238E27FC236}">
                <a16:creationId xmlns:a16="http://schemas.microsoft.com/office/drawing/2014/main" id="{4D2C098B-CD85-B154-C471-BFD74B50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1917"/>
            <a:ext cx="3786187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99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6E80-5EE0-0DA2-91BC-45E7FADB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 не реализованные мечты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2FD14-1668-5C9F-CD52-A849C7FD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Команды умножения и деления</a:t>
            </a:r>
          </a:p>
          <a:p>
            <a:r>
              <a:rPr lang="ru-RU" dirty="0"/>
              <a:t>Групповые </a:t>
            </a:r>
            <a:r>
              <a:rPr lang="en-US" dirty="0"/>
              <a:t>push/pop (</a:t>
            </a:r>
            <a:r>
              <a:rPr lang="ru-RU" dirty="0"/>
              <a:t>в младшем байте команды лежит битовая маска регистров, которые надо сохранить или восстановить)</a:t>
            </a:r>
          </a:p>
          <a:p>
            <a:r>
              <a:rPr lang="ru-RU" dirty="0"/>
              <a:t>Почему не реализованы:</a:t>
            </a:r>
          </a:p>
          <a:p>
            <a:pPr lvl="1"/>
            <a:r>
              <a:rPr lang="ru-RU" dirty="0"/>
              <a:t> нужно усложнить секвенсор и тракт данных </a:t>
            </a:r>
          </a:p>
          <a:p>
            <a:pPr lvl="1"/>
            <a:r>
              <a:rPr lang="ru-RU" dirty="0"/>
              <a:t>Для умножений и делений он должен понимать, что операция АЛУ может занимать много тактов, а результат надо раскладывать по нескольким регистрам</a:t>
            </a:r>
          </a:p>
          <a:p>
            <a:pPr lvl="1"/>
            <a:r>
              <a:rPr lang="ru-RU" dirty="0"/>
              <a:t>Для групповых </a:t>
            </a:r>
            <a:r>
              <a:rPr lang="en-US" dirty="0"/>
              <a:t>push/pop </a:t>
            </a:r>
            <a:r>
              <a:rPr lang="ru-RU" dirty="0"/>
              <a:t>нужно уметь делать циклы в микрокоде</a:t>
            </a:r>
          </a:p>
        </p:txBody>
      </p:sp>
    </p:spTree>
    <p:extLst>
      <p:ext uri="{BB962C8B-B14F-4D97-AF65-F5344CB8AC3E}">
        <p14:creationId xmlns:p14="http://schemas.microsoft.com/office/powerpoint/2010/main" val="1313116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4644-98F5-BE17-F7FE-DA76B89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F505-71F4-4AFC-9416-9F6FE88B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Системный и пользовательский режимы и диспетчер памяти</a:t>
            </a:r>
          </a:p>
          <a:p>
            <a:r>
              <a:rPr lang="ru-RU" dirty="0"/>
              <a:t>Операционная система</a:t>
            </a:r>
          </a:p>
          <a:p>
            <a:r>
              <a:rPr lang="ru-RU" dirty="0"/>
              <a:t>Сопроцессор с плавающей точкой</a:t>
            </a:r>
          </a:p>
          <a:p>
            <a:r>
              <a:rPr lang="ru-RU" dirty="0"/>
              <a:t>Компилятор </a:t>
            </a:r>
            <a:r>
              <a:rPr lang="en-US" dirty="0"/>
              <a:t>C, </a:t>
            </a:r>
            <a:r>
              <a:rPr lang="ru-RU" dirty="0"/>
              <a:t>например на основе </a:t>
            </a:r>
            <a:r>
              <a:rPr lang="en-US" dirty="0"/>
              <a:t>LLVM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749BD-9734-DC79-842B-91CC615B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может означать «16-битность»?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8BEB6-E686-2340-0E46-EFB7402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документации по другим процессорам вы можете увидеть другие трактовки 16-битности</a:t>
            </a:r>
          </a:p>
          <a:p>
            <a:pPr lvl="1"/>
            <a:r>
              <a:rPr lang="ru-RU" dirty="0"/>
              <a:t>Например, </a:t>
            </a:r>
            <a:r>
              <a:rPr lang="en-US" dirty="0"/>
              <a:t>ARM </a:t>
            </a:r>
            <a:r>
              <a:rPr lang="ru-RU" dirty="0"/>
              <a:t>имеет подмножество команд </a:t>
            </a:r>
            <a:r>
              <a:rPr lang="en-US" dirty="0"/>
              <a:t>Thumb, </a:t>
            </a:r>
            <a:r>
              <a:rPr lang="ru-RU" dirty="0"/>
              <a:t>которое называют 16-битным, потому что там большинство команд имеет длину 16 бит.</a:t>
            </a:r>
          </a:p>
          <a:p>
            <a:pPr lvl="2"/>
            <a:r>
              <a:rPr lang="ru-RU" dirty="0"/>
              <a:t>Но эти команды манипулируют 32-битными регистрами и адресуют 32-битное адресное пространство</a:t>
            </a:r>
          </a:p>
          <a:p>
            <a:pPr lvl="1"/>
            <a:r>
              <a:rPr lang="ru-RU" dirty="0"/>
              <a:t>Процессор </a:t>
            </a:r>
            <a:r>
              <a:rPr lang="en-US" dirty="0"/>
              <a:t>i386SX</a:t>
            </a:r>
            <a:r>
              <a:rPr lang="ru-RU" dirty="0"/>
              <a:t> часто называли 16-битным, потому что он имел </a:t>
            </a:r>
            <a:br>
              <a:rPr lang="ru-RU" dirty="0"/>
            </a:br>
            <a:r>
              <a:rPr lang="ru-RU" dirty="0"/>
              <a:t>16-битный интерфейс с оперативной памятью, </a:t>
            </a:r>
          </a:p>
          <a:p>
            <a:pPr lvl="2"/>
            <a:r>
              <a:rPr lang="ru-RU" dirty="0"/>
              <a:t>Но он также, как и </a:t>
            </a:r>
            <a:r>
              <a:rPr lang="en-US" dirty="0"/>
              <a:t>Thumb</a:t>
            </a:r>
            <a:r>
              <a:rPr lang="ru-RU" dirty="0"/>
              <a:t> имел 32-битные регистры и адресное пространство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а команды у него переменной длины</a:t>
            </a:r>
          </a:p>
        </p:txBody>
      </p:sp>
    </p:spTree>
    <p:extLst>
      <p:ext uri="{BB962C8B-B14F-4D97-AF65-F5344CB8AC3E}">
        <p14:creationId xmlns:p14="http://schemas.microsoft.com/office/powerpoint/2010/main" val="37355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95D6-8D9E-7AED-951A-A7E6844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вообще означает «разрядность»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A4A94-B8BD-ED0E-65E1-3DD1290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Раскрою небольшой секрет</a:t>
            </a:r>
          </a:p>
          <a:p>
            <a:r>
              <a:rPr lang="ru-RU" dirty="0"/>
              <a:t>Есть разрядность процессора </a:t>
            </a:r>
            <a:br>
              <a:rPr lang="ru-RU" dirty="0"/>
            </a:br>
            <a:r>
              <a:rPr lang="ru-RU" dirty="0"/>
              <a:t>(ширина тракта данных</a:t>
            </a:r>
            <a:r>
              <a:rPr lang="en-US" dirty="0"/>
              <a:t>/</a:t>
            </a:r>
            <a:r>
              <a:rPr lang="ru-RU" dirty="0"/>
              <a:t>АЛУ</a:t>
            </a:r>
            <a:r>
              <a:rPr lang="en-US" dirty="0"/>
              <a:t>/</a:t>
            </a:r>
            <a:r>
              <a:rPr lang="ru-RU" dirty="0"/>
              <a:t>регистров)</a:t>
            </a:r>
          </a:p>
          <a:p>
            <a:r>
              <a:rPr lang="ru-RU" dirty="0"/>
              <a:t>Есть разрядность </a:t>
            </a:r>
            <a:r>
              <a:rPr lang="en-US" dirty="0"/>
              <a:t>ISA (</a:t>
            </a:r>
            <a:r>
              <a:rPr lang="ru-RU" dirty="0"/>
              <a:t>системы команд)</a:t>
            </a:r>
          </a:p>
          <a:p>
            <a:pPr lvl="1"/>
            <a:r>
              <a:rPr lang="ru-RU" dirty="0"/>
              <a:t>Разрядностью </a:t>
            </a:r>
            <a:r>
              <a:rPr lang="en-US" dirty="0"/>
              <a:t>ISA </a:t>
            </a:r>
            <a:r>
              <a:rPr lang="ru-RU" dirty="0"/>
              <a:t>можно называть длину команды, как в </a:t>
            </a:r>
            <a:r>
              <a:rPr lang="en-US" dirty="0"/>
              <a:t>ARM/Thumb</a:t>
            </a:r>
          </a:p>
          <a:p>
            <a:pPr lvl="1"/>
            <a:r>
              <a:rPr lang="ru-RU" dirty="0"/>
              <a:t>Но чаще разрядностью </a:t>
            </a:r>
            <a:r>
              <a:rPr lang="en-US" dirty="0"/>
              <a:t>ISA </a:t>
            </a:r>
            <a:r>
              <a:rPr lang="ru-RU" dirty="0"/>
              <a:t>называют длину адреса (указателя)</a:t>
            </a:r>
            <a:endParaRPr lang="en-US" dirty="0"/>
          </a:p>
          <a:p>
            <a:pPr lvl="1"/>
            <a:r>
              <a:rPr lang="ru-RU" dirty="0"/>
              <a:t>Для операционной системы важна длина адреса (определяет режим работы диспетчера памяти)</a:t>
            </a:r>
          </a:p>
          <a:p>
            <a:r>
              <a:rPr lang="ru-RU" dirty="0"/>
              <a:t>Разрядности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ISA </a:t>
            </a:r>
            <a:r>
              <a:rPr lang="ru-RU" dirty="0"/>
              <a:t>могут не совпадать</a:t>
            </a:r>
          </a:p>
          <a:p>
            <a:r>
              <a:rPr lang="ru-RU" dirty="0"/>
              <a:t>Почти все современные </a:t>
            </a:r>
            <a:r>
              <a:rPr lang="en-US" dirty="0"/>
              <a:t>CPU</a:t>
            </a:r>
            <a:r>
              <a:rPr lang="ru-RU" dirty="0"/>
              <a:t> (</a:t>
            </a:r>
            <a:r>
              <a:rPr lang="en-US" dirty="0"/>
              <a:t>Intel/AMD x64, ARMv9, IBM System/Z) </a:t>
            </a:r>
            <a:br>
              <a:rPr lang="ru-RU" dirty="0"/>
            </a:br>
            <a:r>
              <a:rPr lang="ru-RU" dirty="0"/>
              <a:t>64-разрядные</a:t>
            </a:r>
            <a:endParaRPr lang="en-US" dirty="0"/>
          </a:p>
          <a:p>
            <a:r>
              <a:rPr lang="ru-RU" dirty="0"/>
              <a:t>Но все они могут исполнять 32-разрядные программы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x86, ARMv8, System/370)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E26D-2764-CE20-15F4-3CB249E6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</a:t>
            </a:r>
            <a:r>
              <a:rPr lang="en-US" dirty="0"/>
              <a:t>CdM-16 </a:t>
            </a:r>
            <a:r>
              <a:rPr lang="ru-RU" dirty="0"/>
              <a:t>лучше, чем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B5191-D0AD-ED07-B8E8-AC92B19A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17"/>
            <a:ext cx="10515600" cy="4351338"/>
          </a:xfrm>
        </p:spPr>
        <p:txBody>
          <a:bodyPr/>
          <a:lstStyle/>
          <a:p>
            <a:r>
              <a:rPr lang="ru-RU" dirty="0"/>
              <a:t>В 256 раз больше памяти</a:t>
            </a:r>
            <a:r>
              <a:rPr lang="en-US" dirty="0"/>
              <a:t> (</a:t>
            </a:r>
            <a:r>
              <a:rPr lang="ru-RU" dirty="0"/>
              <a:t>без всяких банков!).  По объему памяти, система сравнима с «нормальными» компьютерами, такими, как </a:t>
            </a:r>
            <a:r>
              <a:rPr lang="en-US" dirty="0"/>
              <a:t>DEC LSI-11/</a:t>
            </a:r>
            <a:r>
              <a:rPr lang="ru-RU" dirty="0"/>
              <a:t>Электроника-60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ZX Spectrum</a:t>
            </a:r>
            <a:endParaRPr lang="ru-RU" dirty="0"/>
          </a:p>
          <a:p>
            <a:pPr lvl="1"/>
            <a:r>
              <a:rPr lang="ru-RU" dirty="0"/>
              <a:t>Только проблема со скоростью.  Тактовые частоты </a:t>
            </a:r>
            <a:r>
              <a:rPr lang="en-US" dirty="0"/>
              <a:t>LSI-11 </a:t>
            </a:r>
            <a:r>
              <a:rPr lang="ru-RU" dirty="0"/>
              <a:t>или </a:t>
            </a:r>
            <a:r>
              <a:rPr lang="en-US" dirty="0"/>
              <a:t>Z80 </a:t>
            </a:r>
            <a:r>
              <a:rPr lang="ru-RU" dirty="0"/>
              <a:t>измерялись мегагерцами, в </a:t>
            </a:r>
            <a:r>
              <a:rPr lang="en-US" dirty="0"/>
              <a:t>Logisim</a:t>
            </a:r>
            <a:r>
              <a:rPr lang="ru-RU" dirty="0"/>
              <a:t> вы не можете поднять ее выше 5кГц.</a:t>
            </a:r>
          </a:p>
          <a:p>
            <a:r>
              <a:rPr lang="ru-RU" dirty="0"/>
              <a:t>8 регистров общего назначения – почти во всех подпрограммах, которые вы пишете, все скалярные значения можно разместить в регистрах</a:t>
            </a:r>
          </a:p>
          <a:p>
            <a:r>
              <a:rPr lang="ru-RU" dirty="0"/>
              <a:t>Новые форматы команд, например, трехадресное сложение или сложение с константой</a:t>
            </a:r>
          </a:p>
        </p:txBody>
      </p:sp>
    </p:spTree>
    <p:extLst>
      <p:ext uri="{BB962C8B-B14F-4D97-AF65-F5344CB8AC3E}">
        <p14:creationId xmlns:p14="http://schemas.microsoft.com/office/powerpoint/2010/main" val="27795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49A2-DA97-91C2-38E8-AF96FD9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нельзя было просто расширить регистры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2E865-07A8-DFE8-0DDA-2FA8AD7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Возможно, это упростило бы и разработку процессора, и переучивание?</a:t>
            </a:r>
          </a:p>
          <a:p>
            <a:r>
              <a:rPr lang="en-US" dirty="0"/>
              <a:t>CdM-8 </a:t>
            </a:r>
            <a:r>
              <a:rPr lang="ru-RU" dirty="0"/>
              <a:t>может обойтись парой команд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endParaRPr lang="en-US" dirty="0"/>
          </a:p>
          <a:p>
            <a:r>
              <a:rPr lang="ru-RU" dirty="0"/>
              <a:t>У 16-битного процессора команд </a:t>
            </a:r>
            <a:r>
              <a:rPr lang="en-US" dirty="0"/>
              <a:t>load/store </a:t>
            </a:r>
            <a:r>
              <a:rPr lang="ru-RU" dirty="0"/>
              <a:t>должно быть больше</a:t>
            </a:r>
          </a:p>
          <a:p>
            <a:r>
              <a:rPr lang="ru-RU" dirty="0"/>
              <a:t>Кроме 16-битных значений, мы должны уметь работать с </a:t>
            </a:r>
            <a:br>
              <a:rPr lang="ru-RU" dirty="0"/>
            </a:br>
            <a:r>
              <a:rPr lang="ru-RU" dirty="0"/>
              <a:t>8-битными (</a:t>
            </a:r>
            <a:r>
              <a:rPr lang="en-US" dirty="0"/>
              <a:t>ASCII, UTF-8, </a:t>
            </a:r>
            <a:r>
              <a:rPr lang="ru-RU" dirty="0"/>
              <a:t>8-битные регистры ввода-вывода)</a:t>
            </a:r>
          </a:p>
          <a:p>
            <a:pPr lvl="1"/>
            <a:r>
              <a:rPr lang="en-US" dirty="0" err="1"/>
              <a:t>Ldw</a:t>
            </a:r>
            <a:r>
              <a:rPr lang="en-US" dirty="0"/>
              <a:t> (</a:t>
            </a:r>
            <a:r>
              <a:rPr lang="ru-RU" dirty="0"/>
              <a:t>загрузить 16-битное слово)</a:t>
            </a:r>
          </a:p>
          <a:p>
            <a:pPr lvl="1"/>
            <a:r>
              <a:rPr lang="en-US" dirty="0" err="1"/>
              <a:t>Ldb</a:t>
            </a:r>
            <a:r>
              <a:rPr lang="en-US" dirty="0"/>
              <a:t> (</a:t>
            </a:r>
            <a:r>
              <a:rPr lang="ru-RU" dirty="0"/>
              <a:t>загрузить байт с расширением нулями)</a:t>
            </a:r>
          </a:p>
          <a:p>
            <a:pPr lvl="1"/>
            <a:r>
              <a:rPr lang="en-US" dirty="0" err="1"/>
              <a:t>Ldsb</a:t>
            </a:r>
            <a:r>
              <a:rPr lang="en-US" dirty="0"/>
              <a:t> (</a:t>
            </a:r>
            <a:r>
              <a:rPr lang="ru-RU" dirty="0"/>
              <a:t>загрузить байт с расширением знаком)</a:t>
            </a:r>
          </a:p>
          <a:p>
            <a:pPr lvl="1"/>
            <a:r>
              <a:rPr lang="en-US" dirty="0" err="1"/>
              <a:t>Stw</a:t>
            </a:r>
            <a:endParaRPr lang="en-US" dirty="0"/>
          </a:p>
          <a:p>
            <a:pPr lvl="1"/>
            <a:r>
              <a:rPr lang="en-US" dirty="0" err="1"/>
              <a:t>Stb</a:t>
            </a:r>
            <a:endParaRPr lang="en-US" dirty="0"/>
          </a:p>
          <a:p>
            <a:r>
              <a:rPr lang="ru-RU" dirty="0"/>
              <a:t>У </a:t>
            </a:r>
            <a:r>
              <a:rPr lang="en-US" dirty="0"/>
              <a:t>CdM-8 </a:t>
            </a:r>
            <a:r>
              <a:rPr lang="ru-RU" dirty="0"/>
              <a:t>просто нет свободных кодов команд для такого!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C6A9-15E0-D0C3-D733-473AE4C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коды команд?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DEE22-DDA1-CF02-4280-CAD5DB66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Уменьшить количество регистров в процессоре</a:t>
            </a:r>
          </a:p>
          <a:p>
            <a:pPr lvl="1"/>
            <a:r>
              <a:rPr lang="ru-RU" dirty="0"/>
              <a:t>Меньше 4 регистров??? Вы издеваетесь?</a:t>
            </a:r>
            <a:endParaRPr lang="en-US" dirty="0"/>
          </a:p>
          <a:p>
            <a:pPr lvl="1"/>
            <a:r>
              <a:rPr lang="ru-RU" dirty="0"/>
              <a:t>На самом деле, бывали процессоры с 2 регистрами (</a:t>
            </a:r>
            <a:r>
              <a:rPr lang="en-US" dirty="0"/>
              <a:t>MC 6800), </a:t>
            </a:r>
            <a:r>
              <a:rPr lang="ru-RU" dirty="0"/>
              <a:t>с одним арифметическим регистром (</a:t>
            </a:r>
            <a:r>
              <a:rPr lang="en-US" dirty="0"/>
              <a:t>MOS 6502) </a:t>
            </a:r>
            <a:r>
              <a:rPr lang="ru-RU" dirty="0"/>
              <a:t>и вообще без нумеруемых регистров </a:t>
            </a:r>
            <a:r>
              <a:rPr lang="en-US" dirty="0"/>
              <a:t>(Lilith/</a:t>
            </a:r>
            <a:r>
              <a:rPr lang="ru-RU" dirty="0"/>
              <a:t>Кронос, </a:t>
            </a:r>
            <a:r>
              <a:rPr lang="en-US" dirty="0"/>
              <a:t>Transputer, Java bytecode)</a:t>
            </a:r>
            <a:endParaRPr lang="ru-RU" dirty="0"/>
          </a:p>
          <a:p>
            <a:r>
              <a:rPr lang="ru-RU" dirty="0"/>
              <a:t>Уменьшить количество регистров в команде</a:t>
            </a:r>
          </a:p>
          <a:p>
            <a:pPr lvl="1"/>
            <a:r>
              <a:rPr lang="ru-RU" dirty="0"/>
              <a:t>Одноадресные команды.  </a:t>
            </a:r>
            <a:endParaRPr lang="en-US" dirty="0"/>
          </a:p>
          <a:p>
            <a:pPr lvl="2"/>
            <a:r>
              <a:rPr lang="ru-RU" dirty="0"/>
              <a:t>Например, назвать </a:t>
            </a:r>
            <a:r>
              <a:rPr lang="en-US" dirty="0"/>
              <a:t>r0 </a:t>
            </a:r>
            <a:r>
              <a:rPr lang="ru-RU" dirty="0"/>
              <a:t>аккумулятором, </a:t>
            </a:r>
          </a:p>
          <a:p>
            <a:pPr lvl="2"/>
            <a:r>
              <a:rPr lang="ru-RU" dirty="0"/>
              <a:t>и считать что у всех команд (неявный) второй операнд – это </a:t>
            </a:r>
            <a:r>
              <a:rPr lang="en-US" dirty="0"/>
              <a:t>r0. </a:t>
            </a:r>
            <a:br>
              <a:rPr lang="ru-RU" dirty="0"/>
            </a:br>
            <a:r>
              <a:rPr lang="en-US" dirty="0"/>
              <a:t>add r1 -&gt; r0 += r1</a:t>
            </a:r>
            <a:endParaRPr lang="ru-RU" dirty="0"/>
          </a:p>
          <a:p>
            <a:pPr lvl="2"/>
            <a:r>
              <a:rPr lang="ru-RU" dirty="0"/>
              <a:t>На самом деле, популярная идея была в прошлом:</a:t>
            </a:r>
          </a:p>
          <a:p>
            <a:pPr lvl="2"/>
            <a:r>
              <a:rPr lang="en-US" dirty="0"/>
              <a:t>CDC 1604, </a:t>
            </a:r>
            <a:r>
              <a:rPr lang="ru-RU" dirty="0"/>
              <a:t>БЭСМ-6, </a:t>
            </a:r>
            <a:r>
              <a:rPr lang="en-US" dirty="0"/>
              <a:t>Intel 4004…8085, Microchip PIC, MOS 6502, MCS-48</a:t>
            </a:r>
          </a:p>
          <a:p>
            <a:r>
              <a:rPr lang="ru-RU" dirty="0"/>
              <a:t>С </a:t>
            </a:r>
            <a:r>
              <a:rPr lang="en-US" dirty="0"/>
              <a:t>load/store </a:t>
            </a:r>
            <a:r>
              <a:rPr lang="ru-RU" dirty="0"/>
              <a:t>архитектурой это все плохо сочетается</a:t>
            </a:r>
          </a:p>
        </p:txBody>
      </p:sp>
    </p:spTree>
    <p:extLst>
      <p:ext uri="{BB962C8B-B14F-4D97-AF65-F5344CB8AC3E}">
        <p14:creationId xmlns:p14="http://schemas.microsoft.com/office/powerpoint/2010/main" val="314658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3778</Words>
  <Application>Microsoft Macintosh PowerPoint</Application>
  <PresentationFormat>Широкоэкранный</PresentationFormat>
  <Paragraphs>363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Тема Office</vt:lpstr>
      <vt:lpstr>CdM-16</vt:lpstr>
      <vt:lpstr>Что такое CdM-16</vt:lpstr>
      <vt:lpstr>Почему еще полезен CdM-16?</vt:lpstr>
      <vt:lpstr>Что означает «16-битный»?</vt:lpstr>
      <vt:lpstr>Что еще может означать «16-битность»?</vt:lpstr>
      <vt:lpstr>Что вообще означает «разрядность»?</vt:lpstr>
      <vt:lpstr>Чем CdM-16 лучше, чем CdM-8?</vt:lpstr>
      <vt:lpstr>Почему нельзя было просто расширить регистры CdM-8?</vt:lpstr>
      <vt:lpstr>Где взять коды команд?</vt:lpstr>
      <vt:lpstr>Расширить команду</vt:lpstr>
      <vt:lpstr>Что мы выбрали для CdM-16</vt:lpstr>
      <vt:lpstr>Источники вдохновения</vt:lpstr>
      <vt:lpstr>Load/store (RISC) процессоры</vt:lpstr>
      <vt:lpstr>Популярные load/store архитектуры  с 16-битными командами</vt:lpstr>
      <vt:lpstr>Что такое «короткие константы»?</vt:lpstr>
      <vt:lpstr>Базовая и относительная адресация</vt:lpstr>
      <vt:lpstr>Базовая адресация</vt:lpstr>
      <vt:lpstr>Поддержка базовой адресации в CdM-16</vt:lpstr>
      <vt:lpstr>Как предполагается использовать fp/r7?</vt:lpstr>
      <vt:lpstr>Почему fp, а не sp?</vt:lpstr>
      <vt:lpstr>Но можно и по-другому!</vt:lpstr>
      <vt:lpstr>Что, если r7 нужен как frame pointer?</vt:lpstr>
      <vt:lpstr>Относительная адресация  (базовая адресация с PC в качестве базы)</vt:lpstr>
      <vt:lpstr>Относительная адресация для констант</vt:lpstr>
      <vt:lpstr>Модель памяти</vt:lpstr>
      <vt:lpstr>Варианты модели памяти</vt:lpstr>
      <vt:lpstr>Как работать с байтами, если адресация по словам?</vt:lpstr>
      <vt:lpstr>То есть, все-таки адресация по байтам?</vt:lpstr>
      <vt:lpstr>Порядок байтов (endianness)</vt:lpstr>
      <vt:lpstr>Выравнивание (alignment)</vt:lpstr>
      <vt:lpstr>Почему выравнивание важно</vt:lpstr>
      <vt:lpstr>Выравнивание в CdM-16</vt:lpstr>
      <vt:lpstr>Еще плюшка, специфичная для Logisim</vt:lpstr>
      <vt:lpstr>Более формальное описание CdM-16</vt:lpstr>
      <vt:lpstr>Команды обработки данных</vt:lpstr>
      <vt:lpstr>Что нужно иметь в виду</vt:lpstr>
      <vt:lpstr>Команды для работы с памятью</vt:lpstr>
      <vt:lpstr>Команды передачи управления</vt:lpstr>
      <vt:lpstr>Исключения</vt:lpstr>
      <vt:lpstr>Еще про исключения</vt:lpstr>
      <vt:lpstr>Пример кода</vt:lpstr>
      <vt:lpstr>Пока не реализованные мечты</vt:lpstr>
      <vt:lpstr>Направления дальнейшего развития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CdM-16</dc:title>
  <dc:subject/>
  <dc:creator>Dmitry Irtegov</dc:creator>
  <cp:keywords/>
  <dc:description/>
  <cp:lastModifiedBy>Dmitry Irtegov</cp:lastModifiedBy>
  <cp:revision>3</cp:revision>
  <dcterms:created xsi:type="dcterms:W3CDTF">2023-02-22T10:42:01Z</dcterms:created>
  <dcterms:modified xsi:type="dcterms:W3CDTF">2023-03-05T12:52:52Z</dcterms:modified>
  <cp:category/>
</cp:coreProperties>
</file>